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995" r:id="rId1"/>
  </p:sldMasterIdLst>
  <p:notesMasterIdLst>
    <p:notesMasterId r:id="rId13"/>
  </p:notesMasterIdLst>
  <p:handoutMasterIdLst>
    <p:handoutMasterId r:id="rId14"/>
  </p:handoutMasterIdLst>
  <p:sldIdLst>
    <p:sldId id="256" r:id="rId2"/>
    <p:sldId id="265" r:id="rId3"/>
    <p:sldId id="266" r:id="rId4"/>
    <p:sldId id="267" r:id="rId5"/>
    <p:sldId id="268" r:id="rId6"/>
    <p:sldId id="269" r:id="rId7"/>
    <p:sldId id="270" r:id="rId8"/>
    <p:sldId id="271" r:id="rId9"/>
    <p:sldId id="273" r:id="rId10"/>
    <p:sldId id="274" r:id="rId11"/>
    <p:sldId id="264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0880759-2F06-4ED8-A1BE-2467DB87E50E}" v="1" dt="2023-10-05T19:47:58.854"/>
    <p1510:client id="{982BDD1B-3E60-4ECF-9613-0F2562CC403B}" v="86" dt="2023-10-05T02:39:15.587"/>
    <p1510:client id="{A93BC981-5DF7-446C-BF7F-242D5E1BB274}" v="247" dt="2023-10-05T02:09:31.807"/>
    <p1510:client id="{D0185FAF-D887-46AD-B9DE-2006068D229C}" v="1" dt="2023-10-05T16:51:29.94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0" autoAdjust="0"/>
    <p:restoredTop sz="94657" autoAdjust="0"/>
  </p:normalViewPr>
  <p:slideViewPr>
    <p:cSldViewPr snapToGrid="0">
      <p:cViewPr varScale="1">
        <p:scale>
          <a:sx n="77" d="100"/>
          <a:sy n="77" d="100"/>
        </p:scale>
        <p:origin x="104" y="7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9" d="100"/>
          <a:sy n="59" d="100"/>
        </p:scale>
        <p:origin x="2528" y="5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elvin Nye" userId="dd91de65-cb35-462b-af76-71934ee6e5ab" providerId="ADAL" clId="{30880759-2F06-4ED8-A1BE-2467DB87E50E}"/>
    <pc:docChg chg="custSel modSld">
      <pc:chgData name="Melvin Nye" userId="dd91de65-cb35-462b-af76-71934ee6e5ab" providerId="ADAL" clId="{30880759-2F06-4ED8-A1BE-2467DB87E50E}" dt="2023-10-05T19:47:20.876" v="422" actId="20577"/>
      <pc:docMkLst>
        <pc:docMk/>
      </pc:docMkLst>
      <pc:sldChg chg="modSp mod">
        <pc:chgData name="Melvin Nye" userId="dd91de65-cb35-462b-af76-71934ee6e5ab" providerId="ADAL" clId="{30880759-2F06-4ED8-A1BE-2467DB87E50E}" dt="2023-10-05T19:47:20.876" v="422" actId="20577"/>
        <pc:sldMkLst>
          <pc:docMk/>
          <pc:sldMk cId="3587597863" sldId="274"/>
        </pc:sldMkLst>
        <pc:spChg chg="mod">
          <ac:chgData name="Melvin Nye" userId="dd91de65-cb35-462b-af76-71934ee6e5ab" providerId="ADAL" clId="{30880759-2F06-4ED8-A1BE-2467DB87E50E}" dt="2023-10-05T19:47:20.876" v="422" actId="20577"/>
          <ac:spMkLst>
            <pc:docMk/>
            <pc:sldMk cId="3587597863" sldId="274"/>
            <ac:spMk id="27" creationId="{7AD85573-7A7F-C96C-5DFF-A3B4791D2890}"/>
          </ac:spMkLst>
        </pc:spChg>
      </pc:sldChg>
    </pc:docChg>
  </pc:docChgLst>
</pc:chgInfo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hyperlink" Target="https://www.asbca.mil/Rules/forms/Final%20Rule%20Formatting%20pgl.pdf" TargetMode="External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hyperlink" Target="https://www.asbca.mil/Rules/forms/Final%20Rule%20Formatting%20pgl.pdf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B167B3A-5D89-4321-BF06-F208F3D05CBA}" type="doc">
      <dgm:prSet loTypeId="urn:microsoft.com/office/officeart/2005/8/layout/vList2" loCatId="list" qsTypeId="urn:microsoft.com/office/officeart/2005/8/quickstyle/simple4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B4A4531C-C206-493C-8E6A-9B123A9CF437}">
      <dgm:prSet/>
      <dgm:spPr/>
      <dgm:t>
        <a:bodyPr/>
        <a:lstStyle/>
        <a:p>
          <a:r>
            <a:rPr lang="en-US"/>
            <a:t>Need for separate process for small business and small procurements under $50K.</a:t>
          </a:r>
        </a:p>
      </dgm:t>
    </dgm:pt>
    <dgm:pt modelId="{CBAA172D-84CB-4D1A-AED3-42EADE1C020A}" type="parTrans" cxnId="{81A93C51-153F-4035-8823-F5027F878182}">
      <dgm:prSet/>
      <dgm:spPr/>
      <dgm:t>
        <a:bodyPr/>
        <a:lstStyle/>
        <a:p>
          <a:endParaRPr lang="en-US"/>
        </a:p>
      </dgm:t>
    </dgm:pt>
    <dgm:pt modelId="{40E9165A-E004-4D75-AF02-26E327B3BF31}" type="sibTrans" cxnId="{81A93C51-153F-4035-8823-F5027F878182}">
      <dgm:prSet/>
      <dgm:spPr/>
      <dgm:t>
        <a:bodyPr/>
        <a:lstStyle/>
        <a:p>
          <a:endParaRPr lang="en-US"/>
        </a:p>
      </dgm:t>
    </dgm:pt>
    <dgm:pt modelId="{96B9D2D6-47F9-40FF-8678-F1F5E39B0238}">
      <dgm:prSet/>
      <dgm:spPr/>
      <dgm:t>
        <a:bodyPr/>
        <a:lstStyle/>
        <a:p>
          <a:r>
            <a:rPr lang="en-US" dirty="0"/>
            <a:t>Upholds equity and fairness.</a:t>
          </a:r>
        </a:p>
      </dgm:t>
    </dgm:pt>
    <dgm:pt modelId="{27D98648-7EA6-44F8-8E68-10FA7EB4F2F3}" type="parTrans" cxnId="{A935E5E4-0727-4A5A-AE44-6323346CA6C0}">
      <dgm:prSet/>
      <dgm:spPr/>
      <dgm:t>
        <a:bodyPr/>
        <a:lstStyle/>
        <a:p>
          <a:endParaRPr lang="en-US"/>
        </a:p>
      </dgm:t>
    </dgm:pt>
    <dgm:pt modelId="{06B55D2E-09C4-46DF-B0FE-1028CD644250}" type="sibTrans" cxnId="{A935E5E4-0727-4A5A-AE44-6323346CA6C0}">
      <dgm:prSet/>
      <dgm:spPr/>
      <dgm:t>
        <a:bodyPr/>
        <a:lstStyle/>
        <a:p>
          <a:endParaRPr lang="en-US"/>
        </a:p>
      </dgm:t>
    </dgm:pt>
    <dgm:pt modelId="{E50E6E65-2ABD-435A-A5DB-8901CA245F6B}">
      <dgm:prSet/>
      <dgm:spPr/>
      <dgm:t>
        <a:bodyPr/>
        <a:lstStyle/>
        <a:p>
          <a:r>
            <a:rPr lang="en-US"/>
            <a:t>Review of what the Armed Services Board of Contract Appeals (ASBCA) has for faster and simpler procedures for contract claims under $50,000 under ASBCA Rule 12.</a:t>
          </a:r>
          <a:r>
            <a:rPr lang="en-US" baseline="31000"/>
            <a:t> </a:t>
          </a:r>
          <a:endParaRPr lang="en-US"/>
        </a:p>
      </dgm:t>
    </dgm:pt>
    <dgm:pt modelId="{22DB13C7-CE0D-422D-978B-FE5B14A5AE6F}" type="parTrans" cxnId="{9C6072E2-3889-4571-AB0B-35E049434327}">
      <dgm:prSet/>
      <dgm:spPr/>
      <dgm:t>
        <a:bodyPr/>
        <a:lstStyle/>
        <a:p>
          <a:endParaRPr lang="en-US"/>
        </a:p>
      </dgm:t>
    </dgm:pt>
    <dgm:pt modelId="{706C50F0-D6A2-473E-B744-27245EA8DA1A}" type="sibTrans" cxnId="{9C6072E2-3889-4571-AB0B-35E049434327}">
      <dgm:prSet/>
      <dgm:spPr/>
      <dgm:t>
        <a:bodyPr/>
        <a:lstStyle/>
        <a:p>
          <a:endParaRPr lang="en-US"/>
        </a:p>
      </dgm:t>
    </dgm:pt>
    <dgm:pt modelId="{BBD38DA2-CF78-4AF8-B277-93AA6764DE09}">
      <dgm:prSet/>
      <dgm:spPr/>
      <dgm:t>
        <a:bodyPr/>
        <a:lstStyle/>
        <a:p>
          <a:r>
            <a:rPr lang="en-US"/>
            <a:t>Rules of the ASBCA - </a:t>
          </a:r>
          <a:r>
            <a:rPr lang="en-US" u="sng">
              <a:uFillTx/>
              <a:hlinkClick xmlns:r="http://schemas.openxmlformats.org/officeDocument/2006/relationships" r:id="rId1"/>
            </a:rPr>
            <a:t>Final Rule Forma ng pgl.pdf (asbca.mil)</a:t>
          </a:r>
          <a:endParaRPr lang="en-US"/>
        </a:p>
      </dgm:t>
    </dgm:pt>
    <dgm:pt modelId="{412B0EB9-DF6D-473A-A6ED-E29CD70B3153}" type="parTrans" cxnId="{1A86CD16-5EC2-4D07-B170-8DCCB6407411}">
      <dgm:prSet/>
      <dgm:spPr/>
      <dgm:t>
        <a:bodyPr/>
        <a:lstStyle/>
        <a:p>
          <a:endParaRPr lang="en-US"/>
        </a:p>
      </dgm:t>
    </dgm:pt>
    <dgm:pt modelId="{86DF759A-BAA2-4B0C-A05F-887CA141BDE9}" type="sibTrans" cxnId="{1A86CD16-5EC2-4D07-B170-8DCCB6407411}">
      <dgm:prSet/>
      <dgm:spPr/>
      <dgm:t>
        <a:bodyPr/>
        <a:lstStyle/>
        <a:p>
          <a:endParaRPr lang="en-US"/>
        </a:p>
      </dgm:t>
    </dgm:pt>
    <dgm:pt modelId="{D557FBCD-AC1E-405A-9575-BAB742A96146}" type="pres">
      <dgm:prSet presAssocID="{CB167B3A-5D89-4321-BF06-F208F3D05CBA}" presName="linear" presStyleCnt="0">
        <dgm:presLayoutVars>
          <dgm:animLvl val="lvl"/>
          <dgm:resizeHandles val="exact"/>
        </dgm:presLayoutVars>
      </dgm:prSet>
      <dgm:spPr/>
    </dgm:pt>
    <dgm:pt modelId="{17B65EA9-5354-49A6-B593-9AB08C08CA33}" type="pres">
      <dgm:prSet presAssocID="{B4A4531C-C206-493C-8E6A-9B123A9CF437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4191FABA-2365-4E1F-B659-B5C63691168C}" type="pres">
      <dgm:prSet presAssocID="{40E9165A-E004-4D75-AF02-26E327B3BF31}" presName="spacer" presStyleCnt="0"/>
      <dgm:spPr/>
    </dgm:pt>
    <dgm:pt modelId="{3420B155-49F1-4DC1-B366-9FE9DC048C63}" type="pres">
      <dgm:prSet presAssocID="{96B9D2D6-47F9-40FF-8678-F1F5E39B0238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2200127C-8EDE-44C3-87BC-9EB4D2B23338}" type="pres">
      <dgm:prSet presAssocID="{06B55D2E-09C4-46DF-B0FE-1028CD644250}" presName="spacer" presStyleCnt="0"/>
      <dgm:spPr/>
    </dgm:pt>
    <dgm:pt modelId="{F4DA73BA-CBDA-4CA8-8E44-DA1175B673D8}" type="pres">
      <dgm:prSet presAssocID="{E50E6E65-2ABD-435A-A5DB-8901CA245F6B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A4F49857-7DB2-48D3-957C-4F586E0B5970}" type="pres">
      <dgm:prSet presAssocID="{706C50F0-D6A2-473E-B744-27245EA8DA1A}" presName="spacer" presStyleCnt="0"/>
      <dgm:spPr/>
    </dgm:pt>
    <dgm:pt modelId="{B3309E72-E969-403F-9E95-DAD88F421759}" type="pres">
      <dgm:prSet presAssocID="{BBD38DA2-CF78-4AF8-B277-93AA6764DE09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86EBD50F-8109-4FF5-801F-5592AAA3F724}" type="presOf" srcId="{B4A4531C-C206-493C-8E6A-9B123A9CF437}" destId="{17B65EA9-5354-49A6-B593-9AB08C08CA33}" srcOrd="0" destOrd="0" presId="urn:microsoft.com/office/officeart/2005/8/layout/vList2"/>
    <dgm:cxn modelId="{1A86CD16-5EC2-4D07-B170-8DCCB6407411}" srcId="{CB167B3A-5D89-4321-BF06-F208F3D05CBA}" destId="{BBD38DA2-CF78-4AF8-B277-93AA6764DE09}" srcOrd="3" destOrd="0" parTransId="{412B0EB9-DF6D-473A-A6ED-E29CD70B3153}" sibTransId="{86DF759A-BAA2-4B0C-A05F-887CA141BDE9}"/>
    <dgm:cxn modelId="{035DA11F-EBC8-4C91-9FCE-DA2AB627494D}" type="presOf" srcId="{E50E6E65-2ABD-435A-A5DB-8901CA245F6B}" destId="{F4DA73BA-CBDA-4CA8-8E44-DA1175B673D8}" srcOrd="0" destOrd="0" presId="urn:microsoft.com/office/officeart/2005/8/layout/vList2"/>
    <dgm:cxn modelId="{7CCFD33C-7BE5-4B6D-AD9A-529DD4E2A791}" type="presOf" srcId="{BBD38DA2-CF78-4AF8-B277-93AA6764DE09}" destId="{B3309E72-E969-403F-9E95-DAD88F421759}" srcOrd="0" destOrd="0" presId="urn:microsoft.com/office/officeart/2005/8/layout/vList2"/>
    <dgm:cxn modelId="{5305EF6A-FAAF-4440-BB62-4A16AF629753}" type="presOf" srcId="{96B9D2D6-47F9-40FF-8678-F1F5E39B0238}" destId="{3420B155-49F1-4DC1-B366-9FE9DC048C63}" srcOrd="0" destOrd="0" presId="urn:microsoft.com/office/officeart/2005/8/layout/vList2"/>
    <dgm:cxn modelId="{81A93C51-153F-4035-8823-F5027F878182}" srcId="{CB167B3A-5D89-4321-BF06-F208F3D05CBA}" destId="{B4A4531C-C206-493C-8E6A-9B123A9CF437}" srcOrd="0" destOrd="0" parTransId="{CBAA172D-84CB-4D1A-AED3-42EADE1C020A}" sibTransId="{40E9165A-E004-4D75-AF02-26E327B3BF31}"/>
    <dgm:cxn modelId="{746B01BF-178A-4197-90DF-C74B75C7051A}" type="presOf" srcId="{CB167B3A-5D89-4321-BF06-F208F3D05CBA}" destId="{D557FBCD-AC1E-405A-9575-BAB742A96146}" srcOrd="0" destOrd="0" presId="urn:microsoft.com/office/officeart/2005/8/layout/vList2"/>
    <dgm:cxn modelId="{9C6072E2-3889-4571-AB0B-35E049434327}" srcId="{CB167B3A-5D89-4321-BF06-F208F3D05CBA}" destId="{E50E6E65-2ABD-435A-A5DB-8901CA245F6B}" srcOrd="2" destOrd="0" parTransId="{22DB13C7-CE0D-422D-978B-FE5B14A5AE6F}" sibTransId="{706C50F0-D6A2-473E-B744-27245EA8DA1A}"/>
    <dgm:cxn modelId="{A935E5E4-0727-4A5A-AE44-6323346CA6C0}" srcId="{CB167B3A-5D89-4321-BF06-F208F3D05CBA}" destId="{96B9D2D6-47F9-40FF-8678-F1F5E39B0238}" srcOrd="1" destOrd="0" parTransId="{27D98648-7EA6-44F8-8E68-10FA7EB4F2F3}" sibTransId="{06B55D2E-09C4-46DF-B0FE-1028CD644250}"/>
    <dgm:cxn modelId="{93AA74BC-682A-408F-9244-6C91605050E1}" type="presParOf" srcId="{D557FBCD-AC1E-405A-9575-BAB742A96146}" destId="{17B65EA9-5354-49A6-B593-9AB08C08CA33}" srcOrd="0" destOrd="0" presId="urn:microsoft.com/office/officeart/2005/8/layout/vList2"/>
    <dgm:cxn modelId="{8921A54D-377D-4C14-A263-C92A79394A4A}" type="presParOf" srcId="{D557FBCD-AC1E-405A-9575-BAB742A96146}" destId="{4191FABA-2365-4E1F-B659-B5C63691168C}" srcOrd="1" destOrd="0" presId="urn:microsoft.com/office/officeart/2005/8/layout/vList2"/>
    <dgm:cxn modelId="{413397FF-EE23-47D8-AD56-61762487F427}" type="presParOf" srcId="{D557FBCD-AC1E-405A-9575-BAB742A96146}" destId="{3420B155-49F1-4DC1-B366-9FE9DC048C63}" srcOrd="2" destOrd="0" presId="urn:microsoft.com/office/officeart/2005/8/layout/vList2"/>
    <dgm:cxn modelId="{5B5BBDDD-1332-4E10-9D0D-7B207A1045BB}" type="presParOf" srcId="{D557FBCD-AC1E-405A-9575-BAB742A96146}" destId="{2200127C-8EDE-44C3-87BC-9EB4D2B23338}" srcOrd="3" destOrd="0" presId="urn:microsoft.com/office/officeart/2005/8/layout/vList2"/>
    <dgm:cxn modelId="{F6F817AF-8309-489A-9960-BD8E3E391F21}" type="presParOf" srcId="{D557FBCD-AC1E-405A-9575-BAB742A96146}" destId="{F4DA73BA-CBDA-4CA8-8E44-DA1175B673D8}" srcOrd="4" destOrd="0" presId="urn:microsoft.com/office/officeart/2005/8/layout/vList2"/>
    <dgm:cxn modelId="{A27F4A3D-6575-4241-9EA0-2FA4688401DD}" type="presParOf" srcId="{D557FBCD-AC1E-405A-9575-BAB742A96146}" destId="{A4F49857-7DB2-48D3-957C-4F586E0B5970}" srcOrd="5" destOrd="0" presId="urn:microsoft.com/office/officeart/2005/8/layout/vList2"/>
    <dgm:cxn modelId="{1D281087-53CB-4AFC-86BE-727A27D24B53}" type="presParOf" srcId="{D557FBCD-AC1E-405A-9575-BAB742A96146}" destId="{B3309E72-E969-403F-9E95-DAD88F421759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B65EA9-5354-49A6-B593-9AB08C08CA33}">
      <dsp:nvSpPr>
        <dsp:cNvPr id="0" name=""/>
        <dsp:cNvSpPr/>
      </dsp:nvSpPr>
      <dsp:spPr>
        <a:xfrm>
          <a:off x="0" y="170532"/>
          <a:ext cx="6666833" cy="1230693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Need for separate process for small business and small procurements under $50K.</a:t>
          </a:r>
        </a:p>
      </dsp:txBody>
      <dsp:txXfrm>
        <a:off x="60077" y="230609"/>
        <a:ext cx="6546679" cy="1110539"/>
      </dsp:txXfrm>
    </dsp:sp>
    <dsp:sp modelId="{3420B155-49F1-4DC1-B366-9FE9DC048C63}">
      <dsp:nvSpPr>
        <dsp:cNvPr id="0" name=""/>
        <dsp:cNvSpPr/>
      </dsp:nvSpPr>
      <dsp:spPr>
        <a:xfrm>
          <a:off x="0" y="1464586"/>
          <a:ext cx="6666833" cy="1230693"/>
        </a:xfrm>
        <a:prstGeom prst="roundRect">
          <a:avLst/>
        </a:prstGeom>
        <a:gradFill rotWithShape="0">
          <a:gsLst>
            <a:gs pos="0">
              <a:schemeClr val="accent5">
                <a:hueOff val="-2252848"/>
                <a:satOff val="-5806"/>
                <a:lumOff val="-392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2252848"/>
                <a:satOff val="-5806"/>
                <a:lumOff val="-392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2252848"/>
                <a:satOff val="-5806"/>
                <a:lumOff val="-392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Upholds equity and fairness.</a:t>
          </a:r>
        </a:p>
      </dsp:txBody>
      <dsp:txXfrm>
        <a:off x="60077" y="1524663"/>
        <a:ext cx="6546679" cy="1110539"/>
      </dsp:txXfrm>
    </dsp:sp>
    <dsp:sp modelId="{F4DA73BA-CBDA-4CA8-8E44-DA1175B673D8}">
      <dsp:nvSpPr>
        <dsp:cNvPr id="0" name=""/>
        <dsp:cNvSpPr/>
      </dsp:nvSpPr>
      <dsp:spPr>
        <a:xfrm>
          <a:off x="0" y="2758639"/>
          <a:ext cx="6666833" cy="1230693"/>
        </a:xfrm>
        <a:prstGeom prst="roundRect">
          <a:avLst/>
        </a:prstGeom>
        <a:gradFill rotWithShape="0">
          <a:gsLst>
            <a:gs pos="0">
              <a:schemeClr val="accent5">
                <a:hueOff val="-4505695"/>
                <a:satOff val="-11613"/>
                <a:lumOff val="-7843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4505695"/>
                <a:satOff val="-11613"/>
                <a:lumOff val="-7843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4505695"/>
                <a:satOff val="-11613"/>
                <a:lumOff val="-7843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Review of what the Armed Services Board of Contract Appeals (ASBCA) has for faster and simpler procedures for contract claims under $50,000 under ASBCA Rule 12.</a:t>
          </a:r>
          <a:r>
            <a:rPr lang="en-US" sz="2200" kern="1200" baseline="31000"/>
            <a:t> </a:t>
          </a:r>
          <a:endParaRPr lang="en-US" sz="2200" kern="1200"/>
        </a:p>
      </dsp:txBody>
      <dsp:txXfrm>
        <a:off x="60077" y="2818716"/>
        <a:ext cx="6546679" cy="1110539"/>
      </dsp:txXfrm>
    </dsp:sp>
    <dsp:sp modelId="{B3309E72-E969-403F-9E95-DAD88F421759}">
      <dsp:nvSpPr>
        <dsp:cNvPr id="0" name=""/>
        <dsp:cNvSpPr/>
      </dsp:nvSpPr>
      <dsp:spPr>
        <a:xfrm>
          <a:off x="0" y="4052693"/>
          <a:ext cx="6666833" cy="1230693"/>
        </a:xfrm>
        <a:prstGeom prst="roundRect">
          <a:avLst/>
        </a:prstGeom>
        <a:gradFill rotWithShape="0">
          <a:gsLst>
            <a:gs pos="0">
              <a:schemeClr val="accent5">
                <a:hueOff val="-6758543"/>
                <a:satOff val="-17419"/>
                <a:lumOff val="-11765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6758543"/>
                <a:satOff val="-17419"/>
                <a:lumOff val="-11765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6758543"/>
                <a:satOff val="-17419"/>
                <a:lumOff val="-11765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Rules of the ASBCA - </a:t>
          </a:r>
          <a:r>
            <a:rPr lang="en-US" sz="2200" u="sng" kern="1200">
              <a:uFillTx/>
              <a:hlinkClick xmlns:r="http://schemas.openxmlformats.org/officeDocument/2006/relationships" r:id="rId1"/>
            </a:rPr>
            <a:t>Final Rule Forma ng pgl.pdf (asbca.mil)</a:t>
          </a:r>
          <a:endParaRPr lang="en-US" sz="2200" kern="1200"/>
        </a:p>
      </dsp:txBody>
      <dsp:txXfrm>
        <a:off x="60077" y="4112770"/>
        <a:ext cx="6546679" cy="111053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4CB6E509-5F5C-B17E-1BBF-2E718925251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0608C84-5C50-46FB-5BE0-B2E549FE14B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A5E6D9-ACD5-4DD7-A642-221BB7F1956D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27846AE-3129-A37F-04CD-6A766C3E68B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3A6B37A-A95C-BB4D-18FB-08177997BDE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091639-1E7E-444B-BFB9-8DF02F1DB0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2446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9311AC-8806-47B2-9FC8-37B47A411DD4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5902D1-71B3-47C4-B943-47C3F8E20D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2086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A0723E-F364-24FA-EFE0-9A89F5A045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A9475E1-A41D-5E3D-67C3-80A7587E90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9DED1B-763B-9FCC-52BC-C0630D73E5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C161F-B66E-4776-9A65-9C49013A5CD2}" type="datetime1">
              <a:rPr lang="en-US" smtClean="0"/>
              <a:t>10/5/2023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5137B6-4ACA-14D4-12AA-36665EAC17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666CB7-6345-3BBB-C49F-C22C58B7B9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9D79F-8368-41C9-AEEB-61DEF7A917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6896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ED1003-6BE1-C191-F26F-A49B84B051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944AAE7-78C8-F134-D1D3-BC829E323E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8E926F-755F-ACA0-0132-FEBA7C38A7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28A82-6580-4836-9DA8-5EA436811A7D}" type="datetime1">
              <a:rPr lang="en-US" smtClean="0"/>
              <a:t>10/5/2023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409FD0-BB0F-71C2-AC65-96C76FE967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5B12B4-831F-FD07-56FB-3A8143AFC7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9D79F-8368-41C9-AEEB-61DEF7A917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2526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F84C1CD-A731-0C37-BA39-3F3B226BFEF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C969E79-F1E3-CECE-727A-99F2E71BD4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D73CD0-C33E-5DDD-B64C-4F9879CDC5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4D185-EF65-4EB8-B85B-10E7CCA6A33F}" type="datetime1">
              <a:rPr lang="en-US" smtClean="0"/>
              <a:t>10/5/2023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0B27F5-F415-BE45-6654-7AFF632855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CC3E39-99E8-BD9A-3645-1A16B4D618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9D79F-8368-41C9-AEEB-61DEF7A917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5575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931E5E-FA13-583B-2C99-8E568309BB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37062E0-8D7C-F3F7-7D16-2A7F249F93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BB4FE-C3D5-4628-ADD4-9728F259656A}" type="datetime1">
              <a:rPr lang="en-US" smtClean="0"/>
              <a:t>10/5/2023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28BC316-D3D1-1FE7-ECBD-F06CD7E742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1997CBD-21CF-5091-1472-17C17E9D98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9D79F-8368-41C9-AEEB-61DEF7A917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466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09DCC2-45FF-A9BA-4DC1-04E72E70AC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2072B4-9CAD-CEFA-EFEC-B365803C54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D36F47-BB91-28EA-21E8-095C8669FB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B415B-DE4A-4D44-AC96-25726B96F615}" type="datetime1">
              <a:rPr lang="en-US" smtClean="0"/>
              <a:t>10/5/2023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A259DF-B2D4-6FE4-FA04-C938DF942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E8EF90-B531-0948-7C89-0477DC5D3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9D79F-8368-41C9-AEEB-61DEF7A917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8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55876D-1D58-10DC-1EE8-C61C8835B6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010CBC-0086-D1D6-DCC4-666F99948B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534E1B-7F4E-1298-9543-8850BA0D72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800F6-91FA-4E02-ABA9-015AF3018530}" type="datetime1">
              <a:rPr lang="en-US" smtClean="0"/>
              <a:t>10/5/2023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423000-8BE2-8DEC-5193-8FC3084B54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7C3ECF-99FE-C370-68D7-FE945B7D07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9D79F-8368-41C9-AEEB-61DEF7A917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066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421FF8-9E33-1FC0-03AD-F31DEB343E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CAD0F4-4B5B-5577-605A-A0DCE4D1918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372704C-8AF2-E69B-4530-1FD9A9EB70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A7F05D2-3F5D-4466-8FE1-6FA0F0F989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69226-4003-461F-BC91-24D96F6D205B}" type="datetime1">
              <a:rPr lang="en-US" smtClean="0"/>
              <a:t>10/5/2023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ACE391E-A797-9B33-8889-658A18CB01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AB8CB17-E9C9-8969-899E-723DCB06E1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9D79F-8368-41C9-AEEB-61DEF7A917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13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89D561-15E2-8BBE-5A72-E4C7DC0511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B789C9-3C76-2FCC-6910-290EA13763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3B652F7-B8DF-DFF9-96EA-CFD80EAA4F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7FF3B7A-2638-BAB3-D7BE-0FAB85B4385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F67F1EA-FEC4-B34A-9F29-BDA56CAFDEC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879AF62-E337-1D09-80D9-74F56C1662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C7B8C-A82C-414D-8D7A-F5D13E3DA9BC}" type="datetime1">
              <a:rPr lang="en-US" smtClean="0"/>
              <a:t>10/5/2023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207E90B-9269-1187-C0DD-AF3BB1F0EB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A4DDA3C-89F5-DB42-55CB-AA97AEBFCB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9D79F-8368-41C9-AEEB-61DEF7A917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4274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8ABCA4-80B0-8DE8-15C7-58CB9AD878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94BFDA3-F9C4-201C-2D22-07002E339F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E694E-FCDD-4D18-B148-7407626F0606}" type="datetime1">
              <a:rPr lang="en-US" smtClean="0"/>
              <a:t>10/5/2023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91ECE0B-8345-D617-D072-E18B1DFA68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2148C08-D238-1F1F-06B7-4D0BB3D9F6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9D79F-8368-41C9-AEEB-61DEF7A917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2279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42A98A6-9A4F-C1F2-B9F3-EFA9DFB4E5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5E8B4-7A1A-4E8E-9EF6-971F9E324D94}" type="datetime1">
              <a:rPr lang="en-US" smtClean="0"/>
              <a:t>10/5/2023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21A7B0C-8B79-5003-B1A6-07DD54EC86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769A66-ACAD-5527-F311-31A7F775A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9D79F-8368-41C9-AEEB-61DEF7A917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2252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9273F6-91BE-E3B5-004C-92B1131FB6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009D1D-973A-AC50-7863-B47215CEAE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1F01850-739F-BCFE-F06D-ED1CB60C7C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000A9C4-C5B5-6209-8834-5646354B86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C3953-6F80-4510-8350-9C333FEB9274}" type="datetime1">
              <a:rPr lang="en-US" smtClean="0"/>
              <a:t>10/5/2023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D1E9B0-AC63-7537-D767-8ED2CF2281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082ADAA-9AB8-8CD0-B3DE-7533DA2D57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9D79F-8368-41C9-AEEB-61DEF7A917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3483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88AD21-D3CF-836B-2621-DBD6FA3C52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1F2E13B-198B-384C-C38F-3C5D0AE2838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6008F07-22FF-8218-CC88-9890F69760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896748-0F04-E41F-3D93-B232DFDCC6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A1A00-91BD-45DF-96ED-F05FA043D5F0}" type="datetime1">
              <a:rPr lang="en-US" smtClean="0"/>
              <a:t>10/5/2023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AC9FD0-BAE0-07D4-5329-388F530477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CAC4B03-3747-16BE-DE8A-1022FE09BD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9D79F-8368-41C9-AEEB-61DEF7A917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550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8C81DA4-1539-9179-1830-9B7CCC18D4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31161E-F9D3-604C-AB92-F2B25F857C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475344-AE94-3878-CFF1-CA37D2930E1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D4F01F-F8B5-4625-90C1-87BAC9523796}" type="datetime1">
              <a:rPr lang="en-US" smtClean="0"/>
              <a:t>10/5/2023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278B56-AE36-50E6-B791-E44DB75825B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8385E7-4920-7344-EC9F-6E34360CB4F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29D79F-8368-41C9-AEEB-61DEF7A917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0964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996" r:id="rId1"/>
    <p:sldLayoutId id="2147484997" r:id="rId2"/>
    <p:sldLayoutId id="2147484998" r:id="rId3"/>
    <p:sldLayoutId id="2147484999" r:id="rId4"/>
    <p:sldLayoutId id="2147485000" r:id="rId5"/>
    <p:sldLayoutId id="2147485001" r:id="rId6"/>
    <p:sldLayoutId id="2147485002" r:id="rId7"/>
    <p:sldLayoutId id="2147485003" r:id="rId8"/>
    <p:sldLayoutId id="2147485004" r:id="rId9"/>
    <p:sldLayoutId id="2147485005" r:id="rId10"/>
    <p:sldLayoutId id="2147485006" r:id="rId11"/>
    <p:sldLayoutId id="2147484373" r:id="rId12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mailto:melv.nye@gmail.com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ao.gov/assets/gao-18-510sp.pdf" TargetMode="External"/><Relationship Id="rId2" Type="http://schemas.openxmlformats.org/officeDocument/2006/relationships/hyperlink" Target="https://www.acquisition.gov/browse/index/far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vfedcontact.com/navigating-the-bid-protest-process-a-comprehensive-guide-for-federal-contracting/" TargetMode="External"/><Relationship Id="rId4" Type="http://schemas.openxmlformats.org/officeDocument/2006/relationships/hyperlink" Target="https://sgp.fas.org/crs/misc/R45080.pdf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1" name="Rectangle 42">
            <a:extLst>
              <a:ext uri="{FF2B5EF4-FFF2-40B4-BE49-F238E27FC236}">
                <a16:creationId xmlns:a16="http://schemas.microsoft.com/office/drawing/2014/main" id="{6F5A5072-7B47-4D32-B52A-4EBBF590B8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44">
            <a:extLst>
              <a:ext uri="{FF2B5EF4-FFF2-40B4-BE49-F238E27FC236}">
                <a16:creationId xmlns:a16="http://schemas.microsoft.com/office/drawing/2014/main" id="{9715DAF0-AE1B-46C9-8A6B-DB2AA05AB9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2" y="-22693"/>
            <a:ext cx="12191999" cy="4374129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rgbClr val="000000"/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46">
            <a:extLst>
              <a:ext uri="{FF2B5EF4-FFF2-40B4-BE49-F238E27FC236}">
                <a16:creationId xmlns:a16="http://schemas.microsoft.com/office/drawing/2014/main" id="{6016219D-510E-4184-9090-6D5578A87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908719" y="-3931841"/>
            <a:ext cx="4374557" cy="12192000"/>
          </a:xfrm>
          <a:prstGeom prst="rect">
            <a:avLst/>
          </a:prstGeom>
          <a:gradFill>
            <a:gsLst>
              <a:gs pos="40000">
                <a:schemeClr val="accent1">
                  <a:alpha val="0"/>
                </a:schemeClr>
              </a:gs>
              <a:gs pos="100000">
                <a:schemeClr val="accent1">
                  <a:lumMod val="75000"/>
                  <a:alpha val="52000"/>
                </a:schemeClr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angle 48">
            <a:extLst>
              <a:ext uri="{FF2B5EF4-FFF2-40B4-BE49-F238E27FC236}">
                <a16:creationId xmlns:a16="http://schemas.microsoft.com/office/drawing/2014/main" id="{AFF4A713-7B75-4B21-90D7-5AB19547C7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136696" y="-3703868"/>
            <a:ext cx="4374128" cy="11736479"/>
          </a:xfrm>
          <a:prstGeom prst="rect">
            <a:avLst/>
          </a:prstGeom>
          <a:gradFill>
            <a:gsLst>
              <a:gs pos="17000">
                <a:schemeClr val="accent1">
                  <a:alpha val="0"/>
                </a:schemeClr>
              </a:gs>
              <a:gs pos="100000">
                <a:srgbClr val="000000">
                  <a:alpha val="37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ectangle 50">
            <a:extLst>
              <a:ext uri="{FF2B5EF4-FFF2-40B4-BE49-F238E27FC236}">
                <a16:creationId xmlns:a16="http://schemas.microsoft.com/office/drawing/2014/main" id="{DC631C0B-6DA6-4E57-8231-CE32B3434A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5" y="-22690"/>
            <a:ext cx="8542485" cy="437412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  <a:alpha val="0"/>
                </a:schemeClr>
              </a:gs>
              <a:gs pos="100000">
                <a:srgbClr val="000000">
                  <a:alpha val="25000"/>
                </a:srgb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Freeform: Shape 52">
            <a:extLst>
              <a:ext uri="{FF2B5EF4-FFF2-40B4-BE49-F238E27FC236}">
                <a16:creationId xmlns:a16="http://schemas.microsoft.com/office/drawing/2014/main" id="{C29501E6-A978-4A61-9689-9085AF97A5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2508972">
            <a:off x="5945431" y="-1032053"/>
            <a:ext cx="4990147" cy="4439131"/>
          </a:xfrm>
          <a:custGeom>
            <a:avLst/>
            <a:gdLst>
              <a:gd name="connsiteX0" fmla="*/ 4990147 w 4990147"/>
              <a:gd name="connsiteY0" fmla="*/ 2229378 h 4439131"/>
              <a:gd name="connsiteX1" fmla="*/ 917384 w 4990147"/>
              <a:gd name="connsiteY1" fmla="*/ 4439131 h 4439131"/>
              <a:gd name="connsiteX2" fmla="*/ 910814 w 4990147"/>
              <a:gd name="connsiteY2" fmla="*/ 4434219 h 4439131"/>
              <a:gd name="connsiteX3" fmla="*/ 0 w 4990147"/>
              <a:gd name="connsiteY3" fmla="*/ 2502877 h 4439131"/>
              <a:gd name="connsiteX4" fmla="*/ 2502877 w 4990147"/>
              <a:gd name="connsiteY4" fmla="*/ 0 h 4439131"/>
              <a:gd name="connsiteX5" fmla="*/ 4954904 w 4990147"/>
              <a:gd name="connsiteY5" fmla="*/ 1998460 h 4439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90147" h="4439131">
                <a:moveTo>
                  <a:pt x="4990147" y="2229378"/>
                </a:moveTo>
                <a:lnTo>
                  <a:pt x="917384" y="4439131"/>
                </a:lnTo>
                <a:lnTo>
                  <a:pt x="910814" y="4434219"/>
                </a:lnTo>
                <a:cubicBezTo>
                  <a:pt x="354557" y="3975154"/>
                  <a:pt x="0" y="3280421"/>
                  <a:pt x="0" y="2502877"/>
                </a:cubicBezTo>
                <a:cubicBezTo>
                  <a:pt x="0" y="1120576"/>
                  <a:pt x="1120576" y="0"/>
                  <a:pt x="2502877" y="0"/>
                </a:cubicBezTo>
                <a:cubicBezTo>
                  <a:pt x="3712390" y="0"/>
                  <a:pt x="4721520" y="857941"/>
                  <a:pt x="4954904" y="1998460"/>
                </a:cubicBezTo>
                <a:close/>
              </a:path>
            </a:pathLst>
          </a:custGeom>
          <a:gradFill>
            <a:gsLst>
              <a:gs pos="0">
                <a:schemeClr val="accent1">
                  <a:alpha val="22000"/>
                </a:schemeClr>
              </a:gs>
              <a:gs pos="87000">
                <a:schemeClr val="accent1">
                  <a:lumMod val="60000"/>
                  <a:lumOff val="40000"/>
                  <a:alpha val="2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515BC68-4D87-428C-9748-7AE9F0FAB5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14824" y="735106"/>
            <a:ext cx="10053763" cy="2928470"/>
          </a:xfrm>
        </p:spPr>
        <p:txBody>
          <a:bodyPr anchor="ctr">
            <a:normAutofit/>
          </a:bodyPr>
          <a:lstStyle/>
          <a:p>
            <a:pPr algn="l"/>
            <a:r>
              <a:rPr lang="en-US" sz="5400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MPC Reform: Bid Protests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8C72D6D-D3C9-4CA3-9712-4E1F34D9A9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50682" y="4870824"/>
            <a:ext cx="10005951" cy="1458258"/>
          </a:xfrm>
        </p:spPr>
        <p:txBody>
          <a:bodyPr anchor="ctr">
            <a:normAutofit/>
          </a:bodyPr>
          <a:lstStyle/>
          <a:p>
            <a:pPr algn="l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Melvin Nye</a:t>
            </a:r>
          </a:p>
          <a:p>
            <a:pPr algn="l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MPC Reform Proposal Presentation</a:t>
            </a:r>
          </a:p>
          <a:p>
            <a:pPr algn="l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October 8, 2023</a:t>
            </a:r>
          </a:p>
        </p:txBody>
      </p:sp>
      <p:sp>
        <p:nvSpPr>
          <p:cNvPr id="37" name="Footer Placeholder 36">
            <a:extLst>
              <a:ext uri="{FF2B5EF4-FFF2-40B4-BE49-F238E27FC236}">
                <a16:creationId xmlns:a16="http://schemas.microsoft.com/office/drawing/2014/main" id="{D1A87702-EB87-CE0C-3735-AF7081FB69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-1828800" y="1984248"/>
            <a:ext cx="4114800" cy="365125"/>
          </a:xfrm>
        </p:spPr>
        <p:txBody>
          <a:bodyPr>
            <a:normAutofit/>
          </a:bodyPr>
          <a:lstStyle/>
          <a:p>
            <a:pPr algn="l">
              <a:spcAft>
                <a:spcPts val="600"/>
              </a:spcAft>
            </a:pPr>
            <a:r>
              <a:rPr lang="en-US" sz="1100">
                <a:solidFill>
                  <a:srgbClr val="FFFFFF"/>
                </a:solidFill>
              </a:rPr>
              <a:t>GW LAW </a:t>
            </a:r>
          </a:p>
        </p:txBody>
      </p:sp>
      <p:sp>
        <p:nvSpPr>
          <p:cNvPr id="38" name="Slide Number Placeholder 37">
            <a:extLst>
              <a:ext uri="{FF2B5EF4-FFF2-40B4-BE49-F238E27FC236}">
                <a16:creationId xmlns:a16="http://schemas.microsoft.com/office/drawing/2014/main" id="{678D761F-FEBA-882D-AF4A-F008C90AF5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04320" y="6446837"/>
            <a:ext cx="448056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EA29D79F-8368-41C9-AEEB-61DEF7A917F3}" type="slidenum">
              <a:rPr lang="en-US" sz="1100">
                <a:solidFill>
                  <a:schemeClr val="tx1">
                    <a:lumMod val="50000"/>
                    <a:lumOff val="50000"/>
                  </a:schemeClr>
                </a:solidFill>
              </a:rPr>
              <a:pPr>
                <a:spcAft>
                  <a:spcPts val="600"/>
                </a:spcAft>
              </a:pPr>
              <a:t>1</a:t>
            </a:fld>
            <a:endParaRPr lang="en-US" sz="11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19491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13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15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17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Freeform: Shape 19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C101237-A589-E7AD-290D-DCAFF7D94C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anchor="b">
            <a:normAutofit/>
          </a:bodyPr>
          <a:lstStyle/>
          <a:p>
            <a:pPr algn="r"/>
            <a:r>
              <a:rPr lang="en-US" sz="4000" b="1" dirty="0">
                <a:solidFill>
                  <a:srgbClr val="FFFFFF"/>
                </a:solidFill>
              </a:rPr>
              <a:t>For any questions or comments, please reach out to: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C373346-E217-B865-BE9E-836199291E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-1828800" y="1984248"/>
            <a:ext cx="4114800" cy="365125"/>
          </a:xfrm>
        </p:spPr>
        <p:txBody>
          <a:bodyPr>
            <a:normAutofit/>
          </a:bodyPr>
          <a:lstStyle/>
          <a:p>
            <a:pPr algn="l">
              <a:spcAft>
                <a:spcPts val="600"/>
              </a:spcAft>
            </a:pPr>
            <a:r>
              <a:rPr lang="en-US" sz="1100">
                <a:solidFill>
                  <a:srgbClr val="FFFFFF"/>
                </a:solidFill>
              </a:rPr>
              <a:t>GW LAW</a:t>
            </a:r>
          </a:p>
        </p:txBody>
      </p:sp>
      <p:sp>
        <p:nvSpPr>
          <p:cNvPr id="27" name="Content Placeholder 2">
            <a:extLst>
              <a:ext uri="{FF2B5EF4-FFF2-40B4-BE49-F238E27FC236}">
                <a16:creationId xmlns:a16="http://schemas.microsoft.com/office/drawing/2014/main" id="{7AD85573-7A7F-C96C-5DFF-A3B4791D28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0259" y="649480"/>
            <a:ext cx="6555347" cy="5546047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en-US" sz="2000" dirty="0"/>
              <a:t>	Melvin Nye</a:t>
            </a:r>
          </a:p>
          <a:p>
            <a:pPr marL="0" indent="0">
              <a:buNone/>
            </a:pPr>
            <a:r>
              <a:rPr lang="en-US" sz="2000" dirty="0"/>
              <a:t>	E-mail: </a:t>
            </a:r>
            <a:r>
              <a:rPr lang="en-US" sz="2000" dirty="0">
                <a:hlinkClick r:id="rId2"/>
              </a:rPr>
              <a:t>melv.nye@gmail.com</a:t>
            </a:r>
            <a:endParaRPr lang="en-US" sz="2000" dirty="0"/>
          </a:p>
          <a:p>
            <a:pPr marL="0" indent="0">
              <a:buNone/>
            </a:pPr>
            <a:r>
              <a:rPr lang="en-US" sz="2000" dirty="0"/>
              <a:t>	Phone: 646-203-6905</a:t>
            </a:r>
          </a:p>
          <a:p>
            <a:pPr marL="0" indent="0">
              <a:buNone/>
            </a:pPr>
            <a:endParaRPr lang="en-US" sz="2000" dirty="0"/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/>
              <a:t>PROFILE: 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Melvin Nye is a student in the George Washington University's MSL Government Procurement Law Program. He’s currently employed by Hennepin County, State of Minnesota, as a Senior Contract Specialist.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 has a Master of Business Administration (MBA) degree in Finance from Cuttington University (Liberia) and a Master's in Public Procurement Management from University of Turin (Italy). For the past 17 years, Melvin has worked in procurement and contract management for private and public organizations, including the United Nations.</a:t>
            </a:r>
          </a:p>
          <a:p>
            <a:pPr marL="0" indent="0">
              <a:buNone/>
            </a:pPr>
            <a:endParaRPr lang="en-US" sz="160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735CD12-02F4-A72F-7625-B7BF1F2829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04320" y="6455664"/>
            <a:ext cx="448056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EA29D79F-8368-41C9-AEEB-61DEF7A917F3}" type="slidenum">
              <a:rPr lang="en-US" sz="1100">
                <a:solidFill>
                  <a:schemeClr val="tx1">
                    <a:lumMod val="50000"/>
                    <a:lumOff val="50000"/>
                  </a:schemeClr>
                </a:solidFill>
              </a:rPr>
              <a:pPr>
                <a:spcAft>
                  <a:spcPts val="600"/>
                </a:spcAft>
              </a:pPr>
              <a:t>10</a:t>
            </a:fld>
            <a:endParaRPr lang="en-US" sz="11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75978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4E41466-AF12-4122-B694-15E97B15634F}"/>
              </a:ext>
            </a:extLst>
          </p:cNvPr>
          <p:cNvSpPr txBox="1"/>
          <p:nvPr/>
        </p:nvSpPr>
        <p:spPr>
          <a:xfrm>
            <a:off x="2155948" y="1362577"/>
            <a:ext cx="8512052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References:</a:t>
            </a:r>
          </a:p>
          <a:p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14303" indent="-214303">
              <a:buFont typeface="Arial" panose="020B0604020202020204" pitchFamily="34" charset="0"/>
              <a:buChar char="•"/>
            </a:pPr>
            <a:r>
              <a:rPr lang="en-US" sz="1600" dirty="0">
                <a:latin typeface="Times New Roman"/>
                <a:cs typeface="Times New Roman"/>
              </a:rPr>
              <a:t>2000 ABA Model Procurement Code</a:t>
            </a:r>
          </a:p>
          <a:p>
            <a:pPr marL="214303" indent="-214303">
              <a:buFont typeface="Arial" panose="020B0604020202020204" pitchFamily="34" charset="0"/>
              <a:buChar char="•"/>
            </a:pPr>
            <a:r>
              <a:rPr lang="en-US" sz="1600" dirty="0">
                <a:latin typeface="Times New Roman"/>
                <a:cs typeface="Times New Roman"/>
              </a:rPr>
              <a:t>Constructing a Bid Protest Process: Choices</a:t>
            </a:r>
            <a:r>
              <a:rPr lang="en-US" sz="1600" spc="-30" dirty="0">
                <a:latin typeface="Times New Roman"/>
                <a:cs typeface="Times New Roman"/>
              </a:rPr>
              <a:t> </a:t>
            </a:r>
            <a:r>
              <a:rPr lang="en-US" sz="1600" dirty="0">
                <a:latin typeface="Times New Roman"/>
                <a:cs typeface="Times New Roman"/>
              </a:rPr>
              <a:t>Every</a:t>
            </a:r>
            <a:r>
              <a:rPr lang="en-US" sz="1600" spc="-23" dirty="0">
                <a:latin typeface="Times New Roman"/>
                <a:cs typeface="Times New Roman"/>
              </a:rPr>
              <a:t> </a:t>
            </a:r>
            <a:r>
              <a:rPr lang="en-US" sz="1600" dirty="0">
                <a:latin typeface="Times New Roman"/>
                <a:cs typeface="Times New Roman"/>
              </a:rPr>
              <a:t>Procurement</a:t>
            </a:r>
            <a:r>
              <a:rPr lang="en-US" sz="1600" spc="-23" dirty="0">
                <a:latin typeface="Times New Roman"/>
                <a:cs typeface="Times New Roman"/>
              </a:rPr>
              <a:t> </a:t>
            </a:r>
            <a:r>
              <a:rPr lang="en-US" sz="1600" dirty="0">
                <a:latin typeface="Times New Roman"/>
                <a:cs typeface="Times New Roman"/>
              </a:rPr>
              <a:t>Challenge</a:t>
            </a:r>
            <a:r>
              <a:rPr lang="en-US" sz="1600" spc="-26" dirty="0">
                <a:latin typeface="Times New Roman"/>
                <a:cs typeface="Times New Roman"/>
              </a:rPr>
              <a:t> </a:t>
            </a:r>
            <a:r>
              <a:rPr lang="en-US" sz="1600" dirty="0">
                <a:latin typeface="Times New Roman"/>
                <a:cs typeface="Times New Roman"/>
              </a:rPr>
              <a:t>System</a:t>
            </a:r>
            <a:r>
              <a:rPr lang="en-US" sz="1600" spc="-23" dirty="0">
                <a:latin typeface="Times New Roman"/>
                <a:cs typeface="Times New Roman"/>
              </a:rPr>
              <a:t> </a:t>
            </a:r>
            <a:r>
              <a:rPr lang="en-US" sz="1600" dirty="0">
                <a:latin typeface="Times New Roman"/>
                <a:cs typeface="Times New Roman"/>
              </a:rPr>
              <a:t>Must</a:t>
            </a:r>
            <a:r>
              <a:rPr lang="en-US" sz="1600" spc="-23" dirty="0">
                <a:latin typeface="Times New Roman"/>
                <a:cs typeface="Times New Roman"/>
              </a:rPr>
              <a:t> </a:t>
            </a:r>
            <a:r>
              <a:rPr lang="en-US" sz="1600" spc="-15" dirty="0">
                <a:latin typeface="Times New Roman"/>
                <a:cs typeface="Times New Roman"/>
              </a:rPr>
              <a:t>Make</a:t>
            </a:r>
          </a:p>
          <a:p>
            <a:pPr lvl="1"/>
            <a:r>
              <a:rPr lang="en-US" sz="1600" i="1" dirty="0">
                <a:latin typeface="Times New Roman"/>
                <a:cs typeface="Times New Roman"/>
              </a:rPr>
              <a:t>Public</a:t>
            </a:r>
            <a:r>
              <a:rPr lang="en-US" sz="1600" i="1" spc="-15" dirty="0">
                <a:latin typeface="Times New Roman"/>
                <a:cs typeface="Times New Roman"/>
              </a:rPr>
              <a:t> </a:t>
            </a:r>
            <a:r>
              <a:rPr lang="en-US" sz="1600" i="1" dirty="0">
                <a:latin typeface="Times New Roman"/>
                <a:cs typeface="Times New Roman"/>
              </a:rPr>
              <a:t>Contract</a:t>
            </a:r>
            <a:r>
              <a:rPr lang="en-US" sz="1600" i="1" spc="-15" dirty="0">
                <a:latin typeface="Times New Roman"/>
                <a:cs typeface="Times New Roman"/>
              </a:rPr>
              <a:t> </a:t>
            </a:r>
            <a:r>
              <a:rPr lang="en-US" sz="1600" i="1" dirty="0">
                <a:latin typeface="Times New Roman"/>
                <a:cs typeface="Times New Roman"/>
              </a:rPr>
              <a:t>Law</a:t>
            </a:r>
            <a:r>
              <a:rPr lang="en-US" sz="1600" i="1" spc="-19" dirty="0">
                <a:latin typeface="Times New Roman"/>
                <a:cs typeface="Times New Roman"/>
              </a:rPr>
              <a:t> </a:t>
            </a:r>
            <a:r>
              <a:rPr lang="en-US" sz="1600" i="1" dirty="0">
                <a:latin typeface="Times New Roman"/>
                <a:cs typeface="Times New Roman"/>
              </a:rPr>
              <a:t>Journal,</a:t>
            </a:r>
            <a:r>
              <a:rPr lang="en-US" sz="1600" i="1" spc="-19" dirty="0">
                <a:latin typeface="Times New Roman"/>
                <a:cs typeface="Times New Roman"/>
              </a:rPr>
              <a:t> </a:t>
            </a:r>
            <a:r>
              <a:rPr lang="en-US" sz="1600" i="1" spc="-15" dirty="0">
                <a:latin typeface="Times New Roman"/>
                <a:cs typeface="Times New Roman"/>
              </a:rPr>
              <a:t>Vol.</a:t>
            </a:r>
            <a:r>
              <a:rPr lang="en-US" sz="1600" i="1" spc="-11" dirty="0">
                <a:latin typeface="Times New Roman"/>
                <a:cs typeface="Times New Roman"/>
              </a:rPr>
              <a:t> </a:t>
            </a:r>
            <a:r>
              <a:rPr lang="en-US" sz="1600" i="1" dirty="0">
                <a:latin typeface="Times New Roman"/>
                <a:cs typeface="Times New Roman"/>
              </a:rPr>
              <a:t>35,</a:t>
            </a:r>
            <a:r>
              <a:rPr lang="en-US" sz="1600" i="1" spc="-11" dirty="0">
                <a:latin typeface="Times New Roman"/>
                <a:cs typeface="Times New Roman"/>
              </a:rPr>
              <a:t> </a:t>
            </a:r>
            <a:r>
              <a:rPr lang="en-US" sz="1600" i="1" dirty="0">
                <a:latin typeface="Times New Roman"/>
                <a:cs typeface="Times New Roman"/>
              </a:rPr>
              <a:t>No.</a:t>
            </a:r>
            <a:r>
              <a:rPr lang="en-US" sz="1600" i="1" spc="-8" dirty="0">
                <a:latin typeface="Times New Roman"/>
                <a:cs typeface="Times New Roman"/>
              </a:rPr>
              <a:t> </a:t>
            </a:r>
            <a:r>
              <a:rPr lang="en-US" sz="1600" i="1" dirty="0">
                <a:latin typeface="Times New Roman"/>
                <a:cs typeface="Times New Roman"/>
              </a:rPr>
              <a:t>3,</a:t>
            </a:r>
            <a:r>
              <a:rPr lang="en-US" sz="1600" i="1" spc="-23" dirty="0">
                <a:latin typeface="Times New Roman"/>
                <a:cs typeface="Times New Roman"/>
              </a:rPr>
              <a:t> </a:t>
            </a:r>
            <a:r>
              <a:rPr lang="en-US" sz="1600" i="1" dirty="0">
                <a:latin typeface="Times New Roman"/>
                <a:cs typeface="Times New Roman"/>
              </a:rPr>
              <a:t>2006,</a:t>
            </a:r>
            <a:r>
              <a:rPr lang="en-US" sz="1600" i="1" spc="-19" dirty="0">
                <a:latin typeface="Times New Roman"/>
                <a:cs typeface="Times New Roman"/>
              </a:rPr>
              <a:t> </a:t>
            </a:r>
            <a:r>
              <a:rPr lang="en-US" sz="1600" i="1" dirty="0">
                <a:latin typeface="Times New Roman"/>
                <a:cs typeface="Times New Roman"/>
              </a:rPr>
              <a:t>by</a:t>
            </a:r>
            <a:r>
              <a:rPr lang="en-US" sz="1600" i="1" spc="-15" dirty="0">
                <a:latin typeface="Times New Roman"/>
                <a:cs typeface="Times New Roman"/>
              </a:rPr>
              <a:t> </a:t>
            </a:r>
            <a:r>
              <a:rPr lang="en-US" sz="1600" i="1" spc="-8" dirty="0">
                <a:latin typeface="Times New Roman"/>
                <a:cs typeface="Times New Roman"/>
              </a:rPr>
              <a:t>Gordon,</a:t>
            </a:r>
            <a:r>
              <a:rPr lang="en-US" sz="1600" i="1" spc="-11" dirty="0">
                <a:latin typeface="Times New Roman"/>
                <a:cs typeface="Times New Roman"/>
              </a:rPr>
              <a:t> </a:t>
            </a:r>
            <a:r>
              <a:rPr lang="en-US" sz="1600" i="1" dirty="0">
                <a:latin typeface="Times New Roman"/>
                <a:cs typeface="Times New Roman"/>
              </a:rPr>
              <a:t>Daniel</a:t>
            </a:r>
            <a:r>
              <a:rPr lang="en-US" sz="1600" i="1" spc="-15" dirty="0">
                <a:latin typeface="Times New Roman"/>
                <a:cs typeface="Times New Roman"/>
              </a:rPr>
              <a:t> </a:t>
            </a:r>
            <a:r>
              <a:rPr lang="en-US" sz="1600" i="1" spc="-19" dirty="0">
                <a:latin typeface="Times New Roman"/>
                <a:cs typeface="Times New Roman"/>
              </a:rPr>
              <a:t>I.</a:t>
            </a:r>
            <a:r>
              <a:rPr lang="en-US" sz="1600" dirty="0">
                <a:latin typeface="Times New Roman"/>
                <a:cs typeface="Times New Roman"/>
              </a:rPr>
              <a:t> </a:t>
            </a:r>
          </a:p>
          <a:p>
            <a:pPr marL="214303" indent="-214303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70C0"/>
                </a:solidFill>
                <a:latin typeface="Times New Roman"/>
                <a:cs typeface="Times New Roman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FAR | Acquisition.GOV</a:t>
            </a:r>
            <a:endParaRPr lang="en-US" sz="1600" dirty="0">
              <a:solidFill>
                <a:srgbClr val="0070C0"/>
              </a:solidFill>
              <a:latin typeface="Times New Roman"/>
              <a:cs typeface="Times New Roman"/>
            </a:endParaRPr>
          </a:p>
          <a:p>
            <a:pPr marL="214303" indent="-214303">
              <a:buFont typeface="Arial" panose="020B0604020202020204" pitchFamily="34" charset="0"/>
              <a:buChar char="•"/>
            </a:pPr>
            <a:r>
              <a:rPr lang="en-US" sz="1600" dirty="0">
                <a:latin typeface="Times New Roman"/>
                <a:cs typeface="Times New Roman"/>
              </a:rPr>
              <a:t>McCall, Shane, J (2023) – Procedures and Pitfalls of</a:t>
            </a:r>
            <a:r>
              <a:rPr lang="en-US" sz="1600" spc="8" dirty="0">
                <a:latin typeface="Times New Roman"/>
                <a:cs typeface="Times New Roman"/>
              </a:rPr>
              <a:t> </a:t>
            </a:r>
            <a:r>
              <a:rPr lang="en-US" sz="1600" dirty="0">
                <a:latin typeface="Times New Roman"/>
                <a:cs typeface="Times New Roman"/>
              </a:rPr>
              <a:t>Size</a:t>
            </a:r>
            <a:r>
              <a:rPr lang="en-US" sz="1600" spc="4" dirty="0">
                <a:latin typeface="Times New Roman"/>
                <a:cs typeface="Times New Roman"/>
              </a:rPr>
              <a:t> </a:t>
            </a:r>
            <a:r>
              <a:rPr lang="en-US" sz="1600" dirty="0">
                <a:latin typeface="Times New Roman"/>
                <a:cs typeface="Times New Roman"/>
              </a:rPr>
              <a:t>Protests</a:t>
            </a:r>
            <a:r>
              <a:rPr lang="en-US" sz="1600" spc="4" dirty="0">
                <a:latin typeface="Times New Roman"/>
                <a:cs typeface="Times New Roman"/>
              </a:rPr>
              <a:t> </a:t>
            </a:r>
            <a:r>
              <a:rPr lang="en-US" sz="1600" dirty="0">
                <a:latin typeface="Times New Roman"/>
                <a:cs typeface="Times New Roman"/>
              </a:rPr>
              <a:t>and</a:t>
            </a:r>
            <a:r>
              <a:rPr lang="en-US" sz="1600" spc="-34" dirty="0">
                <a:latin typeface="Times New Roman"/>
                <a:cs typeface="Times New Roman"/>
              </a:rPr>
              <a:t> </a:t>
            </a:r>
            <a:r>
              <a:rPr lang="en-US" sz="1600" spc="-8" dirty="0">
                <a:latin typeface="Times New Roman"/>
                <a:cs typeface="Times New Roman"/>
              </a:rPr>
              <a:t>Appeals:</a:t>
            </a:r>
            <a:r>
              <a:rPr lang="en-US" sz="1600" spc="-38" dirty="0">
                <a:latin typeface="Times New Roman"/>
                <a:cs typeface="Times New Roman"/>
              </a:rPr>
              <a:t> </a:t>
            </a:r>
            <a:r>
              <a:rPr lang="en-US" sz="1600" dirty="0">
                <a:latin typeface="Times New Roman"/>
                <a:cs typeface="Times New Roman"/>
              </a:rPr>
              <a:t>A</a:t>
            </a:r>
            <a:r>
              <a:rPr lang="en-US" sz="1600" spc="-38" dirty="0">
                <a:latin typeface="Times New Roman"/>
                <a:cs typeface="Times New Roman"/>
              </a:rPr>
              <a:t> </a:t>
            </a:r>
            <a:r>
              <a:rPr lang="en-US" sz="1600" dirty="0">
                <a:latin typeface="Times New Roman"/>
                <a:cs typeface="Times New Roman"/>
              </a:rPr>
              <a:t>Guide</a:t>
            </a:r>
            <a:r>
              <a:rPr lang="en-US" sz="1600" spc="4" dirty="0">
                <a:latin typeface="Times New Roman"/>
                <a:cs typeface="Times New Roman"/>
              </a:rPr>
              <a:t> </a:t>
            </a:r>
            <a:r>
              <a:rPr lang="en-US" sz="1600" dirty="0">
                <a:latin typeface="Times New Roman"/>
                <a:cs typeface="Times New Roman"/>
              </a:rPr>
              <a:t>to</a:t>
            </a:r>
            <a:r>
              <a:rPr lang="en-US" sz="1600" spc="11" dirty="0">
                <a:latin typeface="Times New Roman"/>
                <a:cs typeface="Times New Roman"/>
              </a:rPr>
              <a:t> </a:t>
            </a:r>
            <a:r>
              <a:rPr lang="en-US" sz="1600" dirty="0">
                <a:latin typeface="Times New Roman"/>
                <a:cs typeface="Times New Roman"/>
              </a:rPr>
              <a:t>Size</a:t>
            </a:r>
            <a:r>
              <a:rPr lang="en-US" sz="1600" spc="4" dirty="0">
                <a:latin typeface="Times New Roman"/>
                <a:cs typeface="Times New Roman"/>
              </a:rPr>
              <a:t> </a:t>
            </a:r>
            <a:r>
              <a:rPr lang="en-US" sz="1600" dirty="0">
                <a:latin typeface="Times New Roman"/>
                <a:cs typeface="Times New Roman"/>
              </a:rPr>
              <a:t>Protests </a:t>
            </a:r>
            <a:r>
              <a:rPr lang="en-US" sz="1600" spc="-38" dirty="0">
                <a:latin typeface="Times New Roman"/>
                <a:cs typeface="Times New Roman"/>
              </a:rPr>
              <a:t>&amp;</a:t>
            </a:r>
            <a:r>
              <a:rPr lang="en-US" sz="1600" dirty="0">
                <a:latin typeface="Times New Roman"/>
                <a:cs typeface="Times New Roman"/>
              </a:rPr>
              <a:t> Appeals</a:t>
            </a:r>
            <a:r>
              <a:rPr lang="en-US" sz="1600" spc="-26" dirty="0">
                <a:latin typeface="Times New Roman"/>
                <a:cs typeface="Times New Roman"/>
              </a:rPr>
              <a:t> </a:t>
            </a:r>
            <a:r>
              <a:rPr lang="en-US" sz="1600" dirty="0">
                <a:latin typeface="Times New Roman"/>
                <a:cs typeface="Times New Roman"/>
              </a:rPr>
              <a:t>-</a:t>
            </a:r>
            <a:r>
              <a:rPr lang="en-US" sz="1600" spc="-19" dirty="0">
                <a:latin typeface="Times New Roman"/>
                <a:cs typeface="Times New Roman"/>
              </a:rPr>
              <a:t> </a:t>
            </a:r>
            <a:r>
              <a:rPr lang="en-US" sz="1600" dirty="0">
                <a:latin typeface="Times New Roman"/>
                <a:cs typeface="Times New Roman"/>
              </a:rPr>
              <a:t>In</a:t>
            </a:r>
            <a:r>
              <a:rPr lang="en-US" sz="1600" spc="-15" dirty="0">
                <a:latin typeface="Times New Roman"/>
                <a:cs typeface="Times New Roman"/>
              </a:rPr>
              <a:t> </a:t>
            </a:r>
            <a:r>
              <a:rPr lang="en-US" sz="1600" dirty="0">
                <a:latin typeface="Times New Roman"/>
                <a:cs typeface="Times New Roman"/>
              </a:rPr>
              <a:t>Plain</a:t>
            </a:r>
            <a:r>
              <a:rPr lang="en-US" sz="1600" spc="-19" dirty="0">
                <a:latin typeface="Times New Roman"/>
                <a:cs typeface="Times New Roman"/>
              </a:rPr>
              <a:t> </a:t>
            </a:r>
            <a:r>
              <a:rPr lang="en-US" sz="1600" dirty="0">
                <a:latin typeface="Times New Roman"/>
                <a:cs typeface="Times New Roman"/>
              </a:rPr>
              <a:t>English</a:t>
            </a:r>
            <a:r>
              <a:rPr lang="en-US" sz="1600" spc="-15" dirty="0">
                <a:latin typeface="Times New Roman"/>
                <a:cs typeface="Times New Roman"/>
              </a:rPr>
              <a:t> </a:t>
            </a:r>
            <a:r>
              <a:rPr lang="en-US" sz="1600" dirty="0">
                <a:latin typeface="Times New Roman"/>
                <a:cs typeface="Times New Roman"/>
              </a:rPr>
              <a:t>(</a:t>
            </a:r>
            <a:r>
              <a:rPr lang="en-US" sz="1600" dirty="0" err="1">
                <a:latin typeface="Times New Roman"/>
                <a:cs typeface="Times New Roman"/>
              </a:rPr>
              <a:t>GovCon</a:t>
            </a:r>
            <a:r>
              <a:rPr lang="en-US" sz="1600" spc="-19" dirty="0">
                <a:latin typeface="Times New Roman"/>
                <a:cs typeface="Times New Roman"/>
              </a:rPr>
              <a:t> </a:t>
            </a:r>
            <a:r>
              <a:rPr lang="en-US" sz="1600" spc="-8" dirty="0">
                <a:latin typeface="Times New Roman"/>
                <a:cs typeface="Times New Roman"/>
              </a:rPr>
              <a:t>Handbooks)</a:t>
            </a:r>
          </a:p>
          <a:p>
            <a:pPr marL="214303" indent="-214303">
              <a:buFont typeface="Arial" panose="020B0604020202020204" pitchFamily="34" charset="0"/>
              <a:buChar char="•"/>
            </a:pPr>
            <a:r>
              <a:rPr lang="en-US" sz="1600" spc="-8" dirty="0">
                <a:latin typeface="Times New Roman"/>
                <a:cs typeface="Times New Roman"/>
              </a:rPr>
              <a:t>Manuel </a:t>
            </a:r>
            <a:r>
              <a:rPr lang="en-US" sz="1600" dirty="0">
                <a:latin typeface="Times New Roman"/>
                <a:cs typeface="Times New Roman"/>
              </a:rPr>
              <a:t>K.M.</a:t>
            </a:r>
            <a:r>
              <a:rPr lang="en-US" sz="1600" spc="94" dirty="0">
                <a:latin typeface="Times New Roman"/>
                <a:cs typeface="Times New Roman"/>
              </a:rPr>
              <a:t> </a:t>
            </a:r>
            <a:r>
              <a:rPr lang="en-US" sz="1600" dirty="0">
                <a:latin typeface="Times New Roman"/>
                <a:cs typeface="Times New Roman"/>
              </a:rPr>
              <a:t>(2011).</a:t>
            </a:r>
            <a:r>
              <a:rPr lang="en-US" sz="1600" spc="105" dirty="0">
                <a:latin typeface="Times New Roman"/>
                <a:cs typeface="Times New Roman"/>
              </a:rPr>
              <a:t> </a:t>
            </a:r>
            <a:r>
              <a:rPr lang="en-US" sz="1600" dirty="0">
                <a:latin typeface="Times New Roman"/>
                <a:cs typeface="Times New Roman"/>
              </a:rPr>
              <a:t>“Competition</a:t>
            </a:r>
            <a:r>
              <a:rPr lang="en-US" sz="1600" spc="105" dirty="0">
                <a:latin typeface="Times New Roman"/>
                <a:cs typeface="Times New Roman"/>
              </a:rPr>
              <a:t> </a:t>
            </a:r>
            <a:r>
              <a:rPr lang="en-US" sz="1600" dirty="0">
                <a:latin typeface="Times New Roman"/>
                <a:cs typeface="Times New Roman"/>
              </a:rPr>
              <a:t>in</a:t>
            </a:r>
            <a:r>
              <a:rPr lang="en-US" sz="1600" spc="105" dirty="0">
                <a:latin typeface="Times New Roman"/>
                <a:cs typeface="Times New Roman"/>
              </a:rPr>
              <a:t> </a:t>
            </a:r>
            <a:r>
              <a:rPr lang="en-US" sz="1600" dirty="0">
                <a:latin typeface="Times New Roman"/>
                <a:cs typeface="Times New Roman"/>
              </a:rPr>
              <a:t>Federal</a:t>
            </a:r>
            <a:r>
              <a:rPr lang="en-US" sz="1600" spc="94" dirty="0">
                <a:latin typeface="Times New Roman"/>
                <a:cs typeface="Times New Roman"/>
              </a:rPr>
              <a:t> </a:t>
            </a:r>
            <a:r>
              <a:rPr lang="en-US" sz="1600" dirty="0">
                <a:latin typeface="Times New Roman"/>
                <a:cs typeface="Times New Roman"/>
              </a:rPr>
              <a:t>Contracting:</a:t>
            </a:r>
            <a:r>
              <a:rPr lang="en-US" sz="1600" spc="98" dirty="0">
                <a:latin typeface="Times New Roman"/>
                <a:cs typeface="Times New Roman"/>
              </a:rPr>
              <a:t> </a:t>
            </a:r>
            <a:r>
              <a:rPr lang="en-US" sz="1600" dirty="0">
                <a:latin typeface="Times New Roman"/>
                <a:cs typeface="Times New Roman"/>
              </a:rPr>
              <a:t>“An</a:t>
            </a:r>
            <a:r>
              <a:rPr lang="en-US" sz="1600" spc="98" dirty="0">
                <a:latin typeface="Times New Roman"/>
                <a:cs typeface="Times New Roman"/>
              </a:rPr>
              <a:t> </a:t>
            </a:r>
            <a:r>
              <a:rPr lang="en-US" sz="1600" dirty="0">
                <a:latin typeface="Times New Roman"/>
                <a:cs typeface="Times New Roman"/>
              </a:rPr>
              <a:t>overview</a:t>
            </a:r>
            <a:r>
              <a:rPr lang="en-US" sz="1600" spc="101" dirty="0">
                <a:latin typeface="Times New Roman"/>
                <a:cs typeface="Times New Roman"/>
              </a:rPr>
              <a:t> </a:t>
            </a:r>
            <a:r>
              <a:rPr lang="en-US" sz="1600" dirty="0">
                <a:latin typeface="Times New Roman"/>
                <a:cs typeface="Times New Roman"/>
              </a:rPr>
              <a:t>of</a:t>
            </a:r>
            <a:r>
              <a:rPr lang="en-US" sz="1600" spc="94" dirty="0">
                <a:latin typeface="Times New Roman"/>
                <a:cs typeface="Times New Roman"/>
              </a:rPr>
              <a:t> </a:t>
            </a:r>
            <a:r>
              <a:rPr lang="en-US" sz="1600" dirty="0">
                <a:latin typeface="Times New Roman"/>
                <a:cs typeface="Times New Roman"/>
              </a:rPr>
              <a:t>the</a:t>
            </a:r>
            <a:r>
              <a:rPr lang="en-US" sz="1600" spc="94" dirty="0">
                <a:latin typeface="Times New Roman"/>
                <a:cs typeface="Times New Roman"/>
              </a:rPr>
              <a:t> </a:t>
            </a:r>
            <a:r>
              <a:rPr lang="en-US" sz="1600" dirty="0">
                <a:latin typeface="Times New Roman"/>
                <a:cs typeface="Times New Roman"/>
              </a:rPr>
              <a:t>Legal</a:t>
            </a:r>
            <a:r>
              <a:rPr lang="en-US" sz="1600" spc="98" dirty="0">
                <a:latin typeface="Times New Roman"/>
                <a:cs typeface="Times New Roman"/>
              </a:rPr>
              <a:t> </a:t>
            </a:r>
            <a:r>
              <a:rPr lang="en-US" sz="1600" spc="-8" dirty="0">
                <a:latin typeface="Times New Roman"/>
                <a:cs typeface="Times New Roman"/>
              </a:rPr>
              <a:t>Requirements,” </a:t>
            </a:r>
            <a:r>
              <a:rPr lang="en-US" sz="1600" dirty="0">
                <a:latin typeface="Times New Roman"/>
                <a:cs typeface="Times New Roman"/>
              </a:rPr>
              <a:t>Congressional</a:t>
            </a:r>
            <a:r>
              <a:rPr lang="en-US" sz="1600" spc="-38" dirty="0">
                <a:latin typeface="Times New Roman"/>
                <a:cs typeface="Times New Roman"/>
              </a:rPr>
              <a:t> </a:t>
            </a:r>
            <a:r>
              <a:rPr lang="en-US" sz="1600" dirty="0">
                <a:latin typeface="Times New Roman"/>
                <a:cs typeface="Times New Roman"/>
              </a:rPr>
              <a:t>Research</a:t>
            </a:r>
            <a:r>
              <a:rPr lang="en-US" sz="1600" spc="-34" dirty="0">
                <a:latin typeface="Times New Roman"/>
                <a:cs typeface="Times New Roman"/>
              </a:rPr>
              <a:t> </a:t>
            </a:r>
            <a:r>
              <a:rPr lang="en-US" sz="1600" spc="-8" dirty="0">
                <a:latin typeface="Times New Roman"/>
                <a:cs typeface="Times New Roman"/>
              </a:rPr>
              <a:t>Service.</a:t>
            </a:r>
            <a:endParaRPr lang="en-US" sz="1600" dirty="0">
              <a:latin typeface="Times New Roman"/>
              <a:cs typeface="Times New Roman"/>
            </a:endParaRPr>
          </a:p>
          <a:p>
            <a:pPr marL="214303" indent="-214303">
              <a:buFont typeface="Arial" panose="020B0604020202020204" pitchFamily="34" charset="0"/>
              <a:buChar char="•"/>
            </a:pPr>
            <a:r>
              <a:rPr lang="en-US" sz="1600" spc="-8" dirty="0">
                <a:solidFill>
                  <a:srgbClr val="0070C0"/>
                </a:solidFill>
                <a:latin typeface="Times New Roman"/>
                <a:cs typeface="Times New Roman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GAO-18-510SP</a:t>
            </a:r>
            <a:r>
              <a:rPr lang="en-US" sz="1600" u="sng" spc="-15" dirty="0">
                <a:solidFill>
                  <a:srgbClr val="0070C0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,</a:t>
            </a:r>
            <a:r>
              <a:rPr lang="en-US" sz="1600" u="sng" spc="-26" dirty="0">
                <a:solidFill>
                  <a:srgbClr val="0070C0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-US" sz="1600" u="sng" dirty="0">
                <a:solidFill>
                  <a:srgbClr val="0070C0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Bid</a:t>
            </a:r>
            <a:r>
              <a:rPr lang="en-US" sz="1600" u="sng" spc="-8" dirty="0">
                <a:solidFill>
                  <a:srgbClr val="0070C0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-US" sz="1600" u="sng" dirty="0">
                <a:solidFill>
                  <a:srgbClr val="0070C0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Protests</a:t>
            </a:r>
            <a:r>
              <a:rPr lang="en-US" sz="1600" u="sng" spc="-4" dirty="0">
                <a:solidFill>
                  <a:srgbClr val="0070C0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-US" sz="1600" u="sng" dirty="0">
                <a:solidFill>
                  <a:srgbClr val="0070C0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at</a:t>
            </a:r>
            <a:r>
              <a:rPr lang="en-US" sz="1600" u="sng" spc="-11" dirty="0">
                <a:solidFill>
                  <a:srgbClr val="0070C0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-US" sz="1600" u="sng" spc="-8" dirty="0">
                <a:solidFill>
                  <a:srgbClr val="0070C0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GAO:</a:t>
            </a:r>
            <a:r>
              <a:rPr lang="en-US" sz="1600" u="sng" spc="-38" dirty="0">
                <a:solidFill>
                  <a:srgbClr val="0070C0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-US" sz="1600" u="sng" spc="-8" dirty="0">
                <a:solidFill>
                  <a:srgbClr val="0070C0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</a:t>
            </a:r>
            <a:r>
              <a:rPr lang="en-US" sz="1600" u="sng" spc="-45" dirty="0">
                <a:solidFill>
                  <a:srgbClr val="0070C0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-US" sz="1600" u="sng" dirty="0">
                <a:solidFill>
                  <a:srgbClr val="0070C0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Descriptive</a:t>
            </a:r>
            <a:r>
              <a:rPr lang="en-US" sz="1600" u="sng" spc="-11" dirty="0">
                <a:solidFill>
                  <a:srgbClr val="0070C0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-US" sz="1600" u="sng" spc="-15" dirty="0">
                <a:solidFill>
                  <a:srgbClr val="0070C0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Guide</a:t>
            </a:r>
            <a:endParaRPr lang="en-US" sz="1600" u="sng" spc="-15" dirty="0">
              <a:solidFill>
                <a:srgbClr val="0070C0"/>
              </a:solidFill>
              <a:uFill>
                <a:solidFill>
                  <a:srgbClr val="0000FF"/>
                </a:solidFill>
              </a:uFill>
              <a:latin typeface="Times New Roman"/>
              <a:cs typeface="Times New Roman"/>
            </a:endParaRPr>
          </a:p>
          <a:p>
            <a:pPr marL="214303" indent="-214303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70C0"/>
                </a:solidFill>
                <a:latin typeface="Times New Roman"/>
                <a:cs typeface="Times New Roman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Government </a:t>
            </a:r>
            <a:r>
              <a:rPr lang="en-US" sz="1600" u="sng" dirty="0">
                <a:solidFill>
                  <a:srgbClr val="0070C0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Contract</a:t>
            </a:r>
            <a:r>
              <a:rPr lang="en-US" sz="1600" u="sng" spc="-19" dirty="0">
                <a:solidFill>
                  <a:srgbClr val="0070C0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-US" sz="1600" u="sng" dirty="0">
                <a:solidFill>
                  <a:srgbClr val="0070C0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Bid</a:t>
            </a:r>
            <a:r>
              <a:rPr lang="en-US" sz="1600" u="sng" spc="-15" dirty="0">
                <a:solidFill>
                  <a:srgbClr val="0070C0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-US" sz="1600" u="sng" spc="-8" dirty="0">
                <a:solidFill>
                  <a:srgbClr val="0070C0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Protests:</a:t>
            </a:r>
            <a:r>
              <a:rPr lang="en-US" sz="1600" u="sng" spc="-41" dirty="0">
                <a:solidFill>
                  <a:srgbClr val="0070C0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-US" sz="1600" u="sng" dirty="0">
                <a:solidFill>
                  <a:srgbClr val="0070C0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Analysis</a:t>
            </a:r>
            <a:r>
              <a:rPr lang="en-US" sz="1600" u="sng" spc="-19" dirty="0">
                <a:solidFill>
                  <a:srgbClr val="0070C0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-US" sz="1600" u="sng" dirty="0">
                <a:solidFill>
                  <a:srgbClr val="0070C0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of</a:t>
            </a:r>
            <a:r>
              <a:rPr lang="en-US" sz="1600" u="sng" spc="-19" dirty="0">
                <a:solidFill>
                  <a:srgbClr val="0070C0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-US" sz="1600" u="sng" dirty="0">
                <a:solidFill>
                  <a:srgbClr val="0070C0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Legal</a:t>
            </a:r>
            <a:r>
              <a:rPr lang="en-US" sz="1600" u="sng" spc="-15" dirty="0">
                <a:solidFill>
                  <a:srgbClr val="0070C0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-US" sz="1600" u="sng" dirty="0">
                <a:solidFill>
                  <a:srgbClr val="0070C0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Processes</a:t>
            </a:r>
            <a:r>
              <a:rPr lang="en-US" sz="1600" u="sng" spc="-23" dirty="0">
                <a:solidFill>
                  <a:srgbClr val="0070C0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-US" sz="1600" u="sng" dirty="0">
                <a:solidFill>
                  <a:srgbClr val="0070C0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and</a:t>
            </a:r>
            <a:r>
              <a:rPr lang="en-US" sz="1600" u="sng" spc="-15" dirty="0">
                <a:solidFill>
                  <a:srgbClr val="0070C0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-US" sz="1600" u="sng" dirty="0">
                <a:solidFill>
                  <a:srgbClr val="0070C0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Recent</a:t>
            </a:r>
            <a:r>
              <a:rPr lang="en-US" sz="1600" u="sng" spc="-19" dirty="0">
                <a:solidFill>
                  <a:srgbClr val="0070C0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-US" sz="1600" u="sng" dirty="0">
                <a:solidFill>
                  <a:srgbClr val="0070C0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Developments</a:t>
            </a:r>
            <a:r>
              <a:rPr lang="en-US" sz="1600" u="sng" spc="-30" dirty="0">
                <a:solidFill>
                  <a:srgbClr val="0070C0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-US" sz="1600" u="sng" spc="-8" dirty="0">
                <a:solidFill>
                  <a:srgbClr val="0070C0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(fas.org)</a:t>
            </a:r>
            <a:endParaRPr lang="en-US" sz="1600" dirty="0">
              <a:solidFill>
                <a:srgbClr val="0070C0"/>
              </a:solidFill>
              <a:latin typeface="Times New Roman"/>
              <a:cs typeface="Times New Roman"/>
            </a:endParaRPr>
          </a:p>
          <a:p>
            <a:pPr marL="214303" indent="-214303">
              <a:buFont typeface="Arial" panose="020B0604020202020204" pitchFamily="34" charset="0"/>
              <a:buChar char="•"/>
            </a:pPr>
            <a:r>
              <a:rPr lang="en-US" sz="1600" dirty="0">
                <a:latin typeface="Times New Roman"/>
                <a:cs typeface="Times New Roman"/>
              </a:rPr>
              <a:t>Article: “Increasing</a:t>
            </a:r>
            <a:r>
              <a:rPr lang="en-US" sz="1600" spc="75" dirty="0">
                <a:latin typeface="Times New Roman"/>
                <a:cs typeface="Times New Roman"/>
              </a:rPr>
              <a:t> </a:t>
            </a:r>
            <a:r>
              <a:rPr lang="en-US" sz="1600" dirty="0">
                <a:latin typeface="Times New Roman"/>
                <a:cs typeface="Times New Roman"/>
              </a:rPr>
              <a:t>Transparency</a:t>
            </a:r>
            <a:r>
              <a:rPr lang="en-US" sz="1600" spc="98" dirty="0">
                <a:latin typeface="Times New Roman"/>
                <a:cs typeface="Times New Roman"/>
              </a:rPr>
              <a:t> </a:t>
            </a:r>
            <a:r>
              <a:rPr lang="en-US" sz="1600" dirty="0">
                <a:latin typeface="Times New Roman"/>
                <a:cs typeface="Times New Roman"/>
              </a:rPr>
              <a:t>and</a:t>
            </a:r>
            <a:r>
              <a:rPr lang="en-US" sz="1600" spc="101" dirty="0">
                <a:latin typeface="Times New Roman"/>
                <a:cs typeface="Times New Roman"/>
              </a:rPr>
              <a:t> </a:t>
            </a:r>
            <a:r>
              <a:rPr lang="en-US" sz="1600" dirty="0">
                <a:latin typeface="Times New Roman"/>
                <a:cs typeface="Times New Roman"/>
              </a:rPr>
              <a:t>Other</a:t>
            </a:r>
            <a:r>
              <a:rPr lang="en-US" sz="1600" spc="94" dirty="0">
                <a:latin typeface="Times New Roman"/>
                <a:cs typeface="Times New Roman"/>
              </a:rPr>
              <a:t> </a:t>
            </a:r>
            <a:r>
              <a:rPr lang="en-US" sz="1600" dirty="0">
                <a:latin typeface="Times New Roman"/>
                <a:cs typeface="Times New Roman"/>
              </a:rPr>
              <a:t>Methods</a:t>
            </a:r>
            <a:r>
              <a:rPr lang="en-US" sz="1600" spc="94" dirty="0">
                <a:latin typeface="Times New Roman"/>
                <a:cs typeface="Times New Roman"/>
              </a:rPr>
              <a:t> </a:t>
            </a:r>
            <a:r>
              <a:rPr lang="en-US" sz="1600" dirty="0">
                <a:latin typeface="Times New Roman"/>
                <a:cs typeface="Times New Roman"/>
              </a:rPr>
              <a:t>of</a:t>
            </a:r>
            <a:r>
              <a:rPr lang="en-US" sz="1600" spc="86" dirty="0">
                <a:latin typeface="Times New Roman"/>
                <a:cs typeface="Times New Roman"/>
              </a:rPr>
              <a:t> </a:t>
            </a:r>
            <a:r>
              <a:rPr lang="en-US" sz="1600" dirty="0">
                <a:latin typeface="Times New Roman"/>
                <a:cs typeface="Times New Roman"/>
              </a:rPr>
              <a:t>Eliminating</a:t>
            </a:r>
            <a:r>
              <a:rPr lang="en-US" sz="1600" spc="101" dirty="0">
                <a:latin typeface="Times New Roman"/>
                <a:cs typeface="Times New Roman"/>
              </a:rPr>
              <a:t> </a:t>
            </a:r>
            <a:r>
              <a:rPr lang="en-US" sz="1600" dirty="0">
                <a:latin typeface="Times New Roman"/>
                <a:cs typeface="Times New Roman"/>
              </a:rPr>
              <a:t>Corruption</a:t>
            </a:r>
            <a:r>
              <a:rPr lang="en-US" sz="1600" spc="90" dirty="0">
                <a:latin typeface="Times New Roman"/>
                <a:cs typeface="Times New Roman"/>
              </a:rPr>
              <a:t> </a:t>
            </a:r>
            <a:r>
              <a:rPr lang="en-US" sz="1600" dirty="0">
                <a:latin typeface="Times New Roman"/>
                <a:cs typeface="Times New Roman"/>
              </a:rPr>
              <a:t>in</a:t>
            </a:r>
            <a:r>
              <a:rPr lang="en-US" sz="1600" spc="98" dirty="0">
                <a:latin typeface="Times New Roman"/>
                <a:cs typeface="Times New Roman"/>
              </a:rPr>
              <a:t> </a:t>
            </a:r>
            <a:r>
              <a:rPr lang="en-US" sz="1600" dirty="0">
                <a:latin typeface="Times New Roman"/>
                <a:cs typeface="Times New Roman"/>
              </a:rPr>
              <a:t>Public</a:t>
            </a:r>
            <a:r>
              <a:rPr lang="en-US" sz="1600" spc="94" dirty="0">
                <a:latin typeface="Times New Roman"/>
                <a:cs typeface="Times New Roman"/>
              </a:rPr>
              <a:t> </a:t>
            </a:r>
            <a:r>
              <a:rPr lang="en-US" sz="1600" spc="-8" dirty="0">
                <a:latin typeface="Times New Roman"/>
                <a:cs typeface="Times New Roman"/>
              </a:rPr>
              <a:t>Procurement </a:t>
            </a:r>
            <a:r>
              <a:rPr lang="en-US" sz="1600" dirty="0">
                <a:latin typeface="Times New Roman"/>
                <a:cs typeface="Times New Roman"/>
              </a:rPr>
              <a:t>Process,”</a:t>
            </a:r>
            <a:r>
              <a:rPr lang="en-US" sz="1600" spc="-26" dirty="0">
                <a:latin typeface="Times New Roman"/>
                <a:cs typeface="Times New Roman"/>
              </a:rPr>
              <a:t> </a:t>
            </a:r>
            <a:r>
              <a:rPr lang="en-US" sz="1600" dirty="0">
                <a:latin typeface="Times New Roman"/>
                <a:cs typeface="Times New Roman"/>
              </a:rPr>
              <a:t>by</a:t>
            </a:r>
            <a:r>
              <a:rPr lang="en-US" sz="1600" spc="-45" dirty="0">
                <a:latin typeface="Times New Roman"/>
                <a:cs typeface="Times New Roman"/>
              </a:rPr>
              <a:t> </a:t>
            </a:r>
            <a:r>
              <a:rPr lang="en-US" sz="1600" dirty="0">
                <a:latin typeface="Times New Roman"/>
                <a:cs typeface="Times New Roman"/>
              </a:rPr>
              <a:t>Anne</a:t>
            </a:r>
            <a:r>
              <a:rPr lang="en-US" sz="1600" spc="-19" dirty="0">
                <a:latin typeface="Times New Roman"/>
                <a:cs typeface="Times New Roman"/>
              </a:rPr>
              <a:t> </a:t>
            </a:r>
            <a:r>
              <a:rPr lang="en-US" sz="1600" dirty="0">
                <a:latin typeface="Times New Roman"/>
                <a:cs typeface="Times New Roman"/>
              </a:rPr>
              <a:t>Janet</a:t>
            </a:r>
            <a:r>
              <a:rPr lang="en-US" sz="1600" spc="-15" dirty="0">
                <a:latin typeface="Times New Roman"/>
                <a:cs typeface="Times New Roman"/>
              </a:rPr>
              <a:t> </a:t>
            </a:r>
            <a:r>
              <a:rPr lang="en-US" sz="1600" spc="-8" dirty="0" err="1">
                <a:latin typeface="Times New Roman"/>
                <a:cs typeface="Times New Roman"/>
              </a:rPr>
              <a:t>DeAses</a:t>
            </a:r>
            <a:r>
              <a:rPr lang="en-US" sz="1600" spc="-8" dirty="0">
                <a:latin typeface="Times New Roman"/>
                <a:cs typeface="Times New Roman"/>
              </a:rPr>
              <a:t>.</a:t>
            </a:r>
            <a:endParaRPr lang="en-US" sz="1600" dirty="0">
              <a:latin typeface="Times New Roman"/>
              <a:cs typeface="Times New Roman"/>
            </a:endParaRPr>
          </a:p>
          <a:p>
            <a:pPr marL="214303" indent="-214303">
              <a:buFont typeface="Arial" panose="020B0604020202020204" pitchFamily="34" charset="0"/>
              <a:buChar char="•"/>
            </a:pPr>
            <a:r>
              <a:rPr lang="en-US" sz="1600" dirty="0">
                <a:latin typeface="Times New Roman"/>
                <a:cs typeface="Times New Roman"/>
              </a:rPr>
              <a:t>Article: “Lessons</a:t>
            </a:r>
            <a:r>
              <a:rPr lang="en-US" sz="1600" spc="-26" dirty="0">
                <a:latin typeface="Times New Roman"/>
                <a:cs typeface="Times New Roman"/>
              </a:rPr>
              <a:t> </a:t>
            </a:r>
            <a:r>
              <a:rPr lang="en-US" sz="1600" dirty="0">
                <a:latin typeface="Times New Roman"/>
                <a:cs typeface="Times New Roman"/>
              </a:rPr>
              <a:t>Learned</a:t>
            </a:r>
            <a:r>
              <a:rPr lang="en-US" sz="1600" spc="-19" dirty="0">
                <a:latin typeface="Times New Roman"/>
                <a:cs typeface="Times New Roman"/>
              </a:rPr>
              <a:t> </a:t>
            </a:r>
            <a:r>
              <a:rPr lang="en-US" sz="1600" dirty="0">
                <a:latin typeface="Times New Roman"/>
                <a:cs typeface="Times New Roman"/>
              </a:rPr>
              <a:t>from</a:t>
            </a:r>
            <a:r>
              <a:rPr lang="en-US" sz="1600" spc="-23" dirty="0">
                <a:latin typeface="Times New Roman"/>
                <a:cs typeface="Times New Roman"/>
              </a:rPr>
              <a:t> </a:t>
            </a:r>
            <a:r>
              <a:rPr lang="en-US" sz="1600" dirty="0">
                <a:latin typeface="Times New Roman"/>
                <a:cs typeface="Times New Roman"/>
              </a:rPr>
              <a:t>GAO</a:t>
            </a:r>
            <a:r>
              <a:rPr lang="en-US" sz="1600" spc="-23" dirty="0">
                <a:latin typeface="Times New Roman"/>
                <a:cs typeface="Times New Roman"/>
              </a:rPr>
              <a:t> </a:t>
            </a:r>
            <a:r>
              <a:rPr lang="en-US" sz="1600" dirty="0">
                <a:latin typeface="Times New Roman"/>
                <a:cs typeface="Times New Roman"/>
              </a:rPr>
              <a:t>Bid</a:t>
            </a:r>
            <a:r>
              <a:rPr lang="en-US" sz="1600" spc="-23" dirty="0">
                <a:latin typeface="Times New Roman"/>
                <a:cs typeface="Times New Roman"/>
              </a:rPr>
              <a:t> </a:t>
            </a:r>
            <a:r>
              <a:rPr lang="en-US" sz="1600" dirty="0">
                <a:latin typeface="Times New Roman"/>
                <a:cs typeface="Times New Roman"/>
              </a:rPr>
              <a:t>Protests,”</a:t>
            </a:r>
            <a:r>
              <a:rPr lang="en-US" sz="1600" spc="-23" dirty="0">
                <a:latin typeface="Times New Roman"/>
                <a:cs typeface="Times New Roman"/>
              </a:rPr>
              <a:t> </a:t>
            </a:r>
            <a:r>
              <a:rPr lang="en-US" sz="1600" dirty="0">
                <a:latin typeface="Times New Roman"/>
                <a:cs typeface="Times New Roman"/>
              </a:rPr>
              <a:t>by</a:t>
            </a:r>
            <a:r>
              <a:rPr lang="en-US" sz="1600" spc="-23" dirty="0">
                <a:latin typeface="Times New Roman"/>
                <a:cs typeface="Times New Roman"/>
              </a:rPr>
              <a:t> </a:t>
            </a:r>
            <a:r>
              <a:rPr lang="en-US" sz="1600" spc="-8" dirty="0">
                <a:latin typeface="Times New Roman"/>
                <a:cs typeface="Times New Roman"/>
              </a:rPr>
              <a:t>Dr.</a:t>
            </a:r>
            <a:r>
              <a:rPr lang="en-US" sz="1600" spc="-19" dirty="0">
                <a:latin typeface="Times New Roman"/>
                <a:cs typeface="Times New Roman"/>
              </a:rPr>
              <a:t> </a:t>
            </a:r>
            <a:r>
              <a:rPr lang="en-US" sz="1600" dirty="0">
                <a:latin typeface="Times New Roman"/>
                <a:cs typeface="Times New Roman"/>
              </a:rPr>
              <a:t>James</a:t>
            </a:r>
            <a:r>
              <a:rPr lang="en-US" sz="1600" spc="-26" dirty="0">
                <a:latin typeface="Times New Roman"/>
                <a:cs typeface="Times New Roman"/>
              </a:rPr>
              <a:t> </a:t>
            </a:r>
            <a:r>
              <a:rPr lang="en-US" sz="1600" dirty="0">
                <a:latin typeface="Times New Roman"/>
                <a:cs typeface="Times New Roman"/>
              </a:rPr>
              <a:t>N.</a:t>
            </a:r>
            <a:r>
              <a:rPr lang="en-US" sz="1600" spc="-23" dirty="0">
                <a:latin typeface="Times New Roman"/>
                <a:cs typeface="Times New Roman"/>
              </a:rPr>
              <a:t> </a:t>
            </a:r>
            <a:r>
              <a:rPr lang="en-US" sz="1600" dirty="0">
                <a:latin typeface="Times New Roman"/>
                <a:cs typeface="Times New Roman"/>
              </a:rPr>
              <a:t>Phillip,</a:t>
            </a:r>
            <a:r>
              <a:rPr lang="en-US" sz="1600" spc="-19" dirty="0">
                <a:latin typeface="Times New Roman"/>
                <a:cs typeface="Times New Roman"/>
              </a:rPr>
              <a:t> </a:t>
            </a:r>
            <a:r>
              <a:rPr lang="en-US" sz="1600" spc="-8" dirty="0">
                <a:latin typeface="Times New Roman"/>
                <a:cs typeface="Times New Roman"/>
              </a:rPr>
              <a:t>Jr.</a:t>
            </a:r>
            <a:r>
              <a:rPr lang="en-US" sz="1600" spc="-23" dirty="0">
                <a:latin typeface="Times New Roman"/>
                <a:cs typeface="Times New Roman"/>
              </a:rPr>
              <a:t> </a:t>
            </a:r>
            <a:r>
              <a:rPr lang="en-US" sz="1600" spc="-8" dirty="0">
                <a:latin typeface="Times New Roman"/>
                <a:cs typeface="Times New Roman"/>
              </a:rPr>
              <a:t>(2016)</a:t>
            </a:r>
            <a:endParaRPr lang="en-US" sz="1600" dirty="0">
              <a:latin typeface="Times New Roman"/>
              <a:cs typeface="Times New Roman"/>
            </a:endParaRPr>
          </a:p>
          <a:p>
            <a:pPr marL="214303" indent="-214303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70C0"/>
                </a:solidFill>
                <a:latin typeface="Times New Roman"/>
                <a:cs typeface="Times New Roman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Article: </a:t>
            </a:r>
            <a:r>
              <a:rPr lang="en-US" sz="1600" u="sng" dirty="0">
                <a:solidFill>
                  <a:srgbClr val="0070C0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Navigating</a:t>
            </a:r>
            <a:r>
              <a:rPr lang="en-US" sz="1600" u="sng" spc="98" dirty="0">
                <a:solidFill>
                  <a:srgbClr val="0070C0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 </a:t>
            </a:r>
            <a:r>
              <a:rPr lang="en-US" sz="1600" u="sng" dirty="0">
                <a:solidFill>
                  <a:srgbClr val="0070C0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the</a:t>
            </a:r>
            <a:r>
              <a:rPr lang="en-US" sz="1600" u="sng" spc="101" dirty="0">
                <a:solidFill>
                  <a:srgbClr val="0070C0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 </a:t>
            </a:r>
            <a:r>
              <a:rPr lang="en-US" sz="1600" u="sng" dirty="0">
                <a:solidFill>
                  <a:srgbClr val="0070C0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Bid</a:t>
            </a:r>
            <a:r>
              <a:rPr lang="en-US" sz="1600" u="sng" spc="98" dirty="0">
                <a:solidFill>
                  <a:srgbClr val="0070C0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 </a:t>
            </a:r>
            <a:r>
              <a:rPr lang="en-US" sz="1600" u="sng" dirty="0">
                <a:solidFill>
                  <a:srgbClr val="0070C0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Protest</a:t>
            </a:r>
            <a:r>
              <a:rPr lang="en-US" sz="1600" u="sng" spc="98" dirty="0">
                <a:solidFill>
                  <a:srgbClr val="0070C0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 </a:t>
            </a:r>
            <a:r>
              <a:rPr lang="en-US" sz="1600" u="sng" dirty="0">
                <a:solidFill>
                  <a:srgbClr val="0070C0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Process:</a:t>
            </a:r>
            <a:r>
              <a:rPr lang="en-US" sz="1600" u="sng" spc="334" dirty="0">
                <a:solidFill>
                  <a:srgbClr val="0070C0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-US" sz="1600" u="sng" dirty="0">
                <a:solidFill>
                  <a:srgbClr val="0070C0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</a:t>
            </a:r>
            <a:r>
              <a:rPr lang="en-US" sz="1600" u="sng" spc="349" dirty="0">
                <a:solidFill>
                  <a:srgbClr val="0070C0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-US" sz="1600" u="sng" dirty="0">
                <a:solidFill>
                  <a:srgbClr val="0070C0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Comprehensive</a:t>
            </a:r>
            <a:r>
              <a:rPr lang="en-US" sz="1600" u="sng" spc="98" dirty="0">
                <a:solidFill>
                  <a:srgbClr val="0070C0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 </a:t>
            </a:r>
            <a:r>
              <a:rPr lang="en-US" sz="1600" u="sng" dirty="0">
                <a:solidFill>
                  <a:srgbClr val="0070C0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Guide</a:t>
            </a:r>
            <a:r>
              <a:rPr lang="en-US" sz="1600" u="sng" spc="98" dirty="0">
                <a:solidFill>
                  <a:srgbClr val="0070C0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 </a:t>
            </a:r>
            <a:r>
              <a:rPr lang="en-US" sz="1600" u="sng" dirty="0">
                <a:solidFill>
                  <a:srgbClr val="0070C0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for</a:t>
            </a:r>
            <a:r>
              <a:rPr lang="en-US" sz="1600" u="sng" spc="101" dirty="0">
                <a:solidFill>
                  <a:srgbClr val="0070C0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 </a:t>
            </a:r>
            <a:r>
              <a:rPr lang="en-US" sz="1600" u="sng" dirty="0">
                <a:solidFill>
                  <a:srgbClr val="0070C0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Federal</a:t>
            </a:r>
            <a:r>
              <a:rPr lang="en-US" sz="1600" u="sng" spc="98" dirty="0">
                <a:solidFill>
                  <a:srgbClr val="0070C0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 </a:t>
            </a:r>
            <a:r>
              <a:rPr lang="en-US" sz="1600" u="sng" spc="-8" dirty="0">
                <a:solidFill>
                  <a:srgbClr val="0070C0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Contracting</a:t>
            </a:r>
            <a:r>
              <a:rPr lang="en-US" sz="1600" spc="-8" dirty="0">
                <a:solidFill>
                  <a:srgbClr val="0070C0"/>
                </a:solidFill>
                <a:latin typeface="Times New Roman"/>
                <a:cs typeface="Times New Roman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-US" sz="1600" u="sng" spc="-8" dirty="0">
                <a:solidFill>
                  <a:srgbClr val="0070C0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(vfedcontact.com)</a:t>
            </a:r>
            <a:r>
              <a:rPr lang="en-US" sz="1600" spc="-8" dirty="0">
                <a:solidFill>
                  <a:srgbClr val="0070C0"/>
                </a:solidFill>
                <a:latin typeface="Times New Roman"/>
                <a:cs typeface="Times New Roman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,</a:t>
            </a:r>
            <a:r>
              <a:rPr lang="en-US" sz="1600" spc="11" dirty="0">
                <a:solidFill>
                  <a:srgbClr val="99CA3C"/>
                </a:solidFill>
                <a:latin typeface="Times New Roman"/>
                <a:cs typeface="Times New Roman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-US" sz="1600" dirty="0">
                <a:latin typeface="Times New Roman"/>
                <a:cs typeface="Times New Roman"/>
              </a:rPr>
              <a:t>by</a:t>
            </a:r>
            <a:r>
              <a:rPr lang="en-US" sz="1600" spc="-30" dirty="0">
                <a:latin typeface="Times New Roman"/>
                <a:cs typeface="Times New Roman"/>
              </a:rPr>
              <a:t> </a:t>
            </a:r>
            <a:r>
              <a:rPr lang="en-US" sz="1600" spc="-8" dirty="0">
                <a:latin typeface="Times New Roman"/>
                <a:cs typeface="Times New Roman"/>
              </a:rPr>
              <a:t>Amal</a:t>
            </a:r>
            <a:r>
              <a:rPr lang="en-US" sz="1600" spc="-38" dirty="0">
                <a:latin typeface="Times New Roman"/>
                <a:cs typeface="Times New Roman"/>
              </a:rPr>
              <a:t> </a:t>
            </a:r>
            <a:r>
              <a:rPr lang="en-US" sz="1600" spc="-15" dirty="0" err="1">
                <a:latin typeface="Times New Roman"/>
                <a:cs typeface="Times New Roman"/>
              </a:rPr>
              <a:t>Awais</a:t>
            </a:r>
            <a:r>
              <a:rPr lang="en-US" sz="1600" spc="8" dirty="0">
                <a:latin typeface="Times New Roman"/>
                <a:cs typeface="Times New Roman"/>
              </a:rPr>
              <a:t> </a:t>
            </a:r>
            <a:r>
              <a:rPr lang="en-US" sz="1600" dirty="0">
                <a:latin typeface="Times New Roman"/>
                <a:cs typeface="Times New Roman"/>
              </a:rPr>
              <a:t>Chughtai</a:t>
            </a:r>
            <a:r>
              <a:rPr lang="en-US" sz="1600" spc="11" dirty="0">
                <a:latin typeface="Times New Roman"/>
                <a:cs typeface="Times New Roman"/>
              </a:rPr>
              <a:t> </a:t>
            </a:r>
            <a:r>
              <a:rPr lang="en-US" sz="1600" spc="-8" dirty="0">
                <a:latin typeface="Times New Roman"/>
                <a:cs typeface="Times New Roman"/>
              </a:rPr>
              <a:t>(2023)</a:t>
            </a:r>
            <a:endParaRPr lang="en-US" sz="1600" dirty="0">
              <a:latin typeface="Times New Roman"/>
              <a:cs typeface="Times New Roman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0A0341F-777A-1FA3-F382-270CB412BF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GW LAW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26FCAB1-A330-8775-BE2B-23E1AC69DE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9D79F-8368-41C9-AEEB-61DEF7A917F3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6912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9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11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13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15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17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F0A507A-8F24-3CDB-E92F-91E105ECB0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rgbClr val="FFFFFF"/>
                </a:solidFill>
                <a:latin typeface="+mn-lt"/>
              </a:rPr>
              <a:t>1.0	Current MPC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9321EC5-AFEA-A96E-9C6F-D9A250BB57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-1827725" y="1984248"/>
            <a:ext cx="4114800" cy="365125"/>
          </a:xfrm>
        </p:spPr>
        <p:txBody>
          <a:bodyPr>
            <a:normAutofit/>
          </a:bodyPr>
          <a:lstStyle/>
          <a:p>
            <a:pPr algn="l">
              <a:spcAft>
                <a:spcPts val="600"/>
              </a:spcAft>
            </a:pPr>
            <a:r>
              <a:rPr lang="en-US" sz="1100">
                <a:solidFill>
                  <a:srgbClr val="FFFFFF"/>
                </a:solidFill>
              </a:rPr>
              <a:t>GW LAW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D3F37E-A939-15E4-8468-0E59EF07B5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2061556"/>
            <a:ext cx="9724031" cy="3939999"/>
          </a:xfrm>
        </p:spPr>
        <p:txBody>
          <a:bodyPr anchor="ctr"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b="1" dirty="0"/>
              <a:t>MPC Protest Provision</a:t>
            </a:r>
          </a:p>
          <a:p>
            <a:pPr lvl="2"/>
            <a:r>
              <a:rPr lang="en-US" i="1" dirty="0"/>
              <a:t>Article 9 creates avenue for aggrieved bidders, offerors, and contractors to protest solicitations and contract awards.</a:t>
            </a:r>
          </a:p>
          <a:p>
            <a:pPr lvl="2"/>
            <a:r>
              <a:rPr lang="en-US" i="1" dirty="0"/>
              <a:t>MPC’s bid protest goal  - not to preclude the use of alternative dispute resolution (ADR) but provide another form of seamless remedy.</a:t>
            </a:r>
          </a:p>
          <a:p>
            <a:pPr lvl="2"/>
            <a:r>
              <a:rPr lang="en-US" i="1" dirty="0">
                <a:cs typeface="Times New Roman" panose="02020603050405020304" pitchFamily="18" charset="0"/>
              </a:rPr>
              <a:t>Section 9-505 of the Model Procurement Code (MPC, 2000) does not create separate bid protest procedures for smaller procurements.</a:t>
            </a:r>
          </a:p>
          <a:p>
            <a:pPr lvl="2"/>
            <a:r>
              <a:rPr lang="en-US" i="1" dirty="0">
                <a:cs typeface="Times New Roman" panose="02020603050405020304" pitchFamily="18" charset="0"/>
              </a:rPr>
              <a:t>R9-101 of the MPC model regulations (2002) lacks one as well.</a:t>
            </a:r>
          </a:p>
          <a:p>
            <a:pPr lvl="2"/>
            <a:r>
              <a:rPr lang="en-US" i="1" dirty="0">
                <a:cs typeface="Times New Roman" panose="02020603050405020304" pitchFamily="18" charset="0"/>
              </a:rPr>
              <a:t>Reforming the MPC to include a separate and express bid protest procedure for small procurements (equal to or less than $50K) enhances public trust.</a:t>
            </a:r>
          </a:p>
          <a:p>
            <a:pPr lvl="1"/>
            <a:endParaRPr lang="en-US" sz="200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2F8E1B0-4911-AA20-3F73-2C30DAF374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04320" y="6455431"/>
            <a:ext cx="445913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EA29D79F-8368-41C9-AEEB-61DEF7A917F3}" type="slidenum">
              <a:rPr lang="en-US" sz="1100">
                <a:solidFill>
                  <a:schemeClr val="tx1">
                    <a:lumMod val="50000"/>
                    <a:lumOff val="50000"/>
                  </a:schemeClr>
                </a:solidFill>
              </a:rPr>
              <a:pPr>
                <a:spcAft>
                  <a:spcPts val="600"/>
                </a:spcAft>
              </a:pPr>
              <a:t>2</a:t>
            </a:fld>
            <a:endParaRPr lang="en-US" sz="11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21745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F0A507A-8F24-3CDB-E92F-91E105ECB0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rgbClr val="FFFFFF"/>
                </a:solidFill>
                <a:latin typeface="+mn-lt"/>
              </a:rPr>
              <a:t>2.0	Current MPC (Protest Provisions)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919E5D0-1130-0729-DED7-C1EF3D57C3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-1827725" y="1984248"/>
            <a:ext cx="4114800" cy="365125"/>
          </a:xfrm>
        </p:spPr>
        <p:txBody>
          <a:bodyPr>
            <a:normAutofit/>
          </a:bodyPr>
          <a:lstStyle/>
          <a:p>
            <a:pPr algn="l">
              <a:spcAft>
                <a:spcPts val="600"/>
              </a:spcAft>
            </a:pPr>
            <a:r>
              <a:rPr lang="en-US" sz="1100" dirty="0">
                <a:solidFill>
                  <a:srgbClr val="FFFFFF"/>
                </a:solidFill>
              </a:rPr>
              <a:t>GW LAW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D3F37E-A939-15E4-8468-0E59EF07B5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1885279"/>
            <a:ext cx="9724031" cy="4116276"/>
          </a:xfrm>
        </p:spPr>
        <p:txBody>
          <a:bodyPr anchor="ctr">
            <a:normAutofit fontScale="92500"/>
          </a:bodyPr>
          <a:lstStyle/>
          <a:p>
            <a:pPr>
              <a:buFont typeface="Wingdings" panose="05000000000000000000" pitchFamily="2" charset="2"/>
              <a:buChar char="Ø"/>
            </a:pPr>
            <a:endParaRPr lang="en-US" b="1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/>
              <a:t>Who can protest?</a:t>
            </a:r>
          </a:p>
          <a:p>
            <a:pPr lvl="1"/>
            <a:r>
              <a:rPr lang="en-US" sz="2200" i="1" dirty="0"/>
              <a:t>Actual or prospective bidder, offeror, or contractor aggrieved in connection with solicitation or contract award (Sec. 9-101).</a:t>
            </a:r>
          </a:p>
          <a:p>
            <a:pPr lvl="1"/>
            <a:r>
              <a:rPr lang="en-US" sz="2200" i="1" dirty="0"/>
              <a:t>Protest to be filed with the Chief Procurement Officer (CPO) or the Head of Agency.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/>
              <a:t>When to protest?</a:t>
            </a:r>
          </a:p>
          <a:p>
            <a:pPr lvl="1"/>
            <a:r>
              <a:rPr lang="en-US" sz="2200" i="1" dirty="0"/>
              <a:t>14 days after aggrieved person knows or should have known of the facts (Sec. 9-101)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200" dirty="0"/>
              <a:t> </a:t>
            </a:r>
            <a:r>
              <a:rPr lang="en-US" sz="2600" b="1" dirty="0"/>
              <a:t>Forms of decision</a:t>
            </a:r>
          </a:p>
          <a:p>
            <a:pPr lvl="1"/>
            <a:r>
              <a:rPr lang="en-US" sz="2200" i="1" dirty="0"/>
              <a:t>Mutual Agreement or formal decision by the CPO, Head of Agency, or designee of either officer.</a:t>
            </a:r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D54BB2F-14CD-5F93-522B-E31013CA98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04320" y="6455431"/>
            <a:ext cx="445913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EA29D79F-8368-41C9-AEEB-61DEF7A917F3}" type="slidenum">
              <a:rPr lang="en-US" sz="1100">
                <a:solidFill>
                  <a:schemeClr val="tx1">
                    <a:lumMod val="50000"/>
                    <a:lumOff val="50000"/>
                  </a:schemeClr>
                </a:solidFill>
              </a:rPr>
              <a:pPr>
                <a:spcAft>
                  <a:spcPts val="600"/>
                </a:spcAft>
              </a:pPr>
              <a:t>3</a:t>
            </a:fld>
            <a:endParaRPr lang="en-US" sz="11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31728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F0A507A-8F24-3CDB-E92F-91E105ECB0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rgbClr val="FFFFFF"/>
                </a:solidFill>
              </a:rPr>
              <a:t>3.0	</a:t>
            </a:r>
            <a:r>
              <a:rPr lang="en-US" sz="4000" b="1" dirty="0">
                <a:solidFill>
                  <a:srgbClr val="FFFFFF"/>
                </a:solidFill>
                <a:latin typeface="+mn-lt"/>
              </a:rPr>
              <a:t>MPC Stay of Procurement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879FE5-D534-C094-4A7E-91B483A2B4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-1827725" y="1984248"/>
            <a:ext cx="4114800" cy="365125"/>
          </a:xfrm>
        </p:spPr>
        <p:txBody>
          <a:bodyPr>
            <a:normAutofit/>
          </a:bodyPr>
          <a:lstStyle/>
          <a:p>
            <a:pPr algn="l">
              <a:spcAft>
                <a:spcPts val="600"/>
              </a:spcAft>
            </a:pPr>
            <a:r>
              <a:rPr lang="en-US" sz="1100">
                <a:solidFill>
                  <a:srgbClr val="FFFFFF"/>
                </a:solidFill>
              </a:rPr>
              <a:t>GW LAW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D3F37E-A939-15E4-8468-0E59EF07B5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2094807"/>
            <a:ext cx="9724031" cy="3906748"/>
          </a:xfrm>
        </p:spPr>
        <p:txBody>
          <a:bodyPr anchor="ctr"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endParaRPr lang="en-US" b="1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/>
              <a:t>Halt to Further Action</a:t>
            </a:r>
          </a:p>
          <a:p>
            <a:pPr lvl="2"/>
            <a:r>
              <a:rPr lang="en-US" sz="2400" i="1" dirty="0"/>
              <a:t>A critical goal of aggrieved bidder, offeror, or contractor;</a:t>
            </a:r>
          </a:p>
          <a:p>
            <a:pPr lvl="2"/>
            <a:r>
              <a:rPr lang="en-US" sz="2400" i="1" dirty="0"/>
              <a:t>Hearing follows;</a:t>
            </a:r>
          </a:p>
          <a:p>
            <a:pPr lvl="2"/>
            <a:r>
              <a:rPr lang="en-US" sz="2400" i="1" dirty="0"/>
              <a:t>Assures transparency;</a:t>
            </a:r>
          </a:p>
          <a:p>
            <a:pPr lvl="2"/>
            <a:r>
              <a:rPr lang="en-US" sz="2400" i="1" dirty="0"/>
              <a:t>Guarantees that all interested parties are treated equally;</a:t>
            </a:r>
          </a:p>
          <a:p>
            <a:pPr lvl="2"/>
            <a:r>
              <a:rPr lang="en-US" sz="2400" i="1" dirty="0"/>
              <a:t>Promotes public trust and confidence in the procurement system;</a:t>
            </a:r>
          </a:p>
          <a:p>
            <a:pPr lvl="2"/>
            <a:r>
              <a:rPr lang="en-US" sz="2400" i="1" dirty="0"/>
              <a:t>Guarantees that taxpayers dollars are spent wisely.</a:t>
            </a:r>
          </a:p>
          <a:p>
            <a:pPr lvl="1"/>
            <a:endParaRPr lang="en-US" sz="2000" dirty="0"/>
          </a:p>
          <a:p>
            <a:pPr marL="457200" lvl="1" indent="0">
              <a:buNone/>
            </a:pPr>
            <a:endParaRPr lang="en-US" sz="2000" dirty="0"/>
          </a:p>
          <a:p>
            <a:pPr marL="457200" lvl="1" indent="0">
              <a:buNone/>
            </a:pPr>
            <a:endParaRPr lang="en-US" sz="2000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D08E615-FB72-B025-5006-2D5BD2C507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04320" y="6455431"/>
            <a:ext cx="445913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EA29D79F-8368-41C9-AEEB-61DEF7A917F3}" type="slidenum">
              <a:rPr lang="en-US" sz="1100">
                <a:solidFill>
                  <a:schemeClr val="tx1">
                    <a:lumMod val="50000"/>
                    <a:lumOff val="50000"/>
                  </a:schemeClr>
                </a:solidFill>
              </a:rPr>
              <a:pPr>
                <a:spcAft>
                  <a:spcPts val="600"/>
                </a:spcAft>
              </a:pPr>
              <a:t>4</a:t>
            </a:fld>
            <a:endParaRPr lang="en-US" sz="11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08156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0">
          <a:fgClr>
            <a:schemeClr val="accent5">
              <a:lumMod val="20000"/>
              <a:lumOff val="8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0A507A-8F24-3CDB-E92F-91E105ECB0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55600"/>
            <a:ext cx="10515600" cy="1325563"/>
          </a:xfrm>
        </p:spPr>
        <p:txBody>
          <a:bodyPr/>
          <a:lstStyle/>
          <a:p>
            <a:pPr algn="ctr"/>
            <a:r>
              <a:rPr lang="en-US" b="1" dirty="0"/>
              <a:t>4.0	</a:t>
            </a:r>
            <a:r>
              <a:rPr lang="en-US" sz="4000" b="1" dirty="0">
                <a:latin typeface="+mn-lt"/>
              </a:rPr>
              <a:t>Current MPC vs. Proposed for Smaller Procurements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46932B4-3C9A-F7C9-3243-C346B1D6B2C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FF0000"/>
                </a:solidFill>
              </a:rPr>
              <a:t>Current 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E5D5B7F-460F-E310-E35D-5F16EB61BDB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marL="457200" indent="-457200">
              <a:buFont typeface="+mj-lt"/>
              <a:buAutoNum type="arabicParenR"/>
            </a:pPr>
            <a:r>
              <a:rPr lang="en-US" sz="1600" dirty="0"/>
              <a:t>14 days filing requirement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1600" dirty="0"/>
              <a:t>Notification of protest filed……….…..No timeline</a:t>
            </a:r>
          </a:p>
          <a:p>
            <a:pPr marL="0" indent="0">
              <a:buNone/>
            </a:pPr>
            <a:endParaRPr lang="en-US" sz="1600" dirty="0"/>
          </a:p>
          <a:p>
            <a:pPr marL="342900" indent="-342900">
              <a:buAutoNum type="arabicParenR" startAt="3"/>
            </a:pPr>
            <a:r>
              <a:rPr lang="en-US" sz="1600" dirty="0"/>
              <a:t>Commencement of protest review…..No timeline</a:t>
            </a:r>
          </a:p>
          <a:p>
            <a:pPr marL="342900" indent="-342900">
              <a:buAutoNum type="arabicParenR" startAt="3"/>
            </a:pPr>
            <a:r>
              <a:rPr lang="en-US" sz="1600" dirty="0"/>
              <a:t>Issuance of protest decision……………..No timeline</a:t>
            </a:r>
          </a:p>
          <a:p>
            <a:pPr marL="342900" indent="-342900">
              <a:buAutoNum type="arabicParenR" startAt="3"/>
            </a:pPr>
            <a:r>
              <a:rPr lang="en-US" sz="1600" dirty="0"/>
              <a:t>Protest decision appeal…………………….No timeline</a:t>
            </a: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sz="1600" dirty="0"/>
              <a:t>6)    Review and acceptance of appeal…….No timeline</a:t>
            </a:r>
          </a:p>
          <a:p>
            <a:pPr marL="342900" indent="-342900">
              <a:buAutoNum type="arabicParenR" startAt="3"/>
            </a:pPr>
            <a:endParaRPr lang="en-US" sz="1600" b="1" dirty="0"/>
          </a:p>
          <a:p>
            <a:pPr marL="0" indent="0">
              <a:buNone/>
            </a:pPr>
            <a:r>
              <a:rPr lang="en-US" sz="1600" b="1" dirty="0">
                <a:solidFill>
                  <a:srgbClr val="FF0000"/>
                </a:solidFill>
              </a:rPr>
              <a:t>7)    Number of days for final adjudication of protest action….No timeline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7AB2D836-3F4A-BE85-22E7-405282440C7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FF0000"/>
                </a:solidFill>
              </a:rPr>
              <a:t>Proposed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2704490-3336-8643-6103-A8CB6074FCD4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pPr marL="457200" indent="-457200">
              <a:buFont typeface="+mj-lt"/>
              <a:buAutoNum type="arabicParenR"/>
            </a:pPr>
            <a:r>
              <a:rPr lang="en-US" sz="1600" dirty="0"/>
              <a:t>10 days filing requirement 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1600" dirty="0"/>
              <a:t>CPO to notify all participants of protest within 2 working days following receipt.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1600" dirty="0"/>
              <a:t>Protest review within 1 working day after notice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1600" dirty="0"/>
              <a:t>Protest decision within 5 working days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1600" dirty="0"/>
              <a:t>Protest decision appeal within 3 working days after notification</a:t>
            </a:r>
            <a:r>
              <a:rPr lang="en-US" sz="2400" dirty="0"/>
              <a:t>.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1600" dirty="0"/>
              <a:t>Review and acceptance of appeal – decision within 2 working days</a:t>
            </a:r>
          </a:p>
          <a:p>
            <a:pPr marL="457200" indent="-457200">
              <a:buFont typeface="+mj-lt"/>
              <a:buAutoNum type="arabicParenR"/>
            </a:pPr>
            <a:endParaRPr lang="en-US" sz="1600" b="1" dirty="0">
              <a:solidFill>
                <a:srgbClr val="FF0000"/>
              </a:solidFill>
            </a:endParaRPr>
          </a:p>
          <a:p>
            <a:pPr marL="457200" indent="-457200">
              <a:buFont typeface="+mj-lt"/>
              <a:buAutoNum type="arabicParenR"/>
            </a:pPr>
            <a:r>
              <a:rPr lang="en-US" sz="1600" b="1" dirty="0">
                <a:solidFill>
                  <a:srgbClr val="FF0000"/>
                </a:solidFill>
              </a:rPr>
              <a:t>Number of days for adjudication of protest action – 14 working days maximum</a:t>
            </a:r>
            <a:r>
              <a:rPr lang="en-US" sz="1600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F642402-0215-1B18-958B-4A6848600A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GW LAW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4EB485A-37CD-0ACE-9D77-713A48425F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9D79F-8368-41C9-AEEB-61DEF7A917F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2632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4221B1B-6C4E-9C46-EA71-B9D65318AC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Autofit/>
          </a:bodyPr>
          <a:lstStyle/>
          <a:p>
            <a:pPr algn="ctr"/>
            <a:r>
              <a:rPr lang="en-US" sz="4000" b="1" dirty="0">
                <a:solidFill>
                  <a:srgbClr val="FFFFFF"/>
                </a:solidFill>
              </a:rPr>
              <a:t>5.0	</a:t>
            </a:r>
            <a:r>
              <a:rPr lang="en-US" sz="4000" b="1" dirty="0">
                <a:solidFill>
                  <a:srgbClr val="FFFFFF"/>
                </a:solidFill>
                <a:latin typeface="+mn-lt"/>
              </a:rPr>
              <a:t>Lessons to Learn from Expedited Bid Protest Process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4EACF98-B194-5FD7-6DEF-E10E270936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-1827725" y="1984248"/>
            <a:ext cx="4114800" cy="365125"/>
          </a:xfrm>
        </p:spPr>
        <p:txBody>
          <a:bodyPr>
            <a:normAutofit/>
          </a:bodyPr>
          <a:lstStyle/>
          <a:p>
            <a:pPr algn="l">
              <a:spcAft>
                <a:spcPts val="600"/>
              </a:spcAft>
            </a:pPr>
            <a:r>
              <a:rPr lang="en-US" sz="1100">
                <a:solidFill>
                  <a:srgbClr val="FFFFFF"/>
                </a:solidFill>
              </a:rPr>
              <a:t>GW LAW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BA7A91-559B-CBC8-561C-D32BF51BE2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1961804"/>
            <a:ext cx="9724031" cy="4039751"/>
          </a:xfrm>
        </p:spPr>
        <p:txBody>
          <a:bodyPr anchor="t"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200" dirty="0"/>
              <a:t>Agency self-evaluates;</a:t>
            </a:r>
          </a:p>
          <a:p>
            <a:pPr>
              <a:lnSpc>
                <a:spcPct val="150000"/>
              </a:lnSpc>
            </a:pPr>
            <a:r>
              <a:rPr lang="en-US" sz="2200" dirty="0"/>
              <a:t>Agency learns its own mistakes to avoid repetition of similar ones;</a:t>
            </a:r>
          </a:p>
          <a:p>
            <a:pPr>
              <a:lnSpc>
                <a:spcPct val="150000"/>
              </a:lnSpc>
            </a:pPr>
            <a:r>
              <a:rPr lang="en-US" sz="2200" dirty="0"/>
              <a:t> Enables attainment of goals in a timely manner;</a:t>
            </a:r>
          </a:p>
          <a:p>
            <a:pPr>
              <a:lnSpc>
                <a:spcPct val="150000"/>
              </a:lnSpc>
            </a:pPr>
            <a:r>
              <a:rPr lang="en-US" sz="2200" dirty="0"/>
              <a:t>Correction of gaps to avoid reputational damage;</a:t>
            </a:r>
          </a:p>
          <a:p>
            <a:pPr>
              <a:lnSpc>
                <a:spcPct val="150000"/>
              </a:lnSpc>
            </a:pPr>
            <a:r>
              <a:rPr lang="en-US" sz="2200" dirty="0"/>
              <a:t>Facilitates review processes and training of staff.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BD20CBE-47FF-BA7A-E455-172A01D8A5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04320" y="6455431"/>
            <a:ext cx="445913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EA29D79F-8368-41C9-AEEB-61DEF7A917F3}" type="slidenum">
              <a:rPr lang="en-US" sz="1100">
                <a:solidFill>
                  <a:schemeClr val="tx1">
                    <a:lumMod val="50000"/>
                    <a:lumOff val="50000"/>
                  </a:schemeClr>
                </a:solidFill>
              </a:rPr>
              <a:pPr>
                <a:spcAft>
                  <a:spcPts val="600"/>
                </a:spcAft>
              </a:pPr>
              <a:t>6</a:t>
            </a:fld>
            <a:endParaRPr lang="en-US" sz="11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7402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10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12">
            <a:extLst>
              <a:ext uri="{FF2B5EF4-FFF2-40B4-BE49-F238E27FC236}">
                <a16:creationId xmlns:a16="http://schemas.microsoft.com/office/drawing/2014/main" id="{256B2C21-A230-48C0-8DF1-C46611373C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14">
            <a:extLst>
              <a:ext uri="{FF2B5EF4-FFF2-40B4-BE49-F238E27FC236}">
                <a16:creationId xmlns:a16="http://schemas.microsoft.com/office/drawing/2014/main" id="{3847E18C-932D-4C95-AABA-FEC7C9499A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16">
            <a:extLst>
              <a:ext uri="{FF2B5EF4-FFF2-40B4-BE49-F238E27FC236}">
                <a16:creationId xmlns:a16="http://schemas.microsoft.com/office/drawing/2014/main" id="{3150CB11-0C61-439E-910F-5787759E72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Freeform: Shape 18">
            <a:extLst>
              <a:ext uri="{FF2B5EF4-FFF2-40B4-BE49-F238E27FC236}">
                <a16:creationId xmlns:a16="http://schemas.microsoft.com/office/drawing/2014/main" id="{43F8A58B-5155-44CE-A5FF-7647B47D0A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8" name="Rectangle 20">
            <a:extLst>
              <a:ext uri="{FF2B5EF4-FFF2-40B4-BE49-F238E27FC236}">
                <a16:creationId xmlns:a16="http://schemas.microsoft.com/office/drawing/2014/main" id="{443F2ACA-E6D6-4028-82DD-F03C262D5D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5" y="1410079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4221B1B-6C4E-9C46-EA71-B9D65318AC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6478" y="1683756"/>
            <a:ext cx="3154249" cy="2396359"/>
          </a:xfrm>
        </p:spPr>
        <p:txBody>
          <a:bodyPr anchor="b">
            <a:noAutofit/>
          </a:bodyPr>
          <a:lstStyle/>
          <a:p>
            <a:pPr algn="ctr"/>
            <a:br>
              <a:rPr lang="en-US" sz="4000" b="1" dirty="0">
                <a:solidFill>
                  <a:srgbClr val="FFFFFF"/>
                </a:solidFill>
                <a:latin typeface="+mn-lt"/>
              </a:rPr>
            </a:br>
            <a:br>
              <a:rPr lang="en-US" sz="4000" b="1" dirty="0">
                <a:solidFill>
                  <a:srgbClr val="FFFFFF"/>
                </a:solidFill>
                <a:latin typeface="+mn-lt"/>
              </a:rPr>
            </a:br>
            <a:r>
              <a:rPr lang="en-US" sz="4000" b="1" dirty="0">
                <a:solidFill>
                  <a:srgbClr val="FFFFFF"/>
                </a:solidFill>
                <a:latin typeface="+mn-lt"/>
              </a:rPr>
              <a:t>6.0 Separate Process for Small Procurements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350DDD9-46C6-3702-244A-6521779861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-1828800" y="1984248"/>
            <a:ext cx="4114800" cy="365125"/>
          </a:xfrm>
        </p:spPr>
        <p:txBody>
          <a:bodyPr>
            <a:normAutofit/>
          </a:bodyPr>
          <a:lstStyle/>
          <a:p>
            <a:pPr algn="l">
              <a:spcAft>
                <a:spcPts val="600"/>
              </a:spcAft>
            </a:pPr>
            <a:r>
              <a:rPr lang="en-US" sz="1100">
                <a:solidFill>
                  <a:srgbClr val="FFFFFF"/>
                </a:solidFill>
              </a:rPr>
              <a:t>GW LAW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DABD14-80D1-9B2D-BB0A-2A9E54F168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04320" y="6455664"/>
            <a:ext cx="448056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EA29D79F-8368-41C9-AEEB-61DEF7A917F3}" type="slidenum">
              <a:rPr lang="en-US" sz="1100">
                <a:solidFill>
                  <a:schemeClr val="tx1">
                    <a:lumMod val="50000"/>
                    <a:lumOff val="50000"/>
                  </a:schemeClr>
                </a:solidFill>
              </a:rPr>
              <a:pPr>
                <a:spcAft>
                  <a:spcPts val="600"/>
                </a:spcAft>
              </a:pPr>
              <a:t>7</a:t>
            </a:fld>
            <a:endParaRPr lang="en-US" sz="11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graphicFrame>
        <p:nvGraphicFramePr>
          <p:cNvPr id="29" name="Content Placeholder 2">
            <a:extLst>
              <a:ext uri="{FF2B5EF4-FFF2-40B4-BE49-F238E27FC236}">
                <a16:creationId xmlns:a16="http://schemas.microsoft.com/office/drawing/2014/main" id="{AF5AADE1-1429-68FB-EC27-21D70244A64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2101974"/>
              </p:ext>
            </p:extLst>
          </p:nvPr>
        </p:nvGraphicFramePr>
        <p:xfrm>
          <a:off x="4905052" y="750440"/>
          <a:ext cx="6666833" cy="54539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175499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4221B1B-6C4E-9C46-EA71-B9D65318AC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rgbClr val="FFFFFF"/>
                </a:solidFill>
                <a:latin typeface="+mn-lt"/>
              </a:rPr>
              <a:t>7.0 Burden of Cost (Expedited Protest)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1DEA2DA-A4FC-1CE2-4963-462C0ABDA7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-1827725" y="1984248"/>
            <a:ext cx="4114800" cy="365125"/>
          </a:xfrm>
        </p:spPr>
        <p:txBody>
          <a:bodyPr>
            <a:normAutofit/>
          </a:bodyPr>
          <a:lstStyle/>
          <a:p>
            <a:pPr algn="l">
              <a:spcAft>
                <a:spcPts val="600"/>
              </a:spcAft>
            </a:pPr>
            <a:r>
              <a:rPr lang="en-US" sz="1100">
                <a:solidFill>
                  <a:srgbClr val="FFFFFF"/>
                </a:solidFill>
              </a:rPr>
              <a:t>GW LAW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BA7A91-559B-CBC8-561C-D32BF51BE2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2318197"/>
            <a:ext cx="9724031" cy="3683358"/>
          </a:xfrm>
        </p:spPr>
        <p:txBody>
          <a:bodyPr anchor="ctr"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b="1" dirty="0"/>
              <a:t>To file and sustain protest, small business:</a:t>
            </a:r>
          </a:p>
          <a:p>
            <a:pPr lvl="3">
              <a:lnSpc>
                <a:spcPct val="110000"/>
              </a:lnSpc>
            </a:pPr>
            <a:r>
              <a:rPr lang="en-US" sz="2200" i="1" dirty="0"/>
              <a:t>Will have to commit enormous time for records review; if/when the agency produces such records;</a:t>
            </a:r>
          </a:p>
          <a:p>
            <a:pPr lvl="3">
              <a:lnSpc>
                <a:spcPct val="200000"/>
              </a:lnSpc>
            </a:pPr>
            <a:r>
              <a:rPr lang="en-US" sz="2200" i="1" dirty="0"/>
              <a:t>Shoulders increased attorney fees;</a:t>
            </a:r>
          </a:p>
          <a:p>
            <a:pPr lvl="3">
              <a:lnSpc>
                <a:spcPct val="200000"/>
              </a:lnSpc>
            </a:pPr>
            <a:r>
              <a:rPr lang="en-US" sz="2200" i="1" dirty="0"/>
              <a:t>Encounters financial loss;</a:t>
            </a:r>
          </a:p>
          <a:p>
            <a:pPr lvl="3">
              <a:lnSpc>
                <a:spcPct val="200000"/>
              </a:lnSpc>
            </a:pPr>
            <a:r>
              <a:rPr lang="en-US" sz="2200" i="1" dirty="0"/>
              <a:t>Encounters disruption of business operations.</a:t>
            </a:r>
          </a:p>
          <a:p>
            <a:pPr marL="0" indent="0">
              <a:buNone/>
            </a:pPr>
            <a:endParaRPr lang="en-US" sz="2000" dirty="0"/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EDE2DD6-DE3C-A059-F8D1-01E5A016CE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04320" y="6455431"/>
            <a:ext cx="445913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EA29D79F-8368-41C9-AEEB-61DEF7A917F3}" type="slidenum">
              <a:rPr lang="en-US" sz="1100">
                <a:solidFill>
                  <a:schemeClr val="tx1">
                    <a:lumMod val="50000"/>
                    <a:lumOff val="50000"/>
                  </a:schemeClr>
                </a:solidFill>
              </a:rPr>
              <a:pPr>
                <a:spcAft>
                  <a:spcPts val="600"/>
                </a:spcAft>
              </a:pPr>
              <a:t>8</a:t>
            </a:fld>
            <a:endParaRPr lang="en-US" sz="11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99005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4221B1B-6C4E-9C46-EA71-B9D65318AC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rgbClr val="FFFFFF"/>
                </a:solidFill>
                <a:latin typeface="+mn-lt"/>
              </a:rPr>
              <a:t>8.0	Conclusion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FBAF2B1-B9FB-ECAB-BAB1-885AB0A6C0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-1827725" y="1984248"/>
            <a:ext cx="4114800" cy="365125"/>
          </a:xfrm>
        </p:spPr>
        <p:txBody>
          <a:bodyPr>
            <a:normAutofit/>
          </a:bodyPr>
          <a:lstStyle/>
          <a:p>
            <a:pPr algn="l">
              <a:spcAft>
                <a:spcPts val="600"/>
              </a:spcAft>
            </a:pPr>
            <a:r>
              <a:rPr lang="en-US" sz="1100">
                <a:solidFill>
                  <a:srgbClr val="FFFFFF"/>
                </a:solidFill>
              </a:rPr>
              <a:t>GW LAW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BA7A91-559B-CBC8-561C-D32BF51BE2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1891970"/>
            <a:ext cx="9724031" cy="4109585"/>
          </a:xfrm>
        </p:spPr>
        <p:txBody>
          <a:bodyPr anchor="ctr"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Bid protests</a:t>
            </a:r>
            <a:r>
              <a:rPr lang="en-US" sz="2400" spc="-23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are</a:t>
            </a:r>
            <a:r>
              <a:rPr lang="en-US" sz="2400" spc="-26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important</a:t>
            </a:r>
            <a:r>
              <a:rPr lang="en-US" sz="2400" spc="-23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because</a:t>
            </a:r>
            <a:r>
              <a:rPr lang="en-US" sz="2400" spc="-19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they</a:t>
            </a:r>
            <a:r>
              <a:rPr lang="en-US" sz="2400" spc="-1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ensure</a:t>
            </a:r>
            <a:r>
              <a:rPr lang="en-US" sz="2400" spc="-23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that</a:t>
            </a:r>
            <a:r>
              <a:rPr lang="en-US" sz="2400" spc="-23" dirty="0">
                <a:latin typeface="Calibri" panose="020F0502020204030204" pitchFamily="34" charset="0"/>
                <a:cs typeface="Calibri" panose="020F0502020204030204" pitchFamily="34" charset="0"/>
              </a:rPr>
              <a:t> acquisition</a:t>
            </a:r>
            <a:r>
              <a:rPr lang="en-US" sz="2400" spc="-26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processes</a:t>
            </a:r>
            <a:r>
              <a:rPr lang="en-US" sz="2400" spc="-23" dirty="0">
                <a:latin typeface="Calibri" panose="020F0502020204030204" pitchFamily="34" charset="0"/>
                <a:cs typeface="Calibri" panose="020F0502020204030204" pitchFamily="34" charset="0"/>
              </a:rPr>
              <a:t> are</a:t>
            </a:r>
            <a:r>
              <a:rPr lang="en-US" sz="2400" spc="-1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fair</a:t>
            </a:r>
            <a:r>
              <a:rPr lang="en-US" sz="2400" spc="-1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spc="-19" dirty="0">
                <a:latin typeface="Calibri" panose="020F0502020204030204" pitchFamily="34" charset="0"/>
                <a:cs typeface="Calibri" panose="020F0502020204030204" pitchFamily="34" charset="0"/>
              </a:rPr>
              <a:t>and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competitive,</a:t>
            </a:r>
            <a:r>
              <a:rPr lang="en-US" sz="2400" spc="-56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protect</a:t>
            </a:r>
            <a:r>
              <a:rPr lang="en-US" sz="2400" spc="-38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en-US" sz="2400" spc="-49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integrity</a:t>
            </a:r>
            <a:r>
              <a:rPr lang="en-US" sz="2400" spc="-4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lang="en-US" sz="2400" spc="-49" dirty="0">
                <a:latin typeface="Calibri" panose="020F0502020204030204" pitchFamily="34" charset="0"/>
                <a:cs typeface="Calibri" panose="020F0502020204030204" pitchFamily="34" charset="0"/>
              </a:rPr>
              <a:t> agencies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en-US" sz="2400" spc="-38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and</a:t>
            </a:r>
            <a:r>
              <a:rPr lang="en-US" sz="2400" spc="-4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build</a:t>
            </a:r>
            <a:r>
              <a:rPr lang="en-US" sz="2400" spc="-4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trust</a:t>
            </a:r>
            <a:r>
              <a:rPr lang="en-US" sz="2400" spc="-4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spc="-8" dirty="0">
                <a:latin typeface="Calibri" panose="020F0502020204030204" pitchFamily="34" charset="0"/>
                <a:cs typeface="Calibri" panose="020F0502020204030204" pitchFamily="34" charset="0"/>
              </a:rPr>
              <a:t>between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contractors</a:t>
            </a:r>
            <a:r>
              <a:rPr lang="en-US" sz="2400" spc="217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and</a:t>
            </a:r>
            <a:r>
              <a:rPr lang="en-US" sz="2400" spc="214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agencies. Responding to bid protests can require agencies to reassess their procurement processes and improve, thereby resulting in competitive, equitable, and transparent procurement procedures.</a:t>
            </a:r>
          </a:p>
          <a:p>
            <a:pPr marL="0" indent="0">
              <a:buNone/>
            </a:pPr>
            <a:endParaRPr lang="en-US" sz="2000" dirty="0"/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35E6B66-C272-8E7C-791E-BB5EAD8DF8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04320" y="6455431"/>
            <a:ext cx="445913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EA29D79F-8368-41C9-AEEB-61DEF7A917F3}" type="slidenum">
              <a:rPr lang="en-US" sz="1100">
                <a:solidFill>
                  <a:schemeClr val="tx1">
                    <a:lumMod val="50000"/>
                    <a:lumOff val="50000"/>
                  </a:schemeClr>
                </a:solidFill>
              </a:rPr>
              <a:pPr>
                <a:spcAft>
                  <a:spcPts val="600"/>
                </a:spcAft>
              </a:pPr>
              <a:t>9</a:t>
            </a:fld>
            <a:endParaRPr lang="en-US" sz="11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35072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1670</TotalTime>
  <Words>1007</Words>
  <Application>Microsoft Office PowerPoint</Application>
  <PresentationFormat>Widescreen</PresentationFormat>
  <Paragraphs>118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Times New Roman</vt:lpstr>
      <vt:lpstr>Wingdings</vt:lpstr>
      <vt:lpstr>Office Theme</vt:lpstr>
      <vt:lpstr>MPC Reform: Bid Protests</vt:lpstr>
      <vt:lpstr>1.0 Current MPC</vt:lpstr>
      <vt:lpstr>2.0 Current MPC (Protest Provisions) </vt:lpstr>
      <vt:lpstr>3.0 MPC Stay of Procurement</vt:lpstr>
      <vt:lpstr>4.0 Current MPC vs. Proposed for Smaller Procurements</vt:lpstr>
      <vt:lpstr>5.0 Lessons to Learn from Expedited Bid Protest Process</vt:lpstr>
      <vt:lpstr>  6.0 Separate Process for Small Procurements</vt:lpstr>
      <vt:lpstr>7.0 Burden of Cost (Expedited Protest)</vt:lpstr>
      <vt:lpstr>8.0 Conclusion</vt:lpstr>
      <vt:lpstr>For any questions or comments, please reach out to: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Bid Protest for Small Purchases</dc:title>
  <dc:creator>Nicole Pederson</dc:creator>
  <cp:lastModifiedBy>Melvin Nye</cp:lastModifiedBy>
  <cp:revision>10</cp:revision>
  <dcterms:created xsi:type="dcterms:W3CDTF">2023-09-29T21:10:02Z</dcterms:created>
  <dcterms:modified xsi:type="dcterms:W3CDTF">2023-10-05T19:48:00Z</dcterms:modified>
</cp:coreProperties>
</file>