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61" r:id="rId3"/>
    <p:sldId id="274" r:id="rId4"/>
    <p:sldId id="265" r:id="rId5"/>
    <p:sldId id="266" r:id="rId6"/>
    <p:sldId id="267" r:id="rId7"/>
    <p:sldId id="269" r:id="rId8"/>
    <p:sldId id="258" r:id="rId9"/>
    <p:sldId id="270" r:id="rId10"/>
    <p:sldId id="271" r:id="rId11"/>
    <p:sldId id="268" r:id="rId12"/>
    <p:sldId id="272"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5D275B0-9768-03B7-0041-EAE3C795EDD1}" name="Sanchez, Alfredo M (Milan) CIV USARMY ACC MICC (USA)" initials="AS" userId="S::alfredo.m.sanchez.civ@army.mil::f9cea182-3ac2-44ed-ac10-c2a1c1ab7138" providerId="AD"/>
  <p188:author id="{1F79A8FC-5B97-DAF5-6105-E5AB75190146}" name="Sanchez, Alfredo Milan" initials="AS" userId="S::sanchezam@gwu.edu::97dc659e-7dd4-4287-abe3-a3ff894e440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94" autoAdjust="0"/>
    <p:restoredTop sz="86199" autoAdjust="0"/>
  </p:normalViewPr>
  <p:slideViewPr>
    <p:cSldViewPr snapToGrid="0">
      <p:cViewPr varScale="1">
        <p:scale>
          <a:sx n="93" d="100"/>
          <a:sy n="93" d="100"/>
        </p:scale>
        <p:origin x="992" y="2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1" d="100"/>
          <a:sy n="81" d="100"/>
        </p:scale>
        <p:origin x="397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55646A-A8DF-3948-B1E7-FFA5887B8DFD}" type="datetimeFigureOut">
              <a:rPr lang="en-US" smtClean="0"/>
              <a:t>10/8/23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92E652-3572-2C43-9C07-344D342C3C65}" type="slidenum">
              <a:rPr lang="en-US" smtClean="0"/>
              <a:t>‹#›</a:t>
            </a:fld>
            <a:endParaRPr lang="en-US"/>
          </a:p>
        </p:txBody>
      </p:sp>
    </p:spTree>
    <p:extLst>
      <p:ext uri="{BB962C8B-B14F-4D97-AF65-F5344CB8AC3E}">
        <p14:creationId xmlns:p14="http://schemas.microsoft.com/office/powerpoint/2010/main" val="2041691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92E652-3572-2C43-9C07-344D342C3C65}" type="slidenum">
              <a:rPr lang="en-US" smtClean="0"/>
              <a:t>1</a:t>
            </a:fld>
            <a:endParaRPr lang="en-US"/>
          </a:p>
        </p:txBody>
      </p:sp>
    </p:spTree>
    <p:extLst>
      <p:ext uri="{BB962C8B-B14F-4D97-AF65-F5344CB8AC3E}">
        <p14:creationId xmlns:p14="http://schemas.microsoft.com/office/powerpoint/2010/main" val="2285206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First three states have adopted the MPC.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Last three states do not follow the MPC.</a:t>
            </a:r>
          </a:p>
          <a:p>
            <a:r>
              <a:rPr lang="en-US" sz="1200" dirty="0"/>
              <a:t>*</a:t>
            </a:r>
            <a:r>
              <a:rPr lang="en-US" dirty="0">
                <a:effectLst/>
                <a:latin typeface="Helvetica" pitchFamily="2" charset="0"/>
              </a:rPr>
              <a:t>Guide to State Procurement, 3e</a:t>
            </a:r>
          </a:p>
          <a:p>
            <a:r>
              <a:rPr lang="en-US" dirty="0" err="1">
                <a:effectLst/>
                <a:latin typeface="Helvetica" pitchFamily="2" charset="0"/>
              </a:rPr>
              <a:t>Lachina</a:t>
            </a:r>
            <a:r>
              <a:rPr lang="en-US" dirty="0">
                <a:effectLst/>
                <a:latin typeface="Helvetica" pitchFamily="2" charset="0"/>
              </a:rPr>
              <a:t> Creative, Inc.</a:t>
            </a:r>
          </a:p>
          <a:p>
            <a:r>
              <a:rPr lang="en-US" dirty="0">
                <a:effectLst/>
                <a:latin typeface="Helvetica" pitchFamily="2" charset="0"/>
              </a:rPr>
              <a:t>This material may be protected by copyright.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D692E652-3572-2C43-9C07-344D342C3C65}" type="slidenum">
              <a:rPr lang="en-US" smtClean="0"/>
              <a:t>12</a:t>
            </a:fld>
            <a:endParaRPr lang="en-US"/>
          </a:p>
        </p:txBody>
      </p:sp>
    </p:spTree>
    <p:extLst>
      <p:ext uri="{BB962C8B-B14F-4D97-AF65-F5344CB8AC3E}">
        <p14:creationId xmlns:p14="http://schemas.microsoft.com/office/powerpoint/2010/main" val="3706923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Final take is documented past performance is required for both responsibility determinations and as an evaluation factor.</a:t>
            </a:r>
          </a:p>
          <a:p>
            <a:endParaRPr lang="en-US" dirty="0"/>
          </a:p>
        </p:txBody>
      </p:sp>
      <p:sp>
        <p:nvSpPr>
          <p:cNvPr id="4" name="Slide Number Placeholder 3"/>
          <p:cNvSpPr>
            <a:spLocks noGrp="1"/>
          </p:cNvSpPr>
          <p:nvPr>
            <p:ph type="sldNum" sz="quarter" idx="5"/>
          </p:nvPr>
        </p:nvSpPr>
        <p:spPr/>
        <p:txBody>
          <a:bodyPr/>
          <a:lstStyle/>
          <a:p>
            <a:fld id="{D692E652-3572-2C43-9C07-344D342C3C65}" type="slidenum">
              <a:rPr lang="en-US" smtClean="0"/>
              <a:t>13</a:t>
            </a:fld>
            <a:endParaRPr lang="en-US"/>
          </a:p>
        </p:txBody>
      </p:sp>
    </p:spTree>
    <p:extLst>
      <p:ext uri="{BB962C8B-B14F-4D97-AF65-F5344CB8AC3E}">
        <p14:creationId xmlns:p14="http://schemas.microsoft.com/office/powerpoint/2010/main" val="1695817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Populate pages on each slide.</a:t>
            </a:r>
          </a:p>
        </p:txBody>
      </p:sp>
      <p:sp>
        <p:nvSpPr>
          <p:cNvPr id="4" name="Slide Number Placeholder 3"/>
          <p:cNvSpPr>
            <a:spLocks noGrp="1"/>
          </p:cNvSpPr>
          <p:nvPr>
            <p:ph type="sldNum" sz="quarter" idx="5"/>
          </p:nvPr>
        </p:nvSpPr>
        <p:spPr/>
        <p:txBody>
          <a:bodyPr/>
          <a:lstStyle/>
          <a:p>
            <a:fld id="{D692E652-3572-2C43-9C07-344D342C3C65}" type="slidenum">
              <a:rPr lang="en-US" smtClean="0"/>
              <a:t>2</a:t>
            </a:fld>
            <a:endParaRPr lang="en-US"/>
          </a:p>
        </p:txBody>
      </p:sp>
    </p:spTree>
    <p:extLst>
      <p:ext uri="{BB962C8B-B14F-4D97-AF65-F5344CB8AC3E}">
        <p14:creationId xmlns:p14="http://schemas.microsoft.com/office/powerpoint/2010/main" val="3097495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92E652-3572-2C43-9C07-344D342C3C65}" type="slidenum">
              <a:rPr lang="en-US" smtClean="0"/>
              <a:t>3</a:t>
            </a:fld>
            <a:endParaRPr lang="en-US"/>
          </a:p>
        </p:txBody>
      </p:sp>
    </p:spTree>
    <p:extLst>
      <p:ext uri="{BB962C8B-B14F-4D97-AF65-F5344CB8AC3E}">
        <p14:creationId xmlns:p14="http://schemas.microsoft.com/office/powerpoint/2010/main" val="2484793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will address the two sections that I believe require documentation of Past Performance Information in the MPC.</a:t>
            </a:r>
          </a:p>
        </p:txBody>
      </p:sp>
      <p:sp>
        <p:nvSpPr>
          <p:cNvPr id="4" name="Slide Number Placeholder 3"/>
          <p:cNvSpPr>
            <a:spLocks noGrp="1"/>
          </p:cNvSpPr>
          <p:nvPr>
            <p:ph type="sldNum" sz="quarter" idx="5"/>
          </p:nvPr>
        </p:nvSpPr>
        <p:spPr/>
        <p:txBody>
          <a:bodyPr/>
          <a:lstStyle/>
          <a:p>
            <a:fld id="{D692E652-3572-2C43-9C07-344D342C3C65}" type="slidenum">
              <a:rPr lang="en-US" smtClean="0"/>
              <a:t>4</a:t>
            </a:fld>
            <a:endParaRPr lang="en-US"/>
          </a:p>
        </p:txBody>
      </p:sp>
    </p:spTree>
    <p:extLst>
      <p:ext uri="{BB962C8B-B14F-4D97-AF65-F5344CB8AC3E}">
        <p14:creationId xmlns:p14="http://schemas.microsoft.com/office/powerpoint/2010/main" val="2298738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effectLst/>
                <a:latin typeface="Helvetica" pitchFamily="2" charset="0"/>
              </a:rPr>
              <a:t>With the new Nixon administration in 1969 came the “New Federalism.” Suddenly, there was a vast outpouring of federal funds to the states and localities under grant and revenue-sharing programs for projects such as complex sewer and water systems</a:t>
            </a:r>
            <a:endParaRPr lang="en-US" dirty="0">
              <a:effectLst/>
              <a:latin typeface="Helvetica" pitchFamily="2" charset="0"/>
            </a:endParaRPr>
          </a:p>
          <a:p>
            <a:endParaRPr lang="en-US" dirty="0"/>
          </a:p>
        </p:txBody>
      </p:sp>
      <p:sp>
        <p:nvSpPr>
          <p:cNvPr id="4" name="Slide Number Placeholder 3"/>
          <p:cNvSpPr>
            <a:spLocks noGrp="1"/>
          </p:cNvSpPr>
          <p:nvPr>
            <p:ph type="sldNum" sz="quarter" idx="5"/>
          </p:nvPr>
        </p:nvSpPr>
        <p:spPr/>
        <p:txBody>
          <a:bodyPr/>
          <a:lstStyle/>
          <a:p>
            <a:fld id="{D692E652-3572-2C43-9C07-344D342C3C65}" type="slidenum">
              <a:rPr lang="en-US" smtClean="0"/>
              <a:t>5</a:t>
            </a:fld>
            <a:endParaRPr lang="en-US"/>
          </a:p>
        </p:txBody>
      </p:sp>
    </p:spTree>
    <p:extLst>
      <p:ext uri="{BB962C8B-B14F-4D97-AF65-F5344CB8AC3E}">
        <p14:creationId xmlns:p14="http://schemas.microsoft.com/office/powerpoint/2010/main" val="3651859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rPr>
              <a:t>- Reviewing CPARs and Past Performance </a:t>
            </a:r>
            <a:r>
              <a:rPr lang="en-US" sz="1200" dirty="0" err="1">
                <a:effectLst/>
              </a:rPr>
              <a:t>Questionairres</a:t>
            </a:r>
            <a:r>
              <a:rPr lang="en-US" sz="1200" dirty="0">
                <a:effectLst/>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rPr>
              <a:t>I am reading past performance aggressively, but past performance should be evaluated. </a:t>
            </a:r>
          </a:p>
          <a:p>
            <a:endParaRPr lang="en-US" dirty="0"/>
          </a:p>
        </p:txBody>
      </p:sp>
      <p:sp>
        <p:nvSpPr>
          <p:cNvPr id="4" name="Slide Number Placeholder 3"/>
          <p:cNvSpPr>
            <a:spLocks noGrp="1"/>
          </p:cNvSpPr>
          <p:nvPr>
            <p:ph type="sldNum" sz="quarter" idx="5"/>
          </p:nvPr>
        </p:nvSpPr>
        <p:spPr/>
        <p:txBody>
          <a:bodyPr/>
          <a:lstStyle/>
          <a:p>
            <a:fld id="{D692E652-3572-2C43-9C07-344D342C3C65}" type="slidenum">
              <a:rPr lang="en-US" smtClean="0"/>
              <a:t>7</a:t>
            </a:fld>
            <a:endParaRPr lang="en-US"/>
          </a:p>
        </p:txBody>
      </p:sp>
    </p:spTree>
    <p:extLst>
      <p:ext uri="{BB962C8B-B14F-4D97-AF65-F5344CB8AC3E}">
        <p14:creationId xmlns:p14="http://schemas.microsoft.com/office/powerpoint/2010/main" val="4109585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Published in 58FR 3573 (January 11, 1993)</a:t>
            </a:r>
          </a:p>
        </p:txBody>
      </p:sp>
      <p:sp>
        <p:nvSpPr>
          <p:cNvPr id="4" name="Slide Number Placeholder 3"/>
          <p:cNvSpPr>
            <a:spLocks noGrp="1"/>
          </p:cNvSpPr>
          <p:nvPr>
            <p:ph type="sldNum" sz="quarter" idx="5"/>
          </p:nvPr>
        </p:nvSpPr>
        <p:spPr/>
        <p:txBody>
          <a:bodyPr/>
          <a:lstStyle/>
          <a:p>
            <a:fld id="{D692E652-3572-2C43-9C07-344D342C3C65}" type="slidenum">
              <a:rPr lang="en-US" smtClean="0"/>
              <a:t>9</a:t>
            </a:fld>
            <a:endParaRPr lang="en-US"/>
          </a:p>
        </p:txBody>
      </p:sp>
    </p:spTree>
    <p:extLst>
      <p:ext uri="{BB962C8B-B14F-4D97-AF65-F5344CB8AC3E}">
        <p14:creationId xmlns:p14="http://schemas.microsoft.com/office/powerpoint/2010/main" val="3624269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Has to be documented at the end of contracts so future can asses a contractors capability to perform on a new contract.</a:t>
            </a:r>
          </a:p>
        </p:txBody>
      </p:sp>
      <p:sp>
        <p:nvSpPr>
          <p:cNvPr id="4" name="Slide Number Placeholder 3"/>
          <p:cNvSpPr>
            <a:spLocks noGrp="1"/>
          </p:cNvSpPr>
          <p:nvPr>
            <p:ph type="sldNum" sz="quarter" idx="5"/>
          </p:nvPr>
        </p:nvSpPr>
        <p:spPr/>
        <p:txBody>
          <a:bodyPr/>
          <a:lstStyle/>
          <a:p>
            <a:fld id="{D692E652-3572-2C43-9C07-344D342C3C65}" type="slidenum">
              <a:rPr lang="en-US" smtClean="0"/>
              <a:t>10</a:t>
            </a:fld>
            <a:endParaRPr lang="en-US"/>
          </a:p>
        </p:txBody>
      </p:sp>
    </p:spTree>
    <p:extLst>
      <p:ext uri="{BB962C8B-B14F-4D97-AF65-F5344CB8AC3E}">
        <p14:creationId xmlns:p14="http://schemas.microsoft.com/office/powerpoint/2010/main" val="4061235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-There is no other mention of past performance or past record anywhere else in the MPC.</a:t>
            </a:r>
          </a:p>
          <a:p>
            <a:r>
              <a:rPr lang="en-US" sz="1200" dirty="0"/>
              <a:t>-In the commentary section of section 3-401:</a:t>
            </a:r>
            <a:r>
              <a:rPr lang="en-US" i="1" dirty="0">
                <a:effectLst/>
                <a:latin typeface="Times"/>
              </a:rPr>
              <a:t>The extent to which a review or investigation should be conducted will depend on the value and size of the procurement, and the bidder’s or offeror’s past record of contract performance in the public and private sectors.</a:t>
            </a:r>
          </a:p>
          <a:p>
            <a:endParaRPr lang="en-US" sz="1200" i="1" dirty="0">
              <a:effectLst/>
              <a:latin typeface="Times"/>
            </a:endParaRPr>
          </a:p>
          <a:p>
            <a:r>
              <a:rPr lang="en-US" sz="1200" i="0" dirty="0">
                <a:effectLst/>
                <a:latin typeface="Times"/>
              </a:rPr>
              <a:t>Procurement officer can reduce by selection of contract type.</a:t>
            </a:r>
            <a:endParaRPr lang="en-US" sz="1200" i="0" dirty="0"/>
          </a:p>
          <a:p>
            <a:endParaRPr lang="en-US" dirty="0"/>
          </a:p>
        </p:txBody>
      </p:sp>
      <p:sp>
        <p:nvSpPr>
          <p:cNvPr id="4" name="Slide Number Placeholder 3"/>
          <p:cNvSpPr>
            <a:spLocks noGrp="1"/>
          </p:cNvSpPr>
          <p:nvPr>
            <p:ph type="sldNum" sz="quarter" idx="5"/>
          </p:nvPr>
        </p:nvSpPr>
        <p:spPr/>
        <p:txBody>
          <a:bodyPr/>
          <a:lstStyle/>
          <a:p>
            <a:fld id="{D692E652-3572-2C43-9C07-344D342C3C65}" type="slidenum">
              <a:rPr lang="en-US" smtClean="0"/>
              <a:t>11</a:t>
            </a:fld>
            <a:endParaRPr lang="en-US"/>
          </a:p>
        </p:txBody>
      </p:sp>
    </p:spTree>
    <p:extLst>
      <p:ext uri="{BB962C8B-B14F-4D97-AF65-F5344CB8AC3E}">
        <p14:creationId xmlns:p14="http://schemas.microsoft.com/office/powerpoint/2010/main" val="851460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F87BA-517B-D7A9-9497-861F705C23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75EFAA-FA18-1D23-7C64-39FA20F22D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57E3EC-A8C1-21F3-A626-FAA9DC95B82A}"/>
              </a:ext>
            </a:extLst>
          </p:cNvPr>
          <p:cNvSpPr>
            <a:spLocks noGrp="1"/>
          </p:cNvSpPr>
          <p:nvPr>
            <p:ph type="dt" sz="half" idx="10"/>
          </p:nvPr>
        </p:nvSpPr>
        <p:spPr/>
        <p:txBody>
          <a:bodyPr/>
          <a:lstStyle/>
          <a:p>
            <a:fld id="{150A0D2C-5A14-9F49-8CC2-3AAC3EDCA7E0}" type="datetime1">
              <a:rPr lang="en-US" smtClean="0"/>
              <a:t>10/8/23</a:t>
            </a:fld>
            <a:endParaRPr lang="en-US"/>
          </a:p>
        </p:txBody>
      </p:sp>
      <p:sp>
        <p:nvSpPr>
          <p:cNvPr id="5" name="Footer Placeholder 4">
            <a:extLst>
              <a:ext uri="{FF2B5EF4-FFF2-40B4-BE49-F238E27FC236}">
                <a16:creationId xmlns:a16="http://schemas.microsoft.com/office/drawing/2014/main" id="{4C3E1F39-0387-D25E-DDC1-D995200479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4EBA79-1626-33E3-11DA-10D10643F872}"/>
              </a:ext>
            </a:extLst>
          </p:cNvPr>
          <p:cNvSpPr>
            <a:spLocks noGrp="1"/>
          </p:cNvSpPr>
          <p:nvPr>
            <p:ph type="sldNum" sz="quarter" idx="12"/>
          </p:nvPr>
        </p:nvSpPr>
        <p:spPr/>
        <p:txBody>
          <a:bodyPr/>
          <a:lstStyle/>
          <a:p>
            <a:fld id="{D299656A-4E85-1345-A549-9F3514A6A6F5}" type="slidenum">
              <a:rPr lang="en-US" smtClean="0"/>
              <a:t>‹#›</a:t>
            </a:fld>
            <a:endParaRPr lang="en-US"/>
          </a:p>
        </p:txBody>
      </p:sp>
    </p:spTree>
    <p:extLst>
      <p:ext uri="{BB962C8B-B14F-4D97-AF65-F5344CB8AC3E}">
        <p14:creationId xmlns:p14="http://schemas.microsoft.com/office/powerpoint/2010/main" val="3153506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EF1B4-3A28-1B17-88BF-3033CFF087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9D9D0F-820D-C748-C0A4-2724D2C688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2D14AA-0A14-9FB8-417C-A8304A4B3BB4}"/>
              </a:ext>
            </a:extLst>
          </p:cNvPr>
          <p:cNvSpPr>
            <a:spLocks noGrp="1"/>
          </p:cNvSpPr>
          <p:nvPr>
            <p:ph type="dt" sz="half" idx="10"/>
          </p:nvPr>
        </p:nvSpPr>
        <p:spPr/>
        <p:txBody>
          <a:bodyPr/>
          <a:lstStyle/>
          <a:p>
            <a:fld id="{38517EF6-37CB-664A-AA5B-196F62481D6F}" type="datetime1">
              <a:rPr lang="en-US" smtClean="0"/>
              <a:t>10/8/23</a:t>
            </a:fld>
            <a:endParaRPr lang="en-US"/>
          </a:p>
        </p:txBody>
      </p:sp>
      <p:sp>
        <p:nvSpPr>
          <p:cNvPr id="5" name="Footer Placeholder 4">
            <a:extLst>
              <a:ext uri="{FF2B5EF4-FFF2-40B4-BE49-F238E27FC236}">
                <a16:creationId xmlns:a16="http://schemas.microsoft.com/office/drawing/2014/main" id="{FB6702F0-4E2F-782E-E22D-4D5912E11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258F80-4B88-3F86-E176-96EFA603D9D2}"/>
              </a:ext>
            </a:extLst>
          </p:cNvPr>
          <p:cNvSpPr>
            <a:spLocks noGrp="1"/>
          </p:cNvSpPr>
          <p:nvPr>
            <p:ph type="sldNum" sz="quarter" idx="12"/>
          </p:nvPr>
        </p:nvSpPr>
        <p:spPr/>
        <p:txBody>
          <a:bodyPr/>
          <a:lstStyle/>
          <a:p>
            <a:fld id="{D299656A-4E85-1345-A549-9F3514A6A6F5}" type="slidenum">
              <a:rPr lang="en-US" smtClean="0"/>
              <a:t>‹#›</a:t>
            </a:fld>
            <a:endParaRPr lang="en-US"/>
          </a:p>
        </p:txBody>
      </p:sp>
    </p:spTree>
    <p:extLst>
      <p:ext uri="{BB962C8B-B14F-4D97-AF65-F5344CB8AC3E}">
        <p14:creationId xmlns:p14="http://schemas.microsoft.com/office/powerpoint/2010/main" val="1489995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4C3AF1-74FB-DF21-9C66-407C8F19A6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A04A966-BC2E-ED1E-E8B1-03F9980C48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16188-75F4-3687-EEF2-7D359C161A30}"/>
              </a:ext>
            </a:extLst>
          </p:cNvPr>
          <p:cNvSpPr>
            <a:spLocks noGrp="1"/>
          </p:cNvSpPr>
          <p:nvPr>
            <p:ph type="dt" sz="half" idx="10"/>
          </p:nvPr>
        </p:nvSpPr>
        <p:spPr/>
        <p:txBody>
          <a:bodyPr/>
          <a:lstStyle/>
          <a:p>
            <a:fld id="{9113F4E5-4DFB-B148-9A50-FF6862694D21}" type="datetime1">
              <a:rPr lang="en-US" smtClean="0"/>
              <a:t>10/8/23</a:t>
            </a:fld>
            <a:endParaRPr lang="en-US"/>
          </a:p>
        </p:txBody>
      </p:sp>
      <p:sp>
        <p:nvSpPr>
          <p:cNvPr id="5" name="Footer Placeholder 4">
            <a:extLst>
              <a:ext uri="{FF2B5EF4-FFF2-40B4-BE49-F238E27FC236}">
                <a16:creationId xmlns:a16="http://schemas.microsoft.com/office/drawing/2014/main" id="{C75020C1-5F90-FC1D-247B-5A37C8DAF8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F27862-FC2F-F2AA-3908-D9F12ACFE723}"/>
              </a:ext>
            </a:extLst>
          </p:cNvPr>
          <p:cNvSpPr>
            <a:spLocks noGrp="1"/>
          </p:cNvSpPr>
          <p:nvPr>
            <p:ph type="sldNum" sz="quarter" idx="12"/>
          </p:nvPr>
        </p:nvSpPr>
        <p:spPr/>
        <p:txBody>
          <a:bodyPr/>
          <a:lstStyle/>
          <a:p>
            <a:fld id="{D299656A-4E85-1345-A549-9F3514A6A6F5}" type="slidenum">
              <a:rPr lang="en-US" smtClean="0"/>
              <a:t>‹#›</a:t>
            </a:fld>
            <a:endParaRPr lang="en-US"/>
          </a:p>
        </p:txBody>
      </p:sp>
    </p:spTree>
    <p:extLst>
      <p:ext uri="{BB962C8B-B14F-4D97-AF65-F5344CB8AC3E}">
        <p14:creationId xmlns:p14="http://schemas.microsoft.com/office/powerpoint/2010/main" val="328832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6B93B-3F2F-F633-111D-1EC99894B9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92B495-93AB-E1BC-993A-AA4EFA238B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DB34E4-877B-71FF-684D-6BB83EEE0194}"/>
              </a:ext>
            </a:extLst>
          </p:cNvPr>
          <p:cNvSpPr>
            <a:spLocks noGrp="1"/>
          </p:cNvSpPr>
          <p:nvPr>
            <p:ph type="dt" sz="half" idx="10"/>
          </p:nvPr>
        </p:nvSpPr>
        <p:spPr/>
        <p:txBody>
          <a:bodyPr/>
          <a:lstStyle/>
          <a:p>
            <a:fld id="{ACF91E8D-7B69-9A4C-9AA4-601205B63B89}" type="datetime1">
              <a:rPr lang="en-US" smtClean="0"/>
              <a:t>10/8/23</a:t>
            </a:fld>
            <a:endParaRPr lang="en-US"/>
          </a:p>
        </p:txBody>
      </p:sp>
      <p:sp>
        <p:nvSpPr>
          <p:cNvPr id="5" name="Footer Placeholder 4">
            <a:extLst>
              <a:ext uri="{FF2B5EF4-FFF2-40B4-BE49-F238E27FC236}">
                <a16:creationId xmlns:a16="http://schemas.microsoft.com/office/drawing/2014/main" id="{F9A22DEB-F8F2-B9A1-5ABC-B4DE3DE1B3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74695A-0FB9-1FC2-D2F2-9A6F7097EA16}"/>
              </a:ext>
            </a:extLst>
          </p:cNvPr>
          <p:cNvSpPr>
            <a:spLocks noGrp="1"/>
          </p:cNvSpPr>
          <p:nvPr>
            <p:ph type="sldNum" sz="quarter" idx="12"/>
          </p:nvPr>
        </p:nvSpPr>
        <p:spPr/>
        <p:txBody>
          <a:bodyPr/>
          <a:lstStyle/>
          <a:p>
            <a:fld id="{D299656A-4E85-1345-A549-9F3514A6A6F5}" type="slidenum">
              <a:rPr lang="en-US" smtClean="0"/>
              <a:t>‹#›</a:t>
            </a:fld>
            <a:endParaRPr lang="en-US" dirty="0"/>
          </a:p>
        </p:txBody>
      </p:sp>
    </p:spTree>
    <p:extLst>
      <p:ext uri="{BB962C8B-B14F-4D97-AF65-F5344CB8AC3E}">
        <p14:creationId xmlns:p14="http://schemas.microsoft.com/office/powerpoint/2010/main" val="3243226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11F28-CB5D-B7C1-393E-98A2AEE87B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3F310B2-4D5E-1587-4A88-BF6EE27ADE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6913EC-6EFC-9A22-0B21-57FA56DF4735}"/>
              </a:ext>
            </a:extLst>
          </p:cNvPr>
          <p:cNvSpPr>
            <a:spLocks noGrp="1"/>
          </p:cNvSpPr>
          <p:nvPr>
            <p:ph type="dt" sz="half" idx="10"/>
          </p:nvPr>
        </p:nvSpPr>
        <p:spPr/>
        <p:txBody>
          <a:bodyPr/>
          <a:lstStyle/>
          <a:p>
            <a:fld id="{AF18D85A-45C8-8840-9031-4B5A9BC44FB3}" type="datetime1">
              <a:rPr lang="en-US" smtClean="0"/>
              <a:t>10/8/23</a:t>
            </a:fld>
            <a:endParaRPr lang="en-US"/>
          </a:p>
        </p:txBody>
      </p:sp>
      <p:sp>
        <p:nvSpPr>
          <p:cNvPr id="5" name="Footer Placeholder 4">
            <a:extLst>
              <a:ext uri="{FF2B5EF4-FFF2-40B4-BE49-F238E27FC236}">
                <a16:creationId xmlns:a16="http://schemas.microsoft.com/office/drawing/2014/main" id="{94B46798-96CE-BF00-8B8C-DF5533002C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77CD-9C42-ADEA-A26F-552761F5859C}"/>
              </a:ext>
            </a:extLst>
          </p:cNvPr>
          <p:cNvSpPr>
            <a:spLocks noGrp="1"/>
          </p:cNvSpPr>
          <p:nvPr>
            <p:ph type="sldNum" sz="quarter" idx="12"/>
          </p:nvPr>
        </p:nvSpPr>
        <p:spPr/>
        <p:txBody>
          <a:bodyPr/>
          <a:lstStyle/>
          <a:p>
            <a:fld id="{D299656A-4E85-1345-A549-9F3514A6A6F5}" type="slidenum">
              <a:rPr lang="en-US" smtClean="0"/>
              <a:t>‹#›</a:t>
            </a:fld>
            <a:endParaRPr lang="en-US"/>
          </a:p>
        </p:txBody>
      </p:sp>
    </p:spTree>
    <p:extLst>
      <p:ext uri="{BB962C8B-B14F-4D97-AF65-F5344CB8AC3E}">
        <p14:creationId xmlns:p14="http://schemas.microsoft.com/office/powerpoint/2010/main" val="1750603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8D540-D328-C3CA-F0C4-8A24B4AD6A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5162AD-383D-E6B4-FBBB-6EA7CD9E87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168B02-DB51-E626-4273-8C3AA19C31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A75F79-D01E-6805-4CB1-93719F1365D0}"/>
              </a:ext>
            </a:extLst>
          </p:cNvPr>
          <p:cNvSpPr>
            <a:spLocks noGrp="1"/>
          </p:cNvSpPr>
          <p:nvPr>
            <p:ph type="dt" sz="half" idx="10"/>
          </p:nvPr>
        </p:nvSpPr>
        <p:spPr/>
        <p:txBody>
          <a:bodyPr/>
          <a:lstStyle/>
          <a:p>
            <a:fld id="{3327F0D2-3319-A145-9D32-F1525E728617}" type="datetime1">
              <a:rPr lang="en-US" smtClean="0"/>
              <a:t>10/8/23</a:t>
            </a:fld>
            <a:endParaRPr lang="en-US"/>
          </a:p>
        </p:txBody>
      </p:sp>
      <p:sp>
        <p:nvSpPr>
          <p:cNvPr id="6" name="Footer Placeholder 5">
            <a:extLst>
              <a:ext uri="{FF2B5EF4-FFF2-40B4-BE49-F238E27FC236}">
                <a16:creationId xmlns:a16="http://schemas.microsoft.com/office/drawing/2014/main" id="{CC8D568B-AA6B-2087-3668-A31525D962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E3AC46-6874-7B86-99D3-76B3E1F844ED}"/>
              </a:ext>
            </a:extLst>
          </p:cNvPr>
          <p:cNvSpPr>
            <a:spLocks noGrp="1"/>
          </p:cNvSpPr>
          <p:nvPr>
            <p:ph type="sldNum" sz="quarter" idx="12"/>
          </p:nvPr>
        </p:nvSpPr>
        <p:spPr/>
        <p:txBody>
          <a:bodyPr/>
          <a:lstStyle/>
          <a:p>
            <a:fld id="{D299656A-4E85-1345-A549-9F3514A6A6F5}" type="slidenum">
              <a:rPr lang="en-US" smtClean="0"/>
              <a:t>‹#›</a:t>
            </a:fld>
            <a:endParaRPr lang="en-US"/>
          </a:p>
        </p:txBody>
      </p:sp>
    </p:spTree>
    <p:extLst>
      <p:ext uri="{BB962C8B-B14F-4D97-AF65-F5344CB8AC3E}">
        <p14:creationId xmlns:p14="http://schemas.microsoft.com/office/powerpoint/2010/main" val="3740386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3402D-3475-0FB9-4812-393BDFB88F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1702ED-58E2-3460-522B-0A11B0CF70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1CEBE7-CFC5-DF73-4265-BB9C36FD78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0C3D9B-0CDB-D0DE-8642-94C4B65E93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83A684-8D95-EC12-5B4C-644861C2A0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D21E95-D80C-F724-2B19-161A857DB74F}"/>
              </a:ext>
            </a:extLst>
          </p:cNvPr>
          <p:cNvSpPr>
            <a:spLocks noGrp="1"/>
          </p:cNvSpPr>
          <p:nvPr>
            <p:ph type="dt" sz="half" idx="10"/>
          </p:nvPr>
        </p:nvSpPr>
        <p:spPr/>
        <p:txBody>
          <a:bodyPr/>
          <a:lstStyle/>
          <a:p>
            <a:fld id="{78BCD532-9521-3B4E-AD9B-F7AAFFA54486}" type="datetime1">
              <a:rPr lang="en-US" smtClean="0"/>
              <a:t>10/8/23</a:t>
            </a:fld>
            <a:endParaRPr lang="en-US"/>
          </a:p>
        </p:txBody>
      </p:sp>
      <p:sp>
        <p:nvSpPr>
          <p:cNvPr id="8" name="Footer Placeholder 7">
            <a:extLst>
              <a:ext uri="{FF2B5EF4-FFF2-40B4-BE49-F238E27FC236}">
                <a16:creationId xmlns:a16="http://schemas.microsoft.com/office/drawing/2014/main" id="{0EFA64F1-42DA-CDF3-192C-874D485B0F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DAF844-4771-3E69-BEFC-A2E4FE232F3B}"/>
              </a:ext>
            </a:extLst>
          </p:cNvPr>
          <p:cNvSpPr>
            <a:spLocks noGrp="1"/>
          </p:cNvSpPr>
          <p:nvPr>
            <p:ph type="sldNum" sz="quarter" idx="12"/>
          </p:nvPr>
        </p:nvSpPr>
        <p:spPr/>
        <p:txBody>
          <a:bodyPr/>
          <a:lstStyle/>
          <a:p>
            <a:fld id="{D299656A-4E85-1345-A549-9F3514A6A6F5}" type="slidenum">
              <a:rPr lang="en-US" smtClean="0"/>
              <a:t>‹#›</a:t>
            </a:fld>
            <a:endParaRPr lang="en-US"/>
          </a:p>
        </p:txBody>
      </p:sp>
    </p:spTree>
    <p:extLst>
      <p:ext uri="{BB962C8B-B14F-4D97-AF65-F5344CB8AC3E}">
        <p14:creationId xmlns:p14="http://schemas.microsoft.com/office/powerpoint/2010/main" val="1760244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C41E8-48BC-D92E-356E-784147BEDA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29F36B-F25B-1BC4-E06C-EE063D1A0379}"/>
              </a:ext>
            </a:extLst>
          </p:cNvPr>
          <p:cNvSpPr>
            <a:spLocks noGrp="1"/>
          </p:cNvSpPr>
          <p:nvPr>
            <p:ph type="dt" sz="half" idx="10"/>
          </p:nvPr>
        </p:nvSpPr>
        <p:spPr/>
        <p:txBody>
          <a:bodyPr/>
          <a:lstStyle/>
          <a:p>
            <a:fld id="{07B3526B-82E8-0844-BD4E-69A242CAAC35}" type="datetime1">
              <a:rPr lang="en-US" smtClean="0"/>
              <a:t>10/8/23</a:t>
            </a:fld>
            <a:endParaRPr lang="en-US"/>
          </a:p>
        </p:txBody>
      </p:sp>
      <p:sp>
        <p:nvSpPr>
          <p:cNvPr id="4" name="Footer Placeholder 3">
            <a:extLst>
              <a:ext uri="{FF2B5EF4-FFF2-40B4-BE49-F238E27FC236}">
                <a16:creationId xmlns:a16="http://schemas.microsoft.com/office/drawing/2014/main" id="{FA01EC9D-36BB-066F-6EE8-56DE40EC28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8D6A3F-528E-34FC-D5E3-AD5B56E6F81D}"/>
              </a:ext>
            </a:extLst>
          </p:cNvPr>
          <p:cNvSpPr>
            <a:spLocks noGrp="1"/>
          </p:cNvSpPr>
          <p:nvPr>
            <p:ph type="sldNum" sz="quarter" idx="12"/>
          </p:nvPr>
        </p:nvSpPr>
        <p:spPr/>
        <p:txBody>
          <a:bodyPr/>
          <a:lstStyle/>
          <a:p>
            <a:fld id="{D299656A-4E85-1345-A549-9F3514A6A6F5}" type="slidenum">
              <a:rPr lang="en-US" smtClean="0"/>
              <a:t>‹#›</a:t>
            </a:fld>
            <a:endParaRPr lang="en-US"/>
          </a:p>
        </p:txBody>
      </p:sp>
    </p:spTree>
    <p:extLst>
      <p:ext uri="{BB962C8B-B14F-4D97-AF65-F5344CB8AC3E}">
        <p14:creationId xmlns:p14="http://schemas.microsoft.com/office/powerpoint/2010/main" val="1483175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C8A3BF-8FC8-468B-8055-4D46325C80C8}"/>
              </a:ext>
            </a:extLst>
          </p:cNvPr>
          <p:cNvSpPr>
            <a:spLocks noGrp="1"/>
          </p:cNvSpPr>
          <p:nvPr>
            <p:ph type="dt" sz="half" idx="10"/>
          </p:nvPr>
        </p:nvSpPr>
        <p:spPr/>
        <p:txBody>
          <a:bodyPr/>
          <a:lstStyle/>
          <a:p>
            <a:fld id="{CAE58575-A905-914E-9F54-D7BBEEEB1AAD}" type="datetime1">
              <a:rPr lang="en-US" smtClean="0"/>
              <a:t>10/8/23</a:t>
            </a:fld>
            <a:endParaRPr lang="en-US"/>
          </a:p>
        </p:txBody>
      </p:sp>
      <p:sp>
        <p:nvSpPr>
          <p:cNvPr id="3" name="Footer Placeholder 2">
            <a:extLst>
              <a:ext uri="{FF2B5EF4-FFF2-40B4-BE49-F238E27FC236}">
                <a16:creationId xmlns:a16="http://schemas.microsoft.com/office/drawing/2014/main" id="{2DB81AA6-6C26-9046-C4D2-CC34B4FF96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912104-449B-4CFB-3180-EA8C31E29DF6}"/>
              </a:ext>
            </a:extLst>
          </p:cNvPr>
          <p:cNvSpPr>
            <a:spLocks noGrp="1"/>
          </p:cNvSpPr>
          <p:nvPr>
            <p:ph type="sldNum" sz="quarter" idx="12"/>
          </p:nvPr>
        </p:nvSpPr>
        <p:spPr/>
        <p:txBody>
          <a:bodyPr/>
          <a:lstStyle/>
          <a:p>
            <a:fld id="{D299656A-4E85-1345-A549-9F3514A6A6F5}" type="slidenum">
              <a:rPr lang="en-US" smtClean="0"/>
              <a:t>‹#›</a:t>
            </a:fld>
            <a:endParaRPr lang="en-US"/>
          </a:p>
        </p:txBody>
      </p:sp>
    </p:spTree>
    <p:extLst>
      <p:ext uri="{BB962C8B-B14F-4D97-AF65-F5344CB8AC3E}">
        <p14:creationId xmlns:p14="http://schemas.microsoft.com/office/powerpoint/2010/main" val="3024140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DE3CB-0848-2AE1-45EA-304DD7A604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718D69-A6BA-371E-AEE7-08212CDBEB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7CEDC6-9322-61A7-60A0-F809FC81B3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E66926-D4A2-A26C-E1A6-FB77872947C3}"/>
              </a:ext>
            </a:extLst>
          </p:cNvPr>
          <p:cNvSpPr>
            <a:spLocks noGrp="1"/>
          </p:cNvSpPr>
          <p:nvPr>
            <p:ph type="dt" sz="half" idx="10"/>
          </p:nvPr>
        </p:nvSpPr>
        <p:spPr/>
        <p:txBody>
          <a:bodyPr/>
          <a:lstStyle/>
          <a:p>
            <a:fld id="{65246946-0E97-5249-878D-CECF359D7BDE}" type="datetime1">
              <a:rPr lang="en-US" smtClean="0"/>
              <a:t>10/8/23</a:t>
            </a:fld>
            <a:endParaRPr lang="en-US"/>
          </a:p>
        </p:txBody>
      </p:sp>
      <p:sp>
        <p:nvSpPr>
          <p:cNvPr id="6" name="Footer Placeholder 5">
            <a:extLst>
              <a:ext uri="{FF2B5EF4-FFF2-40B4-BE49-F238E27FC236}">
                <a16:creationId xmlns:a16="http://schemas.microsoft.com/office/drawing/2014/main" id="{26EAF27F-114F-85B6-4271-D7A6DA5227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CBBFA-4084-D96B-6C8D-42728F6B62C5}"/>
              </a:ext>
            </a:extLst>
          </p:cNvPr>
          <p:cNvSpPr>
            <a:spLocks noGrp="1"/>
          </p:cNvSpPr>
          <p:nvPr>
            <p:ph type="sldNum" sz="quarter" idx="12"/>
          </p:nvPr>
        </p:nvSpPr>
        <p:spPr/>
        <p:txBody>
          <a:bodyPr/>
          <a:lstStyle/>
          <a:p>
            <a:fld id="{D299656A-4E85-1345-A549-9F3514A6A6F5}" type="slidenum">
              <a:rPr lang="en-US" smtClean="0"/>
              <a:t>‹#›</a:t>
            </a:fld>
            <a:endParaRPr lang="en-US"/>
          </a:p>
        </p:txBody>
      </p:sp>
    </p:spTree>
    <p:extLst>
      <p:ext uri="{BB962C8B-B14F-4D97-AF65-F5344CB8AC3E}">
        <p14:creationId xmlns:p14="http://schemas.microsoft.com/office/powerpoint/2010/main" val="1524919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21FEA-7E6A-C838-8F38-E584718E2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32F980-9743-4213-1AA3-4E230B212E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BDE2DA-CC31-D7DF-C3D6-CAA3DC4C78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819308-29BD-517D-D40E-0496606D7593}"/>
              </a:ext>
            </a:extLst>
          </p:cNvPr>
          <p:cNvSpPr>
            <a:spLocks noGrp="1"/>
          </p:cNvSpPr>
          <p:nvPr>
            <p:ph type="dt" sz="half" idx="10"/>
          </p:nvPr>
        </p:nvSpPr>
        <p:spPr/>
        <p:txBody>
          <a:bodyPr/>
          <a:lstStyle/>
          <a:p>
            <a:fld id="{B2C62EB7-4343-E141-AA5D-16F8FFFF0E43}" type="datetime1">
              <a:rPr lang="en-US" smtClean="0"/>
              <a:t>10/8/23</a:t>
            </a:fld>
            <a:endParaRPr lang="en-US"/>
          </a:p>
        </p:txBody>
      </p:sp>
      <p:sp>
        <p:nvSpPr>
          <p:cNvPr id="6" name="Footer Placeholder 5">
            <a:extLst>
              <a:ext uri="{FF2B5EF4-FFF2-40B4-BE49-F238E27FC236}">
                <a16:creationId xmlns:a16="http://schemas.microsoft.com/office/drawing/2014/main" id="{7C2B7CAF-DE54-63C0-11BA-631B9D1130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2F0E44-9B59-0680-1CE6-BC1DACCD5FAD}"/>
              </a:ext>
            </a:extLst>
          </p:cNvPr>
          <p:cNvSpPr>
            <a:spLocks noGrp="1"/>
          </p:cNvSpPr>
          <p:nvPr>
            <p:ph type="sldNum" sz="quarter" idx="12"/>
          </p:nvPr>
        </p:nvSpPr>
        <p:spPr/>
        <p:txBody>
          <a:bodyPr/>
          <a:lstStyle/>
          <a:p>
            <a:fld id="{D299656A-4E85-1345-A549-9F3514A6A6F5}" type="slidenum">
              <a:rPr lang="en-US" smtClean="0"/>
              <a:t>‹#›</a:t>
            </a:fld>
            <a:endParaRPr lang="en-US"/>
          </a:p>
        </p:txBody>
      </p:sp>
    </p:spTree>
    <p:extLst>
      <p:ext uri="{BB962C8B-B14F-4D97-AF65-F5344CB8AC3E}">
        <p14:creationId xmlns:p14="http://schemas.microsoft.com/office/powerpoint/2010/main" val="2792016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83095A-F2CD-1FA1-17A1-35BE45F8B4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A70615-E1F6-E7A3-35DD-4FB7B9DB7B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56CBD1-D2C4-98CE-FBB9-1100A5A05B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2F07F5-6216-644A-A522-3BC500BD2097}" type="datetime1">
              <a:rPr lang="en-US" smtClean="0"/>
              <a:t>10/8/23</a:t>
            </a:fld>
            <a:endParaRPr lang="en-US"/>
          </a:p>
        </p:txBody>
      </p:sp>
      <p:sp>
        <p:nvSpPr>
          <p:cNvPr id="5" name="Footer Placeholder 4">
            <a:extLst>
              <a:ext uri="{FF2B5EF4-FFF2-40B4-BE49-F238E27FC236}">
                <a16:creationId xmlns:a16="http://schemas.microsoft.com/office/drawing/2014/main" id="{DEEAA145-5F3D-92D4-D726-F7220E3B49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572A5D-5686-1935-77C6-DAC32E090E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99656A-4E85-1345-A549-9F3514A6A6F5}" type="slidenum">
              <a:rPr lang="en-US" smtClean="0"/>
              <a:t>‹#›</a:t>
            </a:fld>
            <a:endParaRPr lang="en-US" dirty="0"/>
          </a:p>
        </p:txBody>
      </p:sp>
    </p:spTree>
    <p:extLst>
      <p:ext uri="{BB962C8B-B14F-4D97-AF65-F5344CB8AC3E}">
        <p14:creationId xmlns:p14="http://schemas.microsoft.com/office/powerpoint/2010/main" val="661163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B9FEA14-CB7D-B6EF-40F1-DB01A23DD1D7}"/>
              </a:ext>
            </a:extLst>
          </p:cNvPr>
          <p:cNvSpPr>
            <a:spLocks noGrp="1"/>
          </p:cNvSpPr>
          <p:nvPr>
            <p:ph type="ctrTitle"/>
          </p:nvPr>
        </p:nvSpPr>
        <p:spPr>
          <a:xfrm>
            <a:off x="1314824" y="735106"/>
            <a:ext cx="10053763" cy="2928470"/>
          </a:xfrm>
        </p:spPr>
        <p:txBody>
          <a:bodyPr anchor="b">
            <a:normAutofit/>
          </a:bodyPr>
          <a:lstStyle/>
          <a:p>
            <a:pPr algn="l"/>
            <a:r>
              <a:rPr lang="en-US" sz="4800" dirty="0">
                <a:solidFill>
                  <a:srgbClr val="FFFFFF"/>
                </a:solidFill>
              </a:rPr>
              <a:t>ABA Model Procurement Code: FAR 42.15 Contractor Performance Information.</a:t>
            </a:r>
            <a:br>
              <a:rPr lang="en-US" sz="4800" dirty="0">
                <a:solidFill>
                  <a:srgbClr val="FFFFFF"/>
                </a:solidFill>
              </a:rPr>
            </a:br>
            <a:endParaRPr lang="en-US" sz="4800" dirty="0">
              <a:solidFill>
                <a:srgbClr val="FFFFFF"/>
              </a:solidFill>
            </a:endParaRPr>
          </a:p>
        </p:txBody>
      </p:sp>
      <p:sp>
        <p:nvSpPr>
          <p:cNvPr id="3" name="Subtitle 2">
            <a:extLst>
              <a:ext uri="{FF2B5EF4-FFF2-40B4-BE49-F238E27FC236}">
                <a16:creationId xmlns:a16="http://schemas.microsoft.com/office/drawing/2014/main" id="{6F00F563-8994-DD91-7673-ED4CD695FEFD}"/>
              </a:ext>
            </a:extLst>
          </p:cNvPr>
          <p:cNvSpPr>
            <a:spLocks noGrp="1"/>
          </p:cNvSpPr>
          <p:nvPr>
            <p:ph type="subTitle" idx="1"/>
          </p:nvPr>
        </p:nvSpPr>
        <p:spPr>
          <a:xfrm>
            <a:off x="1350682" y="4870824"/>
            <a:ext cx="10005951" cy="1458258"/>
          </a:xfrm>
        </p:spPr>
        <p:txBody>
          <a:bodyPr anchor="ctr">
            <a:normAutofit/>
          </a:bodyPr>
          <a:lstStyle/>
          <a:p>
            <a:pPr algn="l"/>
            <a:r>
              <a:rPr lang="en-US" dirty="0"/>
              <a:t>A. Milan Sanchez</a:t>
            </a:r>
          </a:p>
        </p:txBody>
      </p:sp>
      <p:sp>
        <p:nvSpPr>
          <p:cNvPr id="5" name="Slide Number Placeholder 4">
            <a:extLst>
              <a:ext uri="{FF2B5EF4-FFF2-40B4-BE49-F238E27FC236}">
                <a16:creationId xmlns:a16="http://schemas.microsoft.com/office/drawing/2014/main" id="{C9D25A22-D84C-F6F9-59A0-19DBC427AC02}"/>
              </a:ext>
            </a:extLst>
          </p:cNvPr>
          <p:cNvSpPr>
            <a:spLocks noGrp="1"/>
          </p:cNvSpPr>
          <p:nvPr>
            <p:ph type="sldNum" sz="quarter" idx="12"/>
          </p:nvPr>
        </p:nvSpPr>
        <p:spPr/>
        <p:txBody>
          <a:bodyPr/>
          <a:lstStyle/>
          <a:p>
            <a:fld id="{D299656A-4E85-1345-A549-9F3514A6A6F5}" type="slidenum">
              <a:rPr lang="en-US" smtClean="0"/>
              <a:t>1</a:t>
            </a:fld>
            <a:endParaRPr lang="en-US"/>
          </a:p>
        </p:txBody>
      </p:sp>
    </p:spTree>
    <p:extLst>
      <p:ext uri="{BB962C8B-B14F-4D97-AF65-F5344CB8AC3E}">
        <p14:creationId xmlns:p14="http://schemas.microsoft.com/office/powerpoint/2010/main" val="3908732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A7E70E2-CAFA-C283-4129-6806B18A4462}"/>
              </a:ext>
            </a:extLst>
          </p:cNvPr>
          <p:cNvSpPr>
            <a:spLocks noGrp="1"/>
          </p:cNvSpPr>
          <p:nvPr>
            <p:ph type="title"/>
          </p:nvPr>
        </p:nvSpPr>
        <p:spPr>
          <a:xfrm>
            <a:off x="466722" y="586855"/>
            <a:ext cx="3201366" cy="3387497"/>
          </a:xfrm>
        </p:spPr>
        <p:txBody>
          <a:bodyPr anchor="b">
            <a:noAutofit/>
          </a:bodyPr>
          <a:lstStyle/>
          <a:p>
            <a:r>
              <a:rPr lang="en-US" sz="3200" dirty="0">
                <a:solidFill>
                  <a:srgbClr val="FFFFFF"/>
                </a:solidFill>
              </a:rPr>
              <a:t>FAR Subpart 42.15 Requires recording and maintaining contractor performance information.</a:t>
            </a:r>
            <a:br>
              <a:rPr lang="en-US" sz="3200" dirty="0">
                <a:solidFill>
                  <a:srgbClr val="FFFFFF"/>
                </a:solidFill>
              </a:rPr>
            </a:br>
            <a:endParaRPr lang="en-US" sz="3200" dirty="0">
              <a:solidFill>
                <a:srgbClr val="FFFFFF"/>
              </a:solidFill>
            </a:endParaRPr>
          </a:p>
        </p:txBody>
      </p:sp>
      <p:sp>
        <p:nvSpPr>
          <p:cNvPr id="31" name="Subtitle 3">
            <a:extLst>
              <a:ext uri="{FF2B5EF4-FFF2-40B4-BE49-F238E27FC236}">
                <a16:creationId xmlns:a16="http://schemas.microsoft.com/office/drawing/2014/main" id="{011CE177-8876-4781-2CCC-98F4F7C6F009}"/>
              </a:ext>
            </a:extLst>
          </p:cNvPr>
          <p:cNvSpPr>
            <a:spLocks noGrp="1"/>
          </p:cNvSpPr>
          <p:nvPr>
            <p:ph idx="1"/>
          </p:nvPr>
        </p:nvSpPr>
        <p:spPr>
          <a:xfrm>
            <a:off x="4810259" y="649480"/>
            <a:ext cx="6555347" cy="5546047"/>
          </a:xfrm>
        </p:spPr>
        <p:txBody>
          <a:bodyPr anchor="ctr">
            <a:normAutofit/>
          </a:bodyPr>
          <a:lstStyle/>
          <a:p>
            <a:r>
              <a:rPr lang="en-US" sz="2400" dirty="0">
                <a:effectLst/>
              </a:rPr>
              <a:t>FAR Subpart 42.15(a) states past performance information (including the ratings and supporting narratives) is relevant information, for future source selection purposes, regarding a contractor’s actions under previously awarded contracts or orders.</a:t>
            </a:r>
          </a:p>
          <a:p>
            <a:r>
              <a:rPr lang="en-US" sz="2400" dirty="0">
                <a:effectLst/>
              </a:rPr>
              <a:t>Provides policies and establishes responsibilities for recording and maintaining contractor performance information:</a:t>
            </a:r>
          </a:p>
          <a:p>
            <a:pPr lvl="1"/>
            <a:r>
              <a:rPr lang="en-US" sz="1800" dirty="0">
                <a:effectLst/>
              </a:rPr>
              <a:t>Conforming to requirements and to standards of good workmanship.</a:t>
            </a:r>
          </a:p>
          <a:p>
            <a:pPr lvl="1"/>
            <a:r>
              <a:rPr lang="en-US" sz="1800" dirty="0">
                <a:effectLst/>
              </a:rPr>
              <a:t>Forecasting and controlling costs.</a:t>
            </a:r>
          </a:p>
          <a:p>
            <a:pPr lvl="1"/>
            <a:r>
              <a:rPr lang="en-US" sz="1800" dirty="0">
                <a:effectLst/>
              </a:rPr>
              <a:t>Adherence to schedules, including the administrative aspects of performance.</a:t>
            </a:r>
          </a:p>
          <a:p>
            <a:pPr lvl="1"/>
            <a:r>
              <a:rPr lang="en-US" sz="1800" dirty="0">
                <a:effectLst/>
              </a:rPr>
              <a:t>Integrity and business ethics.</a:t>
            </a:r>
          </a:p>
          <a:p>
            <a:pPr lvl="1"/>
            <a:endParaRPr lang="en-US" sz="1800" dirty="0">
              <a:effectLst/>
            </a:endParaRPr>
          </a:p>
          <a:p>
            <a:endParaRPr lang="en-US" sz="2400" dirty="0"/>
          </a:p>
        </p:txBody>
      </p:sp>
      <p:sp>
        <p:nvSpPr>
          <p:cNvPr id="6" name="Slide Number Placeholder 5">
            <a:extLst>
              <a:ext uri="{FF2B5EF4-FFF2-40B4-BE49-F238E27FC236}">
                <a16:creationId xmlns:a16="http://schemas.microsoft.com/office/drawing/2014/main" id="{CAE9E770-798A-8D13-3FDD-64950072C97B}"/>
              </a:ext>
            </a:extLst>
          </p:cNvPr>
          <p:cNvSpPr>
            <a:spLocks noGrp="1"/>
          </p:cNvSpPr>
          <p:nvPr>
            <p:ph type="sldNum" sz="quarter" idx="12"/>
          </p:nvPr>
        </p:nvSpPr>
        <p:spPr/>
        <p:txBody>
          <a:bodyPr/>
          <a:lstStyle/>
          <a:p>
            <a:fld id="{D299656A-4E85-1345-A549-9F3514A6A6F5}" type="slidenum">
              <a:rPr lang="en-US" smtClean="0"/>
              <a:t>10</a:t>
            </a:fld>
            <a:endParaRPr lang="en-US" dirty="0"/>
          </a:p>
        </p:txBody>
      </p:sp>
    </p:spTree>
    <p:extLst>
      <p:ext uri="{BB962C8B-B14F-4D97-AF65-F5344CB8AC3E}">
        <p14:creationId xmlns:p14="http://schemas.microsoft.com/office/powerpoint/2010/main" val="433769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A7E70E2-CAFA-C283-4129-6806B18A4462}"/>
              </a:ext>
            </a:extLst>
          </p:cNvPr>
          <p:cNvSpPr>
            <a:spLocks noGrp="1"/>
          </p:cNvSpPr>
          <p:nvPr>
            <p:ph type="title"/>
          </p:nvPr>
        </p:nvSpPr>
        <p:spPr>
          <a:xfrm>
            <a:off x="292101" y="586855"/>
            <a:ext cx="3472010" cy="3387497"/>
          </a:xfrm>
        </p:spPr>
        <p:txBody>
          <a:bodyPr anchor="t">
            <a:noAutofit/>
          </a:bodyPr>
          <a:lstStyle/>
          <a:p>
            <a:r>
              <a:rPr lang="en-US" sz="3200" dirty="0">
                <a:solidFill>
                  <a:schemeClr val="bg1"/>
                </a:solidFill>
              </a:rPr>
              <a:t>MPC lacks guidance on recording Contractor Performance Information.</a:t>
            </a:r>
            <a:br>
              <a:rPr lang="en-US" sz="3200" dirty="0">
                <a:solidFill>
                  <a:schemeClr val="bg1"/>
                </a:solidFill>
              </a:rPr>
            </a:br>
            <a:br>
              <a:rPr lang="en-US" sz="3200" dirty="0">
                <a:solidFill>
                  <a:schemeClr val="bg1"/>
                </a:solidFill>
              </a:rPr>
            </a:br>
            <a:br>
              <a:rPr lang="en-US" sz="3200" dirty="0">
                <a:solidFill>
                  <a:schemeClr val="bg1"/>
                </a:solidFill>
              </a:rPr>
            </a:br>
            <a:endParaRPr lang="en-US" sz="3200" dirty="0">
              <a:solidFill>
                <a:schemeClr val="bg1"/>
              </a:solidFill>
            </a:endParaRPr>
          </a:p>
        </p:txBody>
      </p:sp>
      <p:sp>
        <p:nvSpPr>
          <p:cNvPr id="4" name="Rectangle 1">
            <a:extLst>
              <a:ext uri="{FF2B5EF4-FFF2-40B4-BE49-F238E27FC236}">
                <a16:creationId xmlns:a16="http://schemas.microsoft.com/office/drawing/2014/main" id="{2BD94B62-97B5-B479-AF3C-8DB648882E43}"/>
              </a:ext>
            </a:extLst>
          </p:cNvPr>
          <p:cNvSpPr>
            <a:spLocks noChangeArrowheads="1"/>
          </p:cNvSpPr>
          <p:nvPr/>
        </p:nvSpPr>
        <p:spPr bwMode="auto">
          <a:xfrm>
            <a:off x="838200" y="20812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chemeClr val="tx1"/>
                </a:solidFill>
                <a:effectLst/>
                <a:latin typeface="Helvetica" pitchFamily="2"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Box 10">
            <a:extLst>
              <a:ext uri="{FF2B5EF4-FFF2-40B4-BE49-F238E27FC236}">
                <a16:creationId xmlns:a16="http://schemas.microsoft.com/office/drawing/2014/main" id="{AD1D7E04-22FF-1372-4C76-85359640E266}"/>
              </a:ext>
            </a:extLst>
          </p:cNvPr>
          <p:cNvSpPr txBox="1"/>
          <p:nvPr/>
        </p:nvSpPr>
        <p:spPr>
          <a:xfrm>
            <a:off x="5720445" y="210172"/>
            <a:ext cx="6584950" cy="707886"/>
          </a:xfrm>
          <a:prstGeom prst="rect">
            <a:avLst/>
          </a:prstGeom>
          <a:noFill/>
        </p:spPr>
        <p:txBody>
          <a:bodyPr wrap="square">
            <a:spAutoFit/>
          </a:bodyPr>
          <a:lstStyle/>
          <a:p>
            <a:endParaRPr lang="en-US" sz="2000" dirty="0">
              <a:effectLst/>
            </a:endParaRPr>
          </a:p>
          <a:p>
            <a:endParaRPr lang="en-US" sz="2000" dirty="0">
              <a:effectLst/>
            </a:endParaRPr>
          </a:p>
        </p:txBody>
      </p:sp>
      <p:sp>
        <p:nvSpPr>
          <p:cNvPr id="13" name="Subtitle 3">
            <a:extLst>
              <a:ext uri="{FF2B5EF4-FFF2-40B4-BE49-F238E27FC236}">
                <a16:creationId xmlns:a16="http://schemas.microsoft.com/office/drawing/2014/main" id="{992A2115-E22D-81F1-51EE-0A76D930F6D8}"/>
              </a:ext>
            </a:extLst>
          </p:cNvPr>
          <p:cNvSpPr>
            <a:spLocks noGrp="1"/>
          </p:cNvSpPr>
          <p:nvPr>
            <p:ph idx="1"/>
          </p:nvPr>
        </p:nvSpPr>
        <p:spPr>
          <a:xfrm>
            <a:off x="4698858" y="210172"/>
            <a:ext cx="6555347" cy="5546047"/>
          </a:xfrm>
        </p:spPr>
        <p:txBody>
          <a:bodyPr anchor="ctr">
            <a:normAutofit/>
          </a:bodyPr>
          <a:lstStyle/>
          <a:p>
            <a:pPr marL="285750" indent="-285750">
              <a:buFont typeface="Arial" panose="020B0604020202020204" pitchFamily="34" charset="0"/>
              <a:buChar char="•"/>
            </a:pPr>
            <a:r>
              <a:rPr lang="en-US" sz="2400" dirty="0"/>
              <a:t>MPC §3-401 Responsibility of Bidders and Offerors. </a:t>
            </a:r>
          </a:p>
          <a:p>
            <a:pPr marL="742950" lvl="1" indent="-285750"/>
            <a:r>
              <a:rPr lang="en-US" sz="2000" dirty="0"/>
              <a:t>Mentions review of bidder’s or offeror’s past record of contract performance in the public or private sectors.</a:t>
            </a:r>
          </a:p>
          <a:p>
            <a:r>
              <a:rPr lang="en-US" sz="2400" dirty="0"/>
              <a:t>Documentation of past performance helps state and local agencies determine how much risk they can absorb if a contractor fails to perform.</a:t>
            </a:r>
          </a:p>
        </p:txBody>
      </p:sp>
      <p:sp>
        <p:nvSpPr>
          <p:cNvPr id="6" name="Slide Number Placeholder 5">
            <a:extLst>
              <a:ext uri="{FF2B5EF4-FFF2-40B4-BE49-F238E27FC236}">
                <a16:creationId xmlns:a16="http://schemas.microsoft.com/office/drawing/2014/main" id="{DE0129DB-939F-D9BA-9B30-ABC326D44C87}"/>
              </a:ext>
            </a:extLst>
          </p:cNvPr>
          <p:cNvSpPr>
            <a:spLocks noGrp="1"/>
          </p:cNvSpPr>
          <p:nvPr>
            <p:ph type="sldNum" sz="quarter" idx="12"/>
          </p:nvPr>
        </p:nvSpPr>
        <p:spPr/>
        <p:txBody>
          <a:bodyPr/>
          <a:lstStyle/>
          <a:p>
            <a:fld id="{D299656A-4E85-1345-A549-9F3514A6A6F5}" type="slidenum">
              <a:rPr lang="en-US" smtClean="0"/>
              <a:t>11</a:t>
            </a:fld>
            <a:endParaRPr lang="en-US" dirty="0"/>
          </a:p>
        </p:txBody>
      </p:sp>
    </p:spTree>
    <p:extLst>
      <p:ext uri="{BB962C8B-B14F-4D97-AF65-F5344CB8AC3E}">
        <p14:creationId xmlns:p14="http://schemas.microsoft.com/office/powerpoint/2010/main" val="1307865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A7E70E2-CAFA-C283-4129-6806B18A4462}"/>
              </a:ext>
            </a:extLst>
          </p:cNvPr>
          <p:cNvSpPr>
            <a:spLocks noGrp="1"/>
          </p:cNvSpPr>
          <p:nvPr>
            <p:ph type="title"/>
          </p:nvPr>
        </p:nvSpPr>
        <p:spPr>
          <a:xfrm>
            <a:off x="292101" y="586855"/>
            <a:ext cx="3472010" cy="3387497"/>
          </a:xfrm>
        </p:spPr>
        <p:txBody>
          <a:bodyPr anchor="t">
            <a:noAutofit/>
          </a:bodyPr>
          <a:lstStyle/>
          <a:p>
            <a:r>
              <a:rPr lang="en-US" sz="3200" dirty="0">
                <a:solidFill>
                  <a:schemeClr val="bg1"/>
                </a:solidFill>
              </a:rPr>
              <a:t>State Use of Past Performance.</a:t>
            </a:r>
            <a:br>
              <a:rPr lang="en-US" sz="3200" dirty="0">
                <a:solidFill>
                  <a:schemeClr val="bg1"/>
                </a:solidFill>
              </a:rPr>
            </a:br>
            <a:br>
              <a:rPr lang="en-US" sz="3200" dirty="0">
                <a:solidFill>
                  <a:schemeClr val="bg1"/>
                </a:solidFill>
              </a:rPr>
            </a:br>
            <a:br>
              <a:rPr lang="en-US" sz="3200" dirty="0">
                <a:solidFill>
                  <a:schemeClr val="bg1"/>
                </a:solidFill>
              </a:rPr>
            </a:br>
            <a:endParaRPr lang="en-US" sz="3200" dirty="0">
              <a:solidFill>
                <a:schemeClr val="bg1"/>
              </a:solidFill>
            </a:endParaRPr>
          </a:p>
        </p:txBody>
      </p:sp>
      <p:sp>
        <p:nvSpPr>
          <p:cNvPr id="4" name="Rectangle 1">
            <a:extLst>
              <a:ext uri="{FF2B5EF4-FFF2-40B4-BE49-F238E27FC236}">
                <a16:creationId xmlns:a16="http://schemas.microsoft.com/office/drawing/2014/main" id="{2BD94B62-97B5-B479-AF3C-8DB648882E43}"/>
              </a:ext>
            </a:extLst>
          </p:cNvPr>
          <p:cNvSpPr>
            <a:spLocks noChangeArrowheads="1"/>
          </p:cNvSpPr>
          <p:nvPr/>
        </p:nvSpPr>
        <p:spPr bwMode="auto">
          <a:xfrm>
            <a:off x="838200" y="20812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chemeClr val="tx1"/>
                </a:solidFill>
                <a:effectLst/>
                <a:latin typeface="Helvetica" pitchFamily="2"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Box 10">
            <a:extLst>
              <a:ext uri="{FF2B5EF4-FFF2-40B4-BE49-F238E27FC236}">
                <a16:creationId xmlns:a16="http://schemas.microsoft.com/office/drawing/2014/main" id="{AD1D7E04-22FF-1372-4C76-85359640E266}"/>
              </a:ext>
            </a:extLst>
          </p:cNvPr>
          <p:cNvSpPr txBox="1"/>
          <p:nvPr/>
        </p:nvSpPr>
        <p:spPr>
          <a:xfrm>
            <a:off x="5720445" y="210172"/>
            <a:ext cx="6584950" cy="707886"/>
          </a:xfrm>
          <a:prstGeom prst="rect">
            <a:avLst/>
          </a:prstGeom>
          <a:noFill/>
        </p:spPr>
        <p:txBody>
          <a:bodyPr wrap="square">
            <a:spAutoFit/>
          </a:bodyPr>
          <a:lstStyle/>
          <a:p>
            <a:endParaRPr lang="en-US" sz="2000" dirty="0">
              <a:effectLst/>
            </a:endParaRPr>
          </a:p>
          <a:p>
            <a:endParaRPr lang="en-US" sz="2000" dirty="0">
              <a:effectLst/>
            </a:endParaRPr>
          </a:p>
        </p:txBody>
      </p:sp>
      <p:sp>
        <p:nvSpPr>
          <p:cNvPr id="13" name="Subtitle 3">
            <a:extLst>
              <a:ext uri="{FF2B5EF4-FFF2-40B4-BE49-F238E27FC236}">
                <a16:creationId xmlns:a16="http://schemas.microsoft.com/office/drawing/2014/main" id="{992A2115-E22D-81F1-51EE-0A76D930F6D8}"/>
              </a:ext>
            </a:extLst>
          </p:cNvPr>
          <p:cNvSpPr>
            <a:spLocks noGrp="1"/>
          </p:cNvSpPr>
          <p:nvPr>
            <p:ph idx="1"/>
          </p:nvPr>
        </p:nvSpPr>
        <p:spPr>
          <a:xfrm>
            <a:off x="4698858" y="210172"/>
            <a:ext cx="6555347" cy="5546047"/>
          </a:xfrm>
        </p:spPr>
        <p:txBody>
          <a:bodyPr anchor="ctr">
            <a:normAutofit/>
          </a:bodyPr>
          <a:lstStyle/>
          <a:p>
            <a:r>
              <a:rPr lang="en-US" sz="2400" dirty="0"/>
              <a:t>States are using past performance as part of their procurement codes.</a:t>
            </a:r>
          </a:p>
          <a:p>
            <a:pPr lvl="1"/>
            <a:r>
              <a:rPr lang="en-US" sz="2000" dirty="0"/>
              <a:t>Colorado code CRS §24-103-203 mentions evaluation factors but does not specify past performance. (Westlaw 2023)</a:t>
            </a:r>
          </a:p>
          <a:p>
            <a:pPr lvl="1"/>
            <a:r>
              <a:rPr lang="en-US" sz="2000" dirty="0"/>
              <a:t>Massachusetts code 801 Mass. Reg. 21.06 does not mention past performance but mentions “quality of performance”.(Cornell Law School 2023)</a:t>
            </a:r>
          </a:p>
          <a:p>
            <a:pPr lvl="1"/>
            <a:r>
              <a:rPr lang="en-US" sz="2000" dirty="0"/>
              <a:t>New Mexico specifies past performance as an evaluation criteria. (NM Procurement Guide January 2016)</a:t>
            </a:r>
          </a:p>
          <a:p>
            <a:pPr lvl="1"/>
            <a:r>
              <a:rPr lang="en-US" sz="2000" dirty="0"/>
              <a:t>West Virginia code W. Va. Code §5A-3-10b makes past performance part of best value procurement. (Westlaw2023)</a:t>
            </a:r>
          </a:p>
          <a:p>
            <a:pPr lvl="1"/>
            <a:r>
              <a:rPr lang="en-US" sz="2000" dirty="0"/>
              <a:t>Wisconsin code makes past performance an evaluation criteria in selection of A/E firms. (Wis Adm Code 10.12)</a:t>
            </a:r>
          </a:p>
          <a:p>
            <a:pPr lvl="1"/>
            <a:r>
              <a:rPr lang="en-US" sz="2000" dirty="0"/>
              <a:t>As mentioned in slide five, New Jersey uses past performance.</a:t>
            </a:r>
          </a:p>
        </p:txBody>
      </p:sp>
      <p:sp>
        <p:nvSpPr>
          <p:cNvPr id="2" name="Slide Number Placeholder 1">
            <a:extLst>
              <a:ext uri="{FF2B5EF4-FFF2-40B4-BE49-F238E27FC236}">
                <a16:creationId xmlns:a16="http://schemas.microsoft.com/office/drawing/2014/main" id="{987F58F5-F3BB-89B7-FFC3-549DF4EADA24}"/>
              </a:ext>
            </a:extLst>
          </p:cNvPr>
          <p:cNvSpPr>
            <a:spLocks noGrp="1"/>
          </p:cNvSpPr>
          <p:nvPr>
            <p:ph type="sldNum" sz="quarter" idx="12"/>
          </p:nvPr>
        </p:nvSpPr>
        <p:spPr/>
        <p:txBody>
          <a:bodyPr/>
          <a:lstStyle/>
          <a:p>
            <a:fld id="{D299656A-4E85-1345-A549-9F3514A6A6F5}" type="slidenum">
              <a:rPr lang="en-US" smtClean="0"/>
              <a:t>12</a:t>
            </a:fld>
            <a:endParaRPr lang="en-US" dirty="0"/>
          </a:p>
        </p:txBody>
      </p:sp>
    </p:spTree>
    <p:extLst>
      <p:ext uri="{BB962C8B-B14F-4D97-AF65-F5344CB8AC3E}">
        <p14:creationId xmlns:p14="http://schemas.microsoft.com/office/powerpoint/2010/main" val="237199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A7E70E2-CAFA-C283-4129-6806B18A4462}"/>
              </a:ext>
            </a:extLst>
          </p:cNvPr>
          <p:cNvSpPr>
            <a:spLocks noGrp="1"/>
          </p:cNvSpPr>
          <p:nvPr>
            <p:ph type="title"/>
          </p:nvPr>
        </p:nvSpPr>
        <p:spPr>
          <a:xfrm>
            <a:off x="292101" y="586855"/>
            <a:ext cx="3472010" cy="3387497"/>
          </a:xfrm>
        </p:spPr>
        <p:txBody>
          <a:bodyPr anchor="t">
            <a:noAutofit/>
          </a:bodyPr>
          <a:lstStyle/>
          <a:p>
            <a:r>
              <a:rPr lang="en-US" sz="3200" dirty="0">
                <a:solidFill>
                  <a:schemeClr val="bg1"/>
                </a:solidFill>
              </a:rPr>
              <a:t>FAR Subpart 42.15 part of MPC.</a:t>
            </a:r>
            <a:br>
              <a:rPr lang="en-US" sz="3200" dirty="0">
                <a:solidFill>
                  <a:schemeClr val="bg1"/>
                </a:solidFill>
              </a:rPr>
            </a:br>
            <a:br>
              <a:rPr lang="en-US" sz="3200" dirty="0">
                <a:solidFill>
                  <a:schemeClr val="bg1"/>
                </a:solidFill>
              </a:rPr>
            </a:br>
            <a:br>
              <a:rPr lang="en-US" sz="3200" dirty="0">
                <a:solidFill>
                  <a:schemeClr val="bg1"/>
                </a:solidFill>
              </a:rPr>
            </a:br>
            <a:endParaRPr lang="en-US" sz="3200" dirty="0">
              <a:solidFill>
                <a:schemeClr val="bg1"/>
              </a:solidFill>
            </a:endParaRPr>
          </a:p>
        </p:txBody>
      </p:sp>
      <p:sp>
        <p:nvSpPr>
          <p:cNvPr id="4" name="Rectangle 1">
            <a:extLst>
              <a:ext uri="{FF2B5EF4-FFF2-40B4-BE49-F238E27FC236}">
                <a16:creationId xmlns:a16="http://schemas.microsoft.com/office/drawing/2014/main" id="{2BD94B62-97B5-B479-AF3C-8DB648882E43}"/>
              </a:ext>
            </a:extLst>
          </p:cNvPr>
          <p:cNvSpPr>
            <a:spLocks noChangeArrowheads="1"/>
          </p:cNvSpPr>
          <p:nvPr/>
        </p:nvSpPr>
        <p:spPr bwMode="auto">
          <a:xfrm>
            <a:off x="838200" y="20812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chemeClr val="tx1"/>
                </a:solidFill>
                <a:effectLst/>
                <a:latin typeface="Helvetica" pitchFamily="2"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Box 10">
            <a:extLst>
              <a:ext uri="{FF2B5EF4-FFF2-40B4-BE49-F238E27FC236}">
                <a16:creationId xmlns:a16="http://schemas.microsoft.com/office/drawing/2014/main" id="{AD1D7E04-22FF-1372-4C76-85359640E266}"/>
              </a:ext>
            </a:extLst>
          </p:cNvPr>
          <p:cNvSpPr txBox="1"/>
          <p:nvPr/>
        </p:nvSpPr>
        <p:spPr>
          <a:xfrm>
            <a:off x="5720445" y="210172"/>
            <a:ext cx="6584950" cy="707886"/>
          </a:xfrm>
          <a:prstGeom prst="rect">
            <a:avLst/>
          </a:prstGeom>
          <a:noFill/>
        </p:spPr>
        <p:txBody>
          <a:bodyPr wrap="square">
            <a:spAutoFit/>
          </a:bodyPr>
          <a:lstStyle/>
          <a:p>
            <a:endParaRPr lang="en-US" sz="2000" dirty="0">
              <a:effectLst/>
            </a:endParaRPr>
          </a:p>
          <a:p>
            <a:endParaRPr lang="en-US" sz="2000" dirty="0">
              <a:effectLst/>
            </a:endParaRPr>
          </a:p>
        </p:txBody>
      </p:sp>
      <p:sp>
        <p:nvSpPr>
          <p:cNvPr id="13" name="Subtitle 3">
            <a:extLst>
              <a:ext uri="{FF2B5EF4-FFF2-40B4-BE49-F238E27FC236}">
                <a16:creationId xmlns:a16="http://schemas.microsoft.com/office/drawing/2014/main" id="{992A2115-E22D-81F1-51EE-0A76D930F6D8}"/>
              </a:ext>
            </a:extLst>
          </p:cNvPr>
          <p:cNvSpPr>
            <a:spLocks noGrp="1"/>
          </p:cNvSpPr>
          <p:nvPr>
            <p:ph idx="1"/>
          </p:nvPr>
        </p:nvSpPr>
        <p:spPr>
          <a:xfrm>
            <a:off x="4698858" y="210172"/>
            <a:ext cx="6555347" cy="5546047"/>
          </a:xfrm>
        </p:spPr>
        <p:txBody>
          <a:bodyPr anchor="ctr">
            <a:normAutofit/>
          </a:bodyPr>
          <a:lstStyle/>
          <a:p>
            <a:r>
              <a:rPr lang="en-US" sz="2400" dirty="0"/>
              <a:t>Responsibility vs. Evaluation Factor.  Both require documentation to review.</a:t>
            </a:r>
          </a:p>
          <a:p>
            <a:r>
              <a:rPr lang="en-US" sz="2400" dirty="0"/>
              <a:t>With states adopting the MPC and using past performance to determine responsibility, or as an evaluation factor, there should be a section similar to FAR Subpart 42.15 in the MPC.</a:t>
            </a:r>
          </a:p>
        </p:txBody>
      </p:sp>
      <p:sp>
        <p:nvSpPr>
          <p:cNvPr id="2" name="Slide Number Placeholder 1">
            <a:extLst>
              <a:ext uri="{FF2B5EF4-FFF2-40B4-BE49-F238E27FC236}">
                <a16:creationId xmlns:a16="http://schemas.microsoft.com/office/drawing/2014/main" id="{51E9ED00-61CD-49AC-04E4-3D36DB63E1CB}"/>
              </a:ext>
            </a:extLst>
          </p:cNvPr>
          <p:cNvSpPr>
            <a:spLocks noGrp="1"/>
          </p:cNvSpPr>
          <p:nvPr>
            <p:ph type="sldNum" sz="quarter" idx="12"/>
          </p:nvPr>
        </p:nvSpPr>
        <p:spPr/>
        <p:txBody>
          <a:bodyPr/>
          <a:lstStyle/>
          <a:p>
            <a:fld id="{D299656A-4E85-1345-A549-9F3514A6A6F5}" type="slidenum">
              <a:rPr lang="en-US" smtClean="0"/>
              <a:t>13</a:t>
            </a:fld>
            <a:endParaRPr lang="en-US" dirty="0"/>
          </a:p>
        </p:txBody>
      </p:sp>
    </p:spTree>
    <p:extLst>
      <p:ext uri="{BB962C8B-B14F-4D97-AF65-F5344CB8AC3E}">
        <p14:creationId xmlns:p14="http://schemas.microsoft.com/office/powerpoint/2010/main" val="2210549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A7E70E2-CAFA-C283-4129-6806B18A4462}"/>
              </a:ext>
            </a:extLst>
          </p:cNvPr>
          <p:cNvSpPr>
            <a:spLocks noGrp="1"/>
          </p:cNvSpPr>
          <p:nvPr>
            <p:ph type="title"/>
          </p:nvPr>
        </p:nvSpPr>
        <p:spPr>
          <a:xfrm>
            <a:off x="466721" y="586855"/>
            <a:ext cx="3329423" cy="3387497"/>
          </a:xfrm>
        </p:spPr>
        <p:txBody>
          <a:bodyPr anchor="t">
            <a:normAutofit/>
          </a:bodyPr>
          <a:lstStyle/>
          <a:p>
            <a:r>
              <a:rPr lang="en-US" sz="4800" dirty="0">
                <a:solidFill>
                  <a:schemeClr val="bg1"/>
                </a:solidFill>
              </a:rPr>
              <a:t>Introduction</a:t>
            </a:r>
            <a:br>
              <a:rPr lang="en-US" sz="4800" dirty="0">
                <a:solidFill>
                  <a:schemeClr val="bg1"/>
                </a:solidFill>
              </a:rPr>
            </a:br>
            <a:endParaRPr lang="en-US" sz="4800" dirty="0">
              <a:solidFill>
                <a:schemeClr val="bg1"/>
              </a:solidFill>
            </a:endParaRPr>
          </a:p>
        </p:txBody>
      </p:sp>
      <p:sp>
        <p:nvSpPr>
          <p:cNvPr id="31" name="Subtitle 3">
            <a:extLst>
              <a:ext uri="{FF2B5EF4-FFF2-40B4-BE49-F238E27FC236}">
                <a16:creationId xmlns:a16="http://schemas.microsoft.com/office/drawing/2014/main" id="{011CE177-8876-4781-2CCC-98F4F7C6F009}"/>
              </a:ext>
            </a:extLst>
          </p:cNvPr>
          <p:cNvSpPr>
            <a:spLocks noGrp="1"/>
          </p:cNvSpPr>
          <p:nvPr>
            <p:ph idx="1"/>
          </p:nvPr>
        </p:nvSpPr>
        <p:spPr>
          <a:xfrm>
            <a:off x="4810259" y="649480"/>
            <a:ext cx="6555347" cy="5546047"/>
          </a:xfrm>
        </p:spPr>
        <p:txBody>
          <a:bodyPr anchor="ctr">
            <a:normAutofit/>
          </a:bodyPr>
          <a:lstStyle/>
          <a:p>
            <a:r>
              <a:rPr lang="en-US" sz="2000" dirty="0"/>
              <a:t>I am proposing for consideration addition of a FAR Subpart 42.15 like section added to the MPC.</a:t>
            </a:r>
          </a:p>
          <a:p>
            <a:r>
              <a:rPr lang="en-US" sz="2000" dirty="0"/>
              <a:t>States use of past performance in their procurements give need for documentation of past performance information in the MPC.</a:t>
            </a:r>
          </a:p>
          <a:p>
            <a:pPr marL="0" indent="0">
              <a:buNone/>
            </a:pPr>
            <a:endParaRPr lang="en-US" sz="2000" dirty="0"/>
          </a:p>
        </p:txBody>
      </p:sp>
      <p:sp>
        <p:nvSpPr>
          <p:cNvPr id="6" name="Slide Number Placeholder 5">
            <a:extLst>
              <a:ext uri="{FF2B5EF4-FFF2-40B4-BE49-F238E27FC236}">
                <a16:creationId xmlns:a16="http://schemas.microsoft.com/office/drawing/2014/main" id="{11822839-E2A7-477E-38B8-8145BF1C5F2D}"/>
              </a:ext>
            </a:extLst>
          </p:cNvPr>
          <p:cNvSpPr>
            <a:spLocks noGrp="1"/>
          </p:cNvSpPr>
          <p:nvPr>
            <p:ph type="sldNum" sz="quarter" idx="12"/>
          </p:nvPr>
        </p:nvSpPr>
        <p:spPr/>
        <p:txBody>
          <a:bodyPr/>
          <a:lstStyle/>
          <a:p>
            <a:fld id="{D299656A-4E85-1345-A549-9F3514A6A6F5}" type="slidenum">
              <a:rPr lang="en-US" smtClean="0"/>
              <a:t>2</a:t>
            </a:fld>
            <a:endParaRPr lang="en-US" dirty="0"/>
          </a:p>
        </p:txBody>
      </p:sp>
    </p:spTree>
    <p:extLst>
      <p:ext uri="{BB962C8B-B14F-4D97-AF65-F5344CB8AC3E}">
        <p14:creationId xmlns:p14="http://schemas.microsoft.com/office/powerpoint/2010/main" val="4262265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A7E70E2-CAFA-C283-4129-6806B18A4462}"/>
              </a:ext>
            </a:extLst>
          </p:cNvPr>
          <p:cNvSpPr>
            <a:spLocks noGrp="1"/>
          </p:cNvSpPr>
          <p:nvPr>
            <p:ph type="title"/>
          </p:nvPr>
        </p:nvSpPr>
        <p:spPr>
          <a:xfrm>
            <a:off x="466722" y="586855"/>
            <a:ext cx="3201366" cy="3387497"/>
          </a:xfrm>
        </p:spPr>
        <p:txBody>
          <a:bodyPr anchor="t">
            <a:normAutofit/>
          </a:bodyPr>
          <a:lstStyle/>
          <a:p>
            <a:r>
              <a:rPr lang="en-US" sz="4800" dirty="0">
                <a:solidFill>
                  <a:schemeClr val="bg1"/>
                </a:solidFill>
              </a:rPr>
              <a:t>Agenda</a:t>
            </a:r>
            <a:br>
              <a:rPr lang="en-US" sz="4800" dirty="0">
                <a:solidFill>
                  <a:schemeClr val="bg1"/>
                </a:solidFill>
              </a:rPr>
            </a:br>
            <a:endParaRPr lang="en-US" sz="4800" dirty="0">
              <a:solidFill>
                <a:schemeClr val="bg1"/>
              </a:solidFill>
            </a:endParaRPr>
          </a:p>
        </p:txBody>
      </p:sp>
      <p:sp>
        <p:nvSpPr>
          <p:cNvPr id="31" name="Subtitle 3">
            <a:extLst>
              <a:ext uri="{FF2B5EF4-FFF2-40B4-BE49-F238E27FC236}">
                <a16:creationId xmlns:a16="http://schemas.microsoft.com/office/drawing/2014/main" id="{011CE177-8876-4781-2CCC-98F4F7C6F009}"/>
              </a:ext>
            </a:extLst>
          </p:cNvPr>
          <p:cNvSpPr>
            <a:spLocks noGrp="1"/>
          </p:cNvSpPr>
          <p:nvPr>
            <p:ph idx="1"/>
          </p:nvPr>
        </p:nvSpPr>
        <p:spPr>
          <a:xfrm>
            <a:off x="4810259" y="649480"/>
            <a:ext cx="6555347" cy="5546047"/>
          </a:xfrm>
        </p:spPr>
        <p:txBody>
          <a:bodyPr anchor="ctr">
            <a:normAutofit/>
          </a:bodyPr>
          <a:lstStyle/>
          <a:p>
            <a:r>
              <a:rPr lang="en-US" sz="2000" dirty="0"/>
              <a:t>OMB Guidance for Grants and Agreements in 2 CFR Part 200 and past performance.</a:t>
            </a:r>
          </a:p>
          <a:p>
            <a:r>
              <a:rPr lang="en-US" sz="2000" dirty="0"/>
              <a:t>FAR Subpart 42.15 requires recording Contractor Performance Information.</a:t>
            </a:r>
          </a:p>
          <a:p>
            <a:r>
              <a:rPr lang="en-US" sz="2000" dirty="0"/>
              <a:t>MPC lacks guidance on recording Contractor Performance Information.</a:t>
            </a:r>
          </a:p>
          <a:p>
            <a:pPr marL="0" indent="0">
              <a:buNone/>
            </a:pPr>
            <a:endParaRPr lang="en-US" sz="2000" dirty="0"/>
          </a:p>
        </p:txBody>
      </p:sp>
      <p:sp>
        <p:nvSpPr>
          <p:cNvPr id="6" name="Slide Number Placeholder 5">
            <a:extLst>
              <a:ext uri="{FF2B5EF4-FFF2-40B4-BE49-F238E27FC236}">
                <a16:creationId xmlns:a16="http://schemas.microsoft.com/office/drawing/2014/main" id="{11822839-E2A7-477E-38B8-8145BF1C5F2D}"/>
              </a:ext>
            </a:extLst>
          </p:cNvPr>
          <p:cNvSpPr>
            <a:spLocks noGrp="1"/>
          </p:cNvSpPr>
          <p:nvPr>
            <p:ph type="sldNum" sz="quarter" idx="12"/>
          </p:nvPr>
        </p:nvSpPr>
        <p:spPr/>
        <p:txBody>
          <a:bodyPr/>
          <a:lstStyle/>
          <a:p>
            <a:fld id="{D299656A-4E85-1345-A549-9F3514A6A6F5}" type="slidenum">
              <a:rPr lang="en-US" smtClean="0"/>
              <a:t>3</a:t>
            </a:fld>
            <a:endParaRPr lang="en-US" dirty="0"/>
          </a:p>
        </p:txBody>
      </p:sp>
    </p:spTree>
    <p:extLst>
      <p:ext uri="{BB962C8B-B14F-4D97-AF65-F5344CB8AC3E}">
        <p14:creationId xmlns:p14="http://schemas.microsoft.com/office/powerpoint/2010/main" val="4072224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A7E70E2-CAFA-C283-4129-6806B18A4462}"/>
              </a:ext>
            </a:extLst>
          </p:cNvPr>
          <p:cNvSpPr>
            <a:spLocks noGrp="1"/>
          </p:cNvSpPr>
          <p:nvPr>
            <p:ph type="title"/>
          </p:nvPr>
        </p:nvSpPr>
        <p:spPr>
          <a:xfrm>
            <a:off x="292101" y="586855"/>
            <a:ext cx="3472010" cy="3387497"/>
          </a:xfrm>
        </p:spPr>
        <p:txBody>
          <a:bodyPr anchor="t">
            <a:normAutofit/>
          </a:bodyPr>
          <a:lstStyle/>
          <a:p>
            <a:r>
              <a:rPr lang="en-US" sz="3200" dirty="0">
                <a:solidFill>
                  <a:schemeClr val="bg1"/>
                </a:solidFill>
              </a:rPr>
              <a:t>OMB Guidance for Grants and Agreements in 2 CFR Part 200.</a:t>
            </a:r>
            <a:br>
              <a:rPr lang="en-US" sz="3200" dirty="0">
                <a:solidFill>
                  <a:schemeClr val="bg1"/>
                </a:solidFill>
              </a:rPr>
            </a:br>
            <a:br>
              <a:rPr lang="en-US" sz="3200" dirty="0">
                <a:solidFill>
                  <a:schemeClr val="bg1"/>
                </a:solidFill>
              </a:rPr>
            </a:br>
            <a:endParaRPr lang="en-US" sz="3200" dirty="0">
              <a:solidFill>
                <a:schemeClr val="bg1"/>
              </a:solidFill>
            </a:endParaRPr>
          </a:p>
        </p:txBody>
      </p:sp>
      <p:sp>
        <p:nvSpPr>
          <p:cNvPr id="4" name="Rectangle 1">
            <a:extLst>
              <a:ext uri="{FF2B5EF4-FFF2-40B4-BE49-F238E27FC236}">
                <a16:creationId xmlns:a16="http://schemas.microsoft.com/office/drawing/2014/main" id="{2BD94B62-97B5-B479-AF3C-8DB648882E43}"/>
              </a:ext>
            </a:extLst>
          </p:cNvPr>
          <p:cNvSpPr>
            <a:spLocks noChangeArrowheads="1"/>
          </p:cNvSpPr>
          <p:nvPr/>
        </p:nvSpPr>
        <p:spPr bwMode="auto">
          <a:xfrm>
            <a:off x="838200" y="20812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chemeClr val="tx1"/>
                </a:solidFill>
                <a:effectLst/>
                <a:latin typeface="Helvetica" pitchFamily="2"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Box 10">
            <a:extLst>
              <a:ext uri="{FF2B5EF4-FFF2-40B4-BE49-F238E27FC236}">
                <a16:creationId xmlns:a16="http://schemas.microsoft.com/office/drawing/2014/main" id="{AD1D7E04-22FF-1372-4C76-85359640E266}"/>
              </a:ext>
            </a:extLst>
          </p:cNvPr>
          <p:cNvSpPr txBox="1"/>
          <p:nvPr/>
        </p:nvSpPr>
        <p:spPr>
          <a:xfrm>
            <a:off x="5720445" y="210172"/>
            <a:ext cx="6584950" cy="707886"/>
          </a:xfrm>
          <a:prstGeom prst="rect">
            <a:avLst/>
          </a:prstGeom>
          <a:noFill/>
        </p:spPr>
        <p:txBody>
          <a:bodyPr wrap="square">
            <a:spAutoFit/>
          </a:bodyPr>
          <a:lstStyle/>
          <a:p>
            <a:endParaRPr lang="en-US" sz="2000" dirty="0">
              <a:effectLst/>
            </a:endParaRPr>
          </a:p>
          <a:p>
            <a:endParaRPr lang="en-US" sz="2000" dirty="0">
              <a:effectLst/>
            </a:endParaRPr>
          </a:p>
        </p:txBody>
      </p:sp>
      <p:sp>
        <p:nvSpPr>
          <p:cNvPr id="13" name="Subtitle 3">
            <a:extLst>
              <a:ext uri="{FF2B5EF4-FFF2-40B4-BE49-F238E27FC236}">
                <a16:creationId xmlns:a16="http://schemas.microsoft.com/office/drawing/2014/main" id="{992A2115-E22D-81F1-51EE-0A76D930F6D8}"/>
              </a:ext>
            </a:extLst>
          </p:cNvPr>
          <p:cNvSpPr>
            <a:spLocks noGrp="1"/>
          </p:cNvSpPr>
          <p:nvPr>
            <p:ph idx="1"/>
          </p:nvPr>
        </p:nvSpPr>
        <p:spPr>
          <a:xfrm>
            <a:off x="4698858" y="210172"/>
            <a:ext cx="6555347" cy="5546047"/>
          </a:xfrm>
        </p:spPr>
        <p:txBody>
          <a:bodyPr anchor="ctr">
            <a:normAutofit/>
          </a:bodyPr>
          <a:lstStyle/>
          <a:p>
            <a:r>
              <a:rPr lang="en-US" sz="2400" dirty="0"/>
              <a:t>There are requirements in OMB Guidance for Grants and Agreements 2 CFR Part 200, that require review of past performance.</a:t>
            </a:r>
          </a:p>
          <a:p>
            <a:r>
              <a:rPr lang="en-US" sz="2400" dirty="0"/>
              <a:t>History of MPC and the OMB.</a:t>
            </a:r>
          </a:p>
          <a:p>
            <a:r>
              <a:rPr lang="en-US" sz="2400" dirty="0"/>
              <a:t>2 CFR §200.218(h) General procurement standards.</a:t>
            </a:r>
          </a:p>
          <a:p>
            <a:r>
              <a:rPr lang="en-US" sz="2400" dirty="0"/>
              <a:t>2 CFR §200.319(d)(2) Competition.</a:t>
            </a:r>
          </a:p>
          <a:p>
            <a:endParaRPr lang="en-US" sz="2400" dirty="0"/>
          </a:p>
        </p:txBody>
      </p:sp>
      <p:sp>
        <p:nvSpPr>
          <p:cNvPr id="7" name="Slide Number Placeholder 6">
            <a:extLst>
              <a:ext uri="{FF2B5EF4-FFF2-40B4-BE49-F238E27FC236}">
                <a16:creationId xmlns:a16="http://schemas.microsoft.com/office/drawing/2014/main" id="{CC888812-9BA2-F9FC-B8CA-2D4AAA965BAF}"/>
              </a:ext>
            </a:extLst>
          </p:cNvPr>
          <p:cNvSpPr>
            <a:spLocks noGrp="1"/>
          </p:cNvSpPr>
          <p:nvPr>
            <p:ph type="sldNum" sz="quarter" idx="12"/>
          </p:nvPr>
        </p:nvSpPr>
        <p:spPr/>
        <p:txBody>
          <a:bodyPr/>
          <a:lstStyle/>
          <a:p>
            <a:fld id="{D299656A-4E85-1345-A549-9F3514A6A6F5}" type="slidenum">
              <a:rPr lang="en-US" smtClean="0"/>
              <a:t>4</a:t>
            </a:fld>
            <a:endParaRPr lang="en-US" dirty="0"/>
          </a:p>
        </p:txBody>
      </p:sp>
    </p:spTree>
    <p:extLst>
      <p:ext uri="{BB962C8B-B14F-4D97-AF65-F5344CB8AC3E}">
        <p14:creationId xmlns:p14="http://schemas.microsoft.com/office/powerpoint/2010/main" val="1824935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A7E70E2-CAFA-C283-4129-6806B18A4462}"/>
              </a:ext>
            </a:extLst>
          </p:cNvPr>
          <p:cNvSpPr>
            <a:spLocks noGrp="1"/>
          </p:cNvSpPr>
          <p:nvPr>
            <p:ph type="title"/>
          </p:nvPr>
        </p:nvSpPr>
        <p:spPr>
          <a:xfrm>
            <a:off x="292101" y="586855"/>
            <a:ext cx="3472010" cy="3387497"/>
          </a:xfrm>
        </p:spPr>
        <p:txBody>
          <a:bodyPr anchor="t">
            <a:normAutofit/>
          </a:bodyPr>
          <a:lstStyle/>
          <a:p>
            <a:r>
              <a:rPr lang="en-US" sz="3200" dirty="0">
                <a:solidFill>
                  <a:schemeClr val="bg1"/>
                </a:solidFill>
              </a:rPr>
              <a:t> </a:t>
            </a:r>
          </a:p>
        </p:txBody>
      </p:sp>
      <p:sp>
        <p:nvSpPr>
          <p:cNvPr id="11" name="TextBox 10">
            <a:extLst>
              <a:ext uri="{FF2B5EF4-FFF2-40B4-BE49-F238E27FC236}">
                <a16:creationId xmlns:a16="http://schemas.microsoft.com/office/drawing/2014/main" id="{AD1D7E04-22FF-1372-4C76-85359640E266}"/>
              </a:ext>
            </a:extLst>
          </p:cNvPr>
          <p:cNvSpPr txBox="1"/>
          <p:nvPr/>
        </p:nvSpPr>
        <p:spPr>
          <a:xfrm>
            <a:off x="5720445" y="210172"/>
            <a:ext cx="6584950" cy="707886"/>
          </a:xfrm>
          <a:prstGeom prst="rect">
            <a:avLst/>
          </a:prstGeom>
          <a:noFill/>
        </p:spPr>
        <p:txBody>
          <a:bodyPr wrap="square">
            <a:spAutoFit/>
          </a:bodyPr>
          <a:lstStyle/>
          <a:p>
            <a:endParaRPr lang="en-US" sz="2000" dirty="0">
              <a:effectLst/>
            </a:endParaRPr>
          </a:p>
          <a:p>
            <a:endParaRPr lang="en-US" sz="2000" dirty="0">
              <a:effectLst/>
            </a:endParaRPr>
          </a:p>
        </p:txBody>
      </p:sp>
      <p:sp>
        <p:nvSpPr>
          <p:cNvPr id="13" name="Subtitle 3">
            <a:extLst>
              <a:ext uri="{FF2B5EF4-FFF2-40B4-BE49-F238E27FC236}">
                <a16:creationId xmlns:a16="http://schemas.microsoft.com/office/drawing/2014/main" id="{992A2115-E22D-81F1-51EE-0A76D930F6D8}"/>
              </a:ext>
            </a:extLst>
          </p:cNvPr>
          <p:cNvSpPr>
            <a:spLocks noGrp="1"/>
          </p:cNvSpPr>
          <p:nvPr>
            <p:ph idx="1"/>
          </p:nvPr>
        </p:nvSpPr>
        <p:spPr>
          <a:xfrm>
            <a:off x="4698858" y="210172"/>
            <a:ext cx="6555347" cy="5546047"/>
          </a:xfrm>
        </p:spPr>
        <p:txBody>
          <a:bodyPr anchor="ctr">
            <a:normAutofit/>
          </a:bodyPr>
          <a:lstStyle/>
          <a:p>
            <a:pPr marL="285750" indent="-285750"/>
            <a:r>
              <a:rPr lang="en-US" sz="2400" dirty="0">
                <a:effectLst/>
              </a:rPr>
              <a:t>Requirement for the MPC </a:t>
            </a:r>
            <a:r>
              <a:rPr lang="en-US" sz="2400" dirty="0"/>
              <a:t> to conform to OMB guidance has been around since the early 1970’s.</a:t>
            </a:r>
          </a:p>
          <a:p>
            <a:pPr marL="285750" indent="-285750"/>
            <a:r>
              <a:rPr lang="en-US" sz="2400" dirty="0">
                <a:effectLst/>
              </a:rPr>
              <a:t>States and localities receiving federal grants were required to comply with federal codes of conduct and procurement </a:t>
            </a:r>
            <a:r>
              <a:rPr lang="en-US" sz="2400" dirty="0"/>
              <a:t>standards.</a:t>
            </a:r>
          </a:p>
          <a:p>
            <a:pPr marL="285750" indent="-285750"/>
            <a:r>
              <a:rPr lang="en-US" sz="2400" dirty="0">
                <a:effectLst/>
              </a:rPr>
              <a:t>Federal authorities decreed that a state or locality that adopted the MPC would be deemed to have complied with federal standards. </a:t>
            </a:r>
          </a:p>
          <a:p>
            <a:pPr marL="457200" lvl="1" indent="0">
              <a:buNone/>
            </a:pPr>
            <a:endParaRPr lang="en-US" dirty="0"/>
          </a:p>
          <a:p>
            <a:pPr marL="457200" lvl="1" indent="0">
              <a:buNone/>
            </a:pPr>
            <a:endParaRPr lang="en-US" sz="2000" dirty="0">
              <a:effectLst/>
            </a:endParaRPr>
          </a:p>
          <a:p>
            <a:pPr marL="0" indent="0">
              <a:buNone/>
            </a:pPr>
            <a:r>
              <a:rPr lang="en-US" sz="2400" dirty="0">
                <a:effectLst/>
              </a:rPr>
              <a:t>F. </a:t>
            </a:r>
            <a:r>
              <a:rPr lang="en-US" sz="2400" dirty="0" err="1">
                <a:effectLst/>
              </a:rPr>
              <a:t>Trombridge</a:t>
            </a:r>
            <a:r>
              <a:rPr lang="en-US" sz="2400" dirty="0">
                <a:effectLst/>
              </a:rPr>
              <a:t> </a:t>
            </a:r>
            <a:r>
              <a:rPr lang="en-US" sz="2400" dirty="0" err="1">
                <a:effectLst/>
              </a:rPr>
              <a:t>Vom</a:t>
            </a:r>
            <a:r>
              <a:rPr lang="en-US" sz="2400" dirty="0">
                <a:effectLst/>
              </a:rPr>
              <a:t> Baur, “A Personal History of the Model Procurement Code”, 25 PCLJ 149, (1996).</a:t>
            </a:r>
            <a:br>
              <a:rPr lang="en-US" sz="2400" dirty="0">
                <a:effectLst/>
              </a:rPr>
            </a:br>
            <a:endParaRPr lang="en-US" sz="2400" dirty="0">
              <a:effectLst/>
            </a:endParaRPr>
          </a:p>
        </p:txBody>
      </p:sp>
      <p:sp>
        <p:nvSpPr>
          <p:cNvPr id="6" name="Title 2">
            <a:extLst>
              <a:ext uri="{FF2B5EF4-FFF2-40B4-BE49-F238E27FC236}">
                <a16:creationId xmlns:a16="http://schemas.microsoft.com/office/drawing/2014/main" id="{78FB1127-21E0-9831-B7FB-C32B91C82E7B}"/>
              </a:ext>
            </a:extLst>
          </p:cNvPr>
          <p:cNvSpPr txBox="1">
            <a:spLocks/>
          </p:cNvSpPr>
          <p:nvPr/>
        </p:nvSpPr>
        <p:spPr>
          <a:xfrm>
            <a:off x="444501" y="739255"/>
            <a:ext cx="3472010" cy="3387497"/>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solidFill>
                  <a:schemeClr val="bg1"/>
                </a:solidFill>
              </a:rPr>
              <a:t>History of MPC and the OMB.</a:t>
            </a:r>
          </a:p>
          <a:p>
            <a:br>
              <a:rPr lang="en-US" sz="3200" dirty="0">
                <a:solidFill>
                  <a:schemeClr val="bg1"/>
                </a:solidFill>
              </a:rPr>
            </a:br>
            <a:endParaRPr lang="en-US" sz="3200" dirty="0">
              <a:solidFill>
                <a:schemeClr val="bg1"/>
              </a:solidFill>
            </a:endParaRPr>
          </a:p>
        </p:txBody>
      </p:sp>
      <p:sp>
        <p:nvSpPr>
          <p:cNvPr id="10" name="Slide Number Placeholder 9">
            <a:extLst>
              <a:ext uri="{FF2B5EF4-FFF2-40B4-BE49-F238E27FC236}">
                <a16:creationId xmlns:a16="http://schemas.microsoft.com/office/drawing/2014/main" id="{6ECF909F-DB59-7566-E4B1-4304D9C3F62F}"/>
              </a:ext>
            </a:extLst>
          </p:cNvPr>
          <p:cNvSpPr>
            <a:spLocks noGrp="1"/>
          </p:cNvSpPr>
          <p:nvPr>
            <p:ph type="sldNum" sz="quarter" idx="12"/>
          </p:nvPr>
        </p:nvSpPr>
        <p:spPr/>
        <p:txBody>
          <a:bodyPr/>
          <a:lstStyle/>
          <a:p>
            <a:fld id="{D299656A-4E85-1345-A549-9F3514A6A6F5}" type="slidenum">
              <a:rPr lang="en-US" smtClean="0"/>
              <a:t>5</a:t>
            </a:fld>
            <a:endParaRPr lang="en-US" dirty="0"/>
          </a:p>
        </p:txBody>
      </p:sp>
    </p:spTree>
    <p:extLst>
      <p:ext uri="{BB962C8B-B14F-4D97-AF65-F5344CB8AC3E}">
        <p14:creationId xmlns:p14="http://schemas.microsoft.com/office/powerpoint/2010/main" val="1020473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A7E70E2-CAFA-C283-4129-6806B18A4462}"/>
              </a:ext>
            </a:extLst>
          </p:cNvPr>
          <p:cNvSpPr>
            <a:spLocks noGrp="1"/>
          </p:cNvSpPr>
          <p:nvPr>
            <p:ph type="title"/>
          </p:nvPr>
        </p:nvSpPr>
        <p:spPr>
          <a:xfrm>
            <a:off x="292101" y="586855"/>
            <a:ext cx="3472010" cy="3387497"/>
          </a:xfrm>
        </p:spPr>
        <p:txBody>
          <a:bodyPr anchor="t">
            <a:normAutofit/>
          </a:bodyPr>
          <a:lstStyle/>
          <a:p>
            <a:r>
              <a:rPr lang="en-US" sz="3200" dirty="0">
                <a:solidFill>
                  <a:schemeClr val="bg1"/>
                </a:solidFill>
              </a:rPr>
              <a:t>OMB Regulation 2 CFR §200.318(h).</a:t>
            </a:r>
            <a:br>
              <a:rPr lang="en-US" sz="3200" dirty="0">
                <a:solidFill>
                  <a:schemeClr val="bg1"/>
                </a:solidFill>
              </a:rPr>
            </a:br>
            <a:endParaRPr lang="en-US" sz="3200" dirty="0">
              <a:solidFill>
                <a:schemeClr val="bg1"/>
              </a:solidFill>
            </a:endParaRPr>
          </a:p>
        </p:txBody>
      </p:sp>
      <p:sp>
        <p:nvSpPr>
          <p:cNvPr id="4" name="Rectangle 1">
            <a:extLst>
              <a:ext uri="{FF2B5EF4-FFF2-40B4-BE49-F238E27FC236}">
                <a16:creationId xmlns:a16="http://schemas.microsoft.com/office/drawing/2014/main" id="{2BD94B62-97B5-B479-AF3C-8DB648882E43}"/>
              </a:ext>
            </a:extLst>
          </p:cNvPr>
          <p:cNvSpPr>
            <a:spLocks noChangeArrowheads="1"/>
          </p:cNvSpPr>
          <p:nvPr/>
        </p:nvSpPr>
        <p:spPr bwMode="auto">
          <a:xfrm>
            <a:off x="838200" y="20812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chemeClr val="tx1"/>
                </a:solidFill>
                <a:effectLst/>
                <a:latin typeface="Helvetica" pitchFamily="2"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Box 10">
            <a:extLst>
              <a:ext uri="{FF2B5EF4-FFF2-40B4-BE49-F238E27FC236}">
                <a16:creationId xmlns:a16="http://schemas.microsoft.com/office/drawing/2014/main" id="{AD1D7E04-22FF-1372-4C76-85359640E266}"/>
              </a:ext>
            </a:extLst>
          </p:cNvPr>
          <p:cNvSpPr txBox="1"/>
          <p:nvPr/>
        </p:nvSpPr>
        <p:spPr>
          <a:xfrm>
            <a:off x="5720445" y="210172"/>
            <a:ext cx="6584950" cy="707886"/>
          </a:xfrm>
          <a:prstGeom prst="rect">
            <a:avLst/>
          </a:prstGeom>
          <a:noFill/>
        </p:spPr>
        <p:txBody>
          <a:bodyPr wrap="square">
            <a:spAutoFit/>
          </a:bodyPr>
          <a:lstStyle/>
          <a:p>
            <a:endParaRPr lang="en-US" sz="2000" dirty="0">
              <a:effectLst/>
            </a:endParaRPr>
          </a:p>
          <a:p>
            <a:endParaRPr lang="en-US" sz="2000" dirty="0">
              <a:effectLst/>
            </a:endParaRPr>
          </a:p>
        </p:txBody>
      </p:sp>
      <p:sp>
        <p:nvSpPr>
          <p:cNvPr id="13" name="Subtitle 3">
            <a:extLst>
              <a:ext uri="{FF2B5EF4-FFF2-40B4-BE49-F238E27FC236}">
                <a16:creationId xmlns:a16="http://schemas.microsoft.com/office/drawing/2014/main" id="{992A2115-E22D-81F1-51EE-0A76D930F6D8}"/>
              </a:ext>
            </a:extLst>
          </p:cNvPr>
          <p:cNvSpPr>
            <a:spLocks noGrp="1"/>
          </p:cNvSpPr>
          <p:nvPr>
            <p:ph idx="1"/>
          </p:nvPr>
        </p:nvSpPr>
        <p:spPr>
          <a:xfrm>
            <a:off x="4698858" y="210172"/>
            <a:ext cx="6555347" cy="5546047"/>
          </a:xfrm>
        </p:spPr>
        <p:txBody>
          <a:bodyPr anchor="ctr">
            <a:normAutofit/>
          </a:bodyPr>
          <a:lstStyle/>
          <a:p>
            <a:pPr marL="285750" indent="-285750">
              <a:buFont typeface="Arial" panose="020B0604020202020204" pitchFamily="34" charset="0"/>
              <a:buChar char="•"/>
            </a:pPr>
            <a:r>
              <a:rPr lang="en-US" sz="2400" dirty="0">
                <a:effectLst/>
              </a:rPr>
              <a:t>The non-Federal entity must award contracts only to responsible contractors possessing the ability to perform successfully under the terms and conditions of a proposed procurement. Consideration will be given to such matters as contractor integrity, compliance with public policy, </a:t>
            </a:r>
            <a:r>
              <a:rPr lang="en-US" sz="2400" b="1" i="1" dirty="0">
                <a:effectLst/>
              </a:rPr>
              <a:t>record of past performance</a:t>
            </a:r>
            <a:r>
              <a:rPr lang="en-US" sz="2400" dirty="0">
                <a:effectLst/>
              </a:rPr>
              <a:t>, and financial and technical resources. See also § 200.214.</a:t>
            </a:r>
          </a:p>
          <a:p>
            <a:pPr marL="285750" indent="-285750">
              <a:buFont typeface="Arial" panose="020B0604020202020204" pitchFamily="34" charset="0"/>
              <a:buChar char="•"/>
            </a:pPr>
            <a:r>
              <a:rPr lang="en-US" sz="2400" dirty="0">
                <a:effectLst/>
              </a:rPr>
              <a:t>Procurement officials cannot determine responsibility if there is no record of past performance to review.</a:t>
            </a:r>
          </a:p>
          <a:p>
            <a:pPr marL="285750" indent="-285750">
              <a:buFont typeface="Arial" panose="020B0604020202020204" pitchFamily="34" charset="0"/>
              <a:buChar char="•"/>
            </a:pPr>
            <a:r>
              <a:rPr lang="en-US" sz="2400" dirty="0">
                <a:effectLst/>
              </a:rPr>
              <a:t>NJAC § 17:12-2.8 </a:t>
            </a:r>
            <a:r>
              <a:rPr lang="en-US" sz="2400" dirty="0"/>
              <a:t>allows the director to bypass lowest price bid due to poor past performance.(Westlaw 2023) </a:t>
            </a:r>
            <a:endParaRPr lang="en-US" sz="2400" dirty="0">
              <a:effectLst/>
            </a:endParaRPr>
          </a:p>
        </p:txBody>
      </p:sp>
      <p:sp>
        <p:nvSpPr>
          <p:cNvPr id="6" name="Slide Number Placeholder 5">
            <a:extLst>
              <a:ext uri="{FF2B5EF4-FFF2-40B4-BE49-F238E27FC236}">
                <a16:creationId xmlns:a16="http://schemas.microsoft.com/office/drawing/2014/main" id="{8B06B583-19DA-1E06-BBC9-CDC60FB446D0}"/>
              </a:ext>
            </a:extLst>
          </p:cNvPr>
          <p:cNvSpPr>
            <a:spLocks noGrp="1"/>
          </p:cNvSpPr>
          <p:nvPr>
            <p:ph type="sldNum" sz="quarter" idx="12"/>
          </p:nvPr>
        </p:nvSpPr>
        <p:spPr/>
        <p:txBody>
          <a:bodyPr/>
          <a:lstStyle/>
          <a:p>
            <a:fld id="{D299656A-4E85-1345-A549-9F3514A6A6F5}" type="slidenum">
              <a:rPr lang="en-US" smtClean="0"/>
              <a:t>6</a:t>
            </a:fld>
            <a:endParaRPr lang="en-US" dirty="0"/>
          </a:p>
        </p:txBody>
      </p:sp>
    </p:spTree>
    <p:extLst>
      <p:ext uri="{BB962C8B-B14F-4D97-AF65-F5344CB8AC3E}">
        <p14:creationId xmlns:p14="http://schemas.microsoft.com/office/powerpoint/2010/main" val="1103112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A7E70E2-CAFA-C283-4129-6806B18A4462}"/>
              </a:ext>
            </a:extLst>
          </p:cNvPr>
          <p:cNvSpPr>
            <a:spLocks noGrp="1"/>
          </p:cNvSpPr>
          <p:nvPr>
            <p:ph type="title"/>
          </p:nvPr>
        </p:nvSpPr>
        <p:spPr>
          <a:xfrm>
            <a:off x="292101" y="586855"/>
            <a:ext cx="3472010" cy="3387497"/>
          </a:xfrm>
        </p:spPr>
        <p:txBody>
          <a:bodyPr anchor="t">
            <a:normAutofit/>
          </a:bodyPr>
          <a:lstStyle/>
          <a:p>
            <a:r>
              <a:rPr lang="en-US" sz="3200" dirty="0">
                <a:solidFill>
                  <a:schemeClr val="bg1"/>
                </a:solidFill>
              </a:rPr>
              <a:t>OMB Regulation 2 CFR §200.319(d)(2).</a:t>
            </a:r>
            <a:br>
              <a:rPr lang="en-US" sz="3200" dirty="0">
                <a:solidFill>
                  <a:schemeClr val="bg1"/>
                </a:solidFill>
              </a:rPr>
            </a:br>
            <a:endParaRPr lang="en-US" sz="3200" dirty="0">
              <a:solidFill>
                <a:schemeClr val="bg1"/>
              </a:solidFill>
            </a:endParaRPr>
          </a:p>
        </p:txBody>
      </p:sp>
      <p:sp>
        <p:nvSpPr>
          <p:cNvPr id="4" name="Rectangle 1">
            <a:extLst>
              <a:ext uri="{FF2B5EF4-FFF2-40B4-BE49-F238E27FC236}">
                <a16:creationId xmlns:a16="http://schemas.microsoft.com/office/drawing/2014/main" id="{2BD94B62-97B5-B479-AF3C-8DB648882E43}"/>
              </a:ext>
            </a:extLst>
          </p:cNvPr>
          <p:cNvSpPr>
            <a:spLocks noChangeArrowheads="1"/>
          </p:cNvSpPr>
          <p:nvPr/>
        </p:nvSpPr>
        <p:spPr bwMode="auto">
          <a:xfrm>
            <a:off x="838200" y="20812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chemeClr val="tx1"/>
                </a:solidFill>
                <a:effectLst/>
                <a:latin typeface="Helvetica" pitchFamily="2"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Box 10">
            <a:extLst>
              <a:ext uri="{FF2B5EF4-FFF2-40B4-BE49-F238E27FC236}">
                <a16:creationId xmlns:a16="http://schemas.microsoft.com/office/drawing/2014/main" id="{AD1D7E04-22FF-1372-4C76-85359640E266}"/>
              </a:ext>
            </a:extLst>
          </p:cNvPr>
          <p:cNvSpPr txBox="1"/>
          <p:nvPr/>
        </p:nvSpPr>
        <p:spPr>
          <a:xfrm>
            <a:off x="5720445" y="210172"/>
            <a:ext cx="6584950" cy="707886"/>
          </a:xfrm>
          <a:prstGeom prst="rect">
            <a:avLst/>
          </a:prstGeom>
          <a:noFill/>
        </p:spPr>
        <p:txBody>
          <a:bodyPr wrap="square">
            <a:spAutoFit/>
          </a:bodyPr>
          <a:lstStyle/>
          <a:p>
            <a:endParaRPr lang="en-US" sz="2000" dirty="0">
              <a:effectLst/>
            </a:endParaRPr>
          </a:p>
          <a:p>
            <a:endParaRPr lang="en-US" sz="2000" dirty="0">
              <a:effectLst/>
            </a:endParaRPr>
          </a:p>
        </p:txBody>
      </p:sp>
      <p:sp>
        <p:nvSpPr>
          <p:cNvPr id="13" name="Subtitle 3">
            <a:extLst>
              <a:ext uri="{FF2B5EF4-FFF2-40B4-BE49-F238E27FC236}">
                <a16:creationId xmlns:a16="http://schemas.microsoft.com/office/drawing/2014/main" id="{992A2115-E22D-81F1-51EE-0A76D930F6D8}"/>
              </a:ext>
            </a:extLst>
          </p:cNvPr>
          <p:cNvSpPr>
            <a:spLocks noGrp="1"/>
          </p:cNvSpPr>
          <p:nvPr>
            <p:ph idx="1"/>
          </p:nvPr>
        </p:nvSpPr>
        <p:spPr>
          <a:xfrm>
            <a:off x="4698858" y="210172"/>
            <a:ext cx="6555347" cy="5546047"/>
          </a:xfrm>
        </p:spPr>
        <p:txBody>
          <a:bodyPr anchor="ctr">
            <a:normAutofit/>
          </a:bodyPr>
          <a:lstStyle/>
          <a:p>
            <a:pPr marL="285750" indent="-285750"/>
            <a:r>
              <a:rPr lang="en-US" sz="2400" dirty="0">
                <a:effectLst/>
              </a:rPr>
              <a:t>Identify all requirements which the offerors must fulfill and </a:t>
            </a:r>
            <a:r>
              <a:rPr lang="en-US" sz="2400" b="1" i="1" dirty="0">
                <a:effectLst/>
              </a:rPr>
              <a:t>all other factors </a:t>
            </a:r>
            <a:r>
              <a:rPr lang="en-US" sz="2400" dirty="0">
                <a:effectLst/>
              </a:rPr>
              <a:t>to be used in evaluating bids or proposals.   </a:t>
            </a:r>
          </a:p>
          <a:p>
            <a:pPr marL="285750" indent="-285750"/>
            <a:r>
              <a:rPr lang="en-US" sz="2400" dirty="0">
                <a:effectLst/>
              </a:rPr>
              <a:t>Procurement officials cannot effectively use past performance as an evaluation factor if there is no record of past performance to review. </a:t>
            </a:r>
            <a:endParaRPr lang="en-US" sz="2400" dirty="0"/>
          </a:p>
          <a:p>
            <a:pPr marL="285750" indent="-285750"/>
            <a:r>
              <a:rPr lang="en-US" sz="2400" dirty="0">
                <a:effectLst/>
              </a:rPr>
              <a:t>Asses past performance as part of procurement technical evaluations, similar </a:t>
            </a:r>
            <a:r>
              <a:rPr lang="en-US" sz="2400" dirty="0"/>
              <a:t>to Federal procurement officers.</a:t>
            </a:r>
          </a:p>
        </p:txBody>
      </p:sp>
      <p:sp>
        <p:nvSpPr>
          <p:cNvPr id="6" name="Slide Number Placeholder 5">
            <a:extLst>
              <a:ext uri="{FF2B5EF4-FFF2-40B4-BE49-F238E27FC236}">
                <a16:creationId xmlns:a16="http://schemas.microsoft.com/office/drawing/2014/main" id="{4ADE689C-D514-3C1A-11AD-113A1C35A887}"/>
              </a:ext>
            </a:extLst>
          </p:cNvPr>
          <p:cNvSpPr>
            <a:spLocks noGrp="1"/>
          </p:cNvSpPr>
          <p:nvPr>
            <p:ph type="sldNum" sz="quarter" idx="12"/>
          </p:nvPr>
        </p:nvSpPr>
        <p:spPr/>
        <p:txBody>
          <a:bodyPr/>
          <a:lstStyle/>
          <a:p>
            <a:fld id="{D299656A-4E85-1345-A549-9F3514A6A6F5}" type="slidenum">
              <a:rPr lang="en-US" smtClean="0"/>
              <a:t>7</a:t>
            </a:fld>
            <a:endParaRPr lang="en-US" dirty="0"/>
          </a:p>
        </p:txBody>
      </p:sp>
    </p:spTree>
    <p:extLst>
      <p:ext uri="{BB962C8B-B14F-4D97-AF65-F5344CB8AC3E}">
        <p14:creationId xmlns:p14="http://schemas.microsoft.com/office/powerpoint/2010/main" val="708262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A7E70E2-CAFA-C283-4129-6806B18A4462}"/>
              </a:ext>
            </a:extLst>
          </p:cNvPr>
          <p:cNvSpPr>
            <a:spLocks noGrp="1"/>
          </p:cNvSpPr>
          <p:nvPr>
            <p:ph type="title"/>
          </p:nvPr>
        </p:nvSpPr>
        <p:spPr>
          <a:xfrm>
            <a:off x="466722" y="586855"/>
            <a:ext cx="3201366" cy="3387497"/>
          </a:xfrm>
        </p:spPr>
        <p:txBody>
          <a:bodyPr anchor="t">
            <a:noAutofit/>
          </a:bodyPr>
          <a:lstStyle/>
          <a:p>
            <a:r>
              <a:rPr lang="en-US" sz="3200" dirty="0">
                <a:solidFill>
                  <a:srgbClr val="FFFFFF"/>
                </a:solidFill>
              </a:rPr>
              <a:t>FAR Subpart 42.15 Contractor Performance Information.</a:t>
            </a:r>
            <a:br>
              <a:rPr lang="en-US" sz="3200" dirty="0">
                <a:solidFill>
                  <a:srgbClr val="FFFFFF"/>
                </a:solidFill>
              </a:rPr>
            </a:br>
            <a:endParaRPr lang="en-US" sz="3200" dirty="0">
              <a:solidFill>
                <a:srgbClr val="FFFFFF"/>
              </a:solidFill>
            </a:endParaRPr>
          </a:p>
        </p:txBody>
      </p:sp>
      <p:sp>
        <p:nvSpPr>
          <p:cNvPr id="31" name="Subtitle 3">
            <a:extLst>
              <a:ext uri="{FF2B5EF4-FFF2-40B4-BE49-F238E27FC236}">
                <a16:creationId xmlns:a16="http://schemas.microsoft.com/office/drawing/2014/main" id="{011CE177-8876-4781-2CCC-98F4F7C6F009}"/>
              </a:ext>
            </a:extLst>
          </p:cNvPr>
          <p:cNvSpPr>
            <a:spLocks noGrp="1"/>
          </p:cNvSpPr>
          <p:nvPr>
            <p:ph idx="1"/>
          </p:nvPr>
        </p:nvSpPr>
        <p:spPr>
          <a:xfrm>
            <a:off x="4810259" y="649480"/>
            <a:ext cx="6555347" cy="5546047"/>
          </a:xfrm>
        </p:spPr>
        <p:txBody>
          <a:bodyPr anchor="ctr">
            <a:normAutofit/>
          </a:bodyPr>
          <a:lstStyle/>
          <a:p>
            <a:r>
              <a:rPr lang="en-US" sz="2400" dirty="0"/>
              <a:t>History of FAR Subpart 42.15.</a:t>
            </a:r>
            <a:endParaRPr lang="en-US" sz="2400" dirty="0">
              <a:effectLst/>
            </a:endParaRPr>
          </a:p>
          <a:p>
            <a:r>
              <a:rPr lang="en-US" sz="2400" dirty="0"/>
              <a:t>FAR Subpart 42.15 Requires recording and maintaining contractor performance information.</a:t>
            </a:r>
            <a:br>
              <a:rPr lang="en-US" sz="2400" dirty="0"/>
            </a:br>
            <a:endParaRPr lang="en-US" sz="2400" dirty="0"/>
          </a:p>
        </p:txBody>
      </p:sp>
      <p:sp>
        <p:nvSpPr>
          <p:cNvPr id="5" name="Slide Number Placeholder 4">
            <a:extLst>
              <a:ext uri="{FF2B5EF4-FFF2-40B4-BE49-F238E27FC236}">
                <a16:creationId xmlns:a16="http://schemas.microsoft.com/office/drawing/2014/main" id="{7CCB334B-20CD-FDCE-7878-7FC050C05248}"/>
              </a:ext>
            </a:extLst>
          </p:cNvPr>
          <p:cNvSpPr>
            <a:spLocks noGrp="1"/>
          </p:cNvSpPr>
          <p:nvPr>
            <p:ph type="sldNum" sz="quarter" idx="12"/>
          </p:nvPr>
        </p:nvSpPr>
        <p:spPr/>
        <p:txBody>
          <a:bodyPr/>
          <a:lstStyle/>
          <a:p>
            <a:fld id="{D299656A-4E85-1345-A549-9F3514A6A6F5}" type="slidenum">
              <a:rPr lang="en-US" smtClean="0"/>
              <a:t>8</a:t>
            </a:fld>
            <a:endParaRPr lang="en-US" dirty="0"/>
          </a:p>
        </p:txBody>
      </p:sp>
    </p:spTree>
    <p:extLst>
      <p:ext uri="{BB962C8B-B14F-4D97-AF65-F5344CB8AC3E}">
        <p14:creationId xmlns:p14="http://schemas.microsoft.com/office/powerpoint/2010/main" val="2471962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A7E70E2-CAFA-C283-4129-6806B18A4462}"/>
              </a:ext>
            </a:extLst>
          </p:cNvPr>
          <p:cNvSpPr>
            <a:spLocks noGrp="1"/>
          </p:cNvSpPr>
          <p:nvPr>
            <p:ph type="title"/>
          </p:nvPr>
        </p:nvSpPr>
        <p:spPr>
          <a:xfrm>
            <a:off x="466722" y="586855"/>
            <a:ext cx="3201366" cy="3387497"/>
          </a:xfrm>
        </p:spPr>
        <p:txBody>
          <a:bodyPr anchor="t">
            <a:normAutofit/>
          </a:bodyPr>
          <a:lstStyle/>
          <a:p>
            <a:r>
              <a:rPr lang="en-US" sz="3200" dirty="0">
                <a:solidFill>
                  <a:schemeClr val="bg1"/>
                </a:solidFill>
              </a:rPr>
              <a:t>FAR Subpart 42.15 Background.</a:t>
            </a:r>
            <a:br>
              <a:rPr lang="en-US" sz="3200" dirty="0">
                <a:solidFill>
                  <a:schemeClr val="bg1"/>
                </a:solidFill>
              </a:rPr>
            </a:br>
            <a:endParaRPr lang="en-US" sz="3200" dirty="0">
              <a:solidFill>
                <a:schemeClr val="bg1"/>
              </a:solidFill>
            </a:endParaRPr>
          </a:p>
        </p:txBody>
      </p:sp>
      <p:sp>
        <p:nvSpPr>
          <p:cNvPr id="31" name="Subtitle 3">
            <a:extLst>
              <a:ext uri="{FF2B5EF4-FFF2-40B4-BE49-F238E27FC236}">
                <a16:creationId xmlns:a16="http://schemas.microsoft.com/office/drawing/2014/main" id="{011CE177-8876-4781-2CCC-98F4F7C6F009}"/>
              </a:ext>
            </a:extLst>
          </p:cNvPr>
          <p:cNvSpPr>
            <a:spLocks noGrp="1"/>
          </p:cNvSpPr>
          <p:nvPr>
            <p:ph idx="1"/>
          </p:nvPr>
        </p:nvSpPr>
        <p:spPr>
          <a:xfrm>
            <a:off x="4810259" y="649480"/>
            <a:ext cx="6555347" cy="6010964"/>
          </a:xfrm>
        </p:spPr>
        <p:txBody>
          <a:bodyPr anchor="ctr">
            <a:normAutofit lnSpcReduction="10000"/>
          </a:bodyPr>
          <a:lstStyle/>
          <a:p>
            <a:r>
              <a:rPr lang="en-US" sz="2400" dirty="0"/>
              <a:t>Office of Federal Procurement Policy Letter 92-5, Past Performance Information. (Westlaw 2023)</a:t>
            </a:r>
          </a:p>
          <a:p>
            <a:pPr lvl="1"/>
            <a:r>
              <a:rPr lang="en-US" sz="1800" dirty="0"/>
              <a:t>Required Federal agencies to evaluate contractor performance on all new contracts over $100,000.</a:t>
            </a:r>
          </a:p>
          <a:p>
            <a:pPr lvl="1"/>
            <a:r>
              <a:rPr lang="en-US" sz="1800" dirty="0"/>
              <a:t>To use past performance information in making responsibility determinations in both sealed bid and competitively negotiated procurements.</a:t>
            </a:r>
          </a:p>
          <a:p>
            <a:pPr lvl="1"/>
            <a:r>
              <a:rPr lang="en-US" sz="1800" dirty="0"/>
              <a:t>To specify past performance as an evaluation factor in solicitations for competitively negotiated contracts expected to exceed $100,000.</a:t>
            </a:r>
          </a:p>
          <a:p>
            <a:pPr lvl="1"/>
            <a:endParaRPr lang="en-US" sz="1800" dirty="0"/>
          </a:p>
          <a:p>
            <a:r>
              <a:rPr lang="en-US" sz="2400" dirty="0"/>
              <a:t>A final rule in 60 FR 16718-01, March 31, 1995, amended 48 CFR Parts 9, 15, and 42. (Westlaw 2023)</a:t>
            </a:r>
          </a:p>
          <a:p>
            <a:pPr lvl="1"/>
            <a:r>
              <a:rPr lang="en-US" sz="1800" dirty="0"/>
              <a:t>It amended Part 9 by making past performance a consideration in determining responsibility.</a:t>
            </a:r>
          </a:p>
          <a:p>
            <a:pPr lvl="1"/>
            <a:r>
              <a:rPr lang="en-US" sz="1800" dirty="0"/>
              <a:t>It amended Part 15 by evaluating past performance in all competitive negotiated acquisitions.</a:t>
            </a:r>
          </a:p>
          <a:p>
            <a:pPr lvl="1"/>
            <a:r>
              <a:rPr lang="en-US" sz="1800" dirty="0"/>
              <a:t>It amended Part 42 by adding the entire Subpart 42.15 Contractor Performance Information.</a:t>
            </a:r>
          </a:p>
          <a:p>
            <a:pPr marL="0" indent="0">
              <a:buNone/>
            </a:pPr>
            <a:endParaRPr lang="en-US" sz="2400" dirty="0"/>
          </a:p>
        </p:txBody>
      </p:sp>
      <p:sp>
        <p:nvSpPr>
          <p:cNvPr id="5" name="Slide Number Placeholder 4">
            <a:extLst>
              <a:ext uri="{FF2B5EF4-FFF2-40B4-BE49-F238E27FC236}">
                <a16:creationId xmlns:a16="http://schemas.microsoft.com/office/drawing/2014/main" id="{F16183EA-3B5E-2DA7-A150-13096DA10AE3}"/>
              </a:ext>
            </a:extLst>
          </p:cNvPr>
          <p:cNvSpPr>
            <a:spLocks noGrp="1"/>
          </p:cNvSpPr>
          <p:nvPr>
            <p:ph type="sldNum" sz="quarter" idx="12"/>
          </p:nvPr>
        </p:nvSpPr>
        <p:spPr/>
        <p:txBody>
          <a:bodyPr/>
          <a:lstStyle/>
          <a:p>
            <a:fld id="{D299656A-4E85-1345-A549-9F3514A6A6F5}" type="slidenum">
              <a:rPr lang="en-US" smtClean="0"/>
              <a:t>9</a:t>
            </a:fld>
            <a:endParaRPr lang="en-US" dirty="0"/>
          </a:p>
        </p:txBody>
      </p:sp>
    </p:spTree>
    <p:extLst>
      <p:ext uri="{BB962C8B-B14F-4D97-AF65-F5344CB8AC3E}">
        <p14:creationId xmlns:p14="http://schemas.microsoft.com/office/powerpoint/2010/main" val="3413164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3352</TotalTime>
  <Words>1226</Words>
  <Application>Microsoft Macintosh PowerPoint</Application>
  <PresentationFormat>Widescreen</PresentationFormat>
  <Paragraphs>113</Paragraphs>
  <Slides>13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Helvetica</vt:lpstr>
      <vt:lpstr>Times</vt:lpstr>
      <vt:lpstr>Office Theme</vt:lpstr>
      <vt:lpstr>ABA Model Procurement Code: FAR 42.15 Contractor Performance Information. </vt:lpstr>
      <vt:lpstr>Introduction </vt:lpstr>
      <vt:lpstr>Agenda </vt:lpstr>
      <vt:lpstr>OMB Guidance for Grants and Agreements in 2 CFR Part 200.  </vt:lpstr>
      <vt:lpstr> </vt:lpstr>
      <vt:lpstr>OMB Regulation 2 CFR §200.318(h). </vt:lpstr>
      <vt:lpstr>OMB Regulation 2 CFR §200.319(d)(2). </vt:lpstr>
      <vt:lpstr>FAR Subpart 42.15 Contractor Performance Information. </vt:lpstr>
      <vt:lpstr>FAR Subpart 42.15 Background. </vt:lpstr>
      <vt:lpstr>FAR Subpart 42.15 Requires recording and maintaining contractor performance information. </vt:lpstr>
      <vt:lpstr>MPC lacks guidance on recording Contractor Performance Information.   </vt:lpstr>
      <vt:lpstr>State Use of Past Performance.   </vt:lpstr>
      <vt:lpstr>FAR Subpart 42.15 part of MPC.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ABA Model Procurement Code needs its own version of FAR Subpart 42.15 Contractor Performance Information. </dc:title>
  <dc:creator>Sanchez, Alfredo Milan</dc:creator>
  <cp:lastModifiedBy>Sanchez, Alfredo Milan</cp:lastModifiedBy>
  <cp:revision>17</cp:revision>
  <dcterms:created xsi:type="dcterms:W3CDTF">2023-09-28T21:32:09Z</dcterms:created>
  <dcterms:modified xsi:type="dcterms:W3CDTF">2023-10-08T13:59:27Z</dcterms:modified>
</cp:coreProperties>
</file>