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9" r:id="rId4"/>
    <p:sldId id="274" r:id="rId5"/>
    <p:sldId id="278" r:id="rId6"/>
    <p:sldId id="265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7" autoAdjust="0"/>
    <p:restoredTop sz="99104" autoAdjust="0"/>
  </p:normalViewPr>
  <p:slideViewPr>
    <p:cSldViewPr>
      <p:cViewPr varScale="1">
        <p:scale>
          <a:sx n="109" d="100"/>
          <a:sy n="109" d="100"/>
        </p:scale>
        <p:origin x="19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err="1"/>
                      <a:t>Year </a:t>
                    </a:r>
                    <a:r>
                      <a:rPr lang="en-US" dirty="0"/>
                      <a:t>2017</a:t>
                    </a:r>
                    <a:r>
                      <a:rPr lang="en-US" b="1" dirty="0"/>
                      <a:t>, 14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196-42E6-BDBA-150BDC714C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err="1"/>
                      <a:t>Year </a:t>
                    </a:r>
                    <a:r>
                      <a:rPr lang="en-US" dirty="0"/>
                      <a:t>2018 (</a:t>
                    </a:r>
                    <a:r>
                      <a:rPr lang="en-US" dirty="0" err="1"/>
                      <a:t>quarter </a:t>
                    </a:r>
                    <a:r>
                      <a:rPr lang="en-US" dirty="0"/>
                      <a:t>I-III), </a:t>
                    </a:r>
                    <a:r>
                      <a:rPr lang="en-US" b="1" dirty="0"/>
                      <a:t>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196-42E6-BDBA-150BDC714C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err="1"/>
                      <a:t>Atele</a:t>
                    </a:r>
                    <a:r>
                      <a:rPr lang="en-US" dirty="0"/>
                      <a:t>, </a:t>
                    </a:r>
                    <a:r>
                      <a:rPr lang="en-US" b="1" dirty="0"/>
                      <a:t>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196-42E6-BDBA-150BDC714C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Anul 2017</c:v>
                </c:pt>
                <c:pt idx="1">
                  <c:v>Anul 2018 (trimestrul I-III)</c:v>
                </c:pt>
                <c:pt idx="2">
                  <c:v>Atele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96-42E6-BDBA-150BDC714CC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0.09201</cdr:x>
      <cdr:y>0.04104</cdr:y>
    </cdr:from>
    <cdr:to>
      <cdr:x>0.9948</cdr:x>
      <cdr:y>0.15152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214" y="185726"/>
          <a:ext cx="74295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2149439F-48E8-4786-B6FD-49D7AA3E0501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F9AEA84F-C0BE-4D6D-BD6B-F70EA3DDE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105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02307092-FBC7-4944-AC5E-E32AEBB5A6F9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26" tIns="45313" rIns="90626" bIns="4531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6F0EE875-63BE-4286-ACE8-C53BB73C8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75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E875-63BE-4286-ACE8-C53BB73C8EA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8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E875-63BE-4286-ACE8-C53BB73C8EA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8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0FFA-B1AA-4356-A8FC-0A1D35E31CDD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935-A6BE-490E-859E-31F706A61773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B78D-2027-4854-A23E-B5F5CA670909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37A8-4077-4940-A781-C50D82D48561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ED82-0D54-4A4E-8753-A5D7C5DDE01D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67D4-3117-4E01-AB15-A510DAAD1561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33E-9B32-4295-8661-33C5FB0423C4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5D76-BB93-4928-87AF-34E17A25AE32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60FD-19EA-4407-9467-5863E1843394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4019-4A00-488D-8467-97CB2932CE79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3C31-1835-49E2-9974-7E9852585AF7}" type="datetime1">
              <a:rPr lang="x-none" smtClean="0"/>
              <a:pPr/>
              <a:t>11/27/2023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TANASOV Nadejda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5062-0CA0-47E3-97C2-2065CA479AC5}" type="datetime1">
              <a:rPr lang="x-none" smtClean="0"/>
              <a:t>11/27/2023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/>
              <a:t>TANASOV </a:t>
            </a:r>
            <a:r>
              <a:rPr lang="en-AU" dirty="0" err="1"/>
              <a:t>Nadezhda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7938-8D08-4CAB-B558-EAB03EB9E2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288032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err="1">
                <a:solidFill>
                  <a:srgbClr val="0070C0"/>
                </a:solidFill>
              </a:rPr>
              <a:t>Prohibition list </a:t>
            </a:r>
            <a:r>
              <a:rPr lang="ro-RO" b="1" i="1" dirty="0">
                <a:solidFill>
                  <a:srgbClr val="0070C0"/>
                </a:solidFill>
              </a:rPr>
              <a:t>of economic operators</a:t>
            </a:r>
            <a:br>
              <a:rPr lang="ro-RO" dirty="0"/>
            </a:br>
            <a:endParaRPr lang="ro-RO" dirty="0"/>
          </a:p>
        </p:txBody>
      </p:sp>
      <p:sp>
        <p:nvSpPr>
          <p:cNvPr id="10" name="Текст 8"/>
          <p:cNvSpPr>
            <a:spLocks noGrp="1"/>
          </p:cNvSpPr>
          <p:nvPr>
            <p:ph type="subTitle" idx="1"/>
          </p:nvPr>
        </p:nvSpPr>
        <p:spPr>
          <a:xfrm>
            <a:off x="1357290" y="6000768"/>
            <a:ext cx="6400800" cy="66517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o-RO" sz="1600" i="1" dirty="0">
              <a:solidFill>
                <a:schemeClr val="tx1"/>
              </a:solidFill>
            </a:endParaRPr>
          </a:p>
          <a:p>
            <a:pPr algn="ctr"/>
            <a:r>
              <a:rPr lang="ro-RO" sz="1600" i="1" dirty="0">
                <a:solidFill>
                  <a:schemeClr val="tx1"/>
                </a:solidFill>
              </a:rPr>
              <a:t>CHIȘINĂU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</a:rPr>
              <a:t>07 </a:t>
            </a:r>
            <a:r>
              <a:rPr lang="en-US" sz="1600" i="1" dirty="0" err="1">
                <a:solidFill>
                  <a:schemeClr val="tx1"/>
                </a:solidFill>
              </a:rPr>
              <a:t>December </a:t>
            </a:r>
            <a:r>
              <a:rPr lang="ro-RO" sz="1600" i="1" dirty="0">
                <a:solidFill>
                  <a:schemeClr val="tx1"/>
                </a:solidFill>
              </a:rPr>
              <a:t>2018</a:t>
            </a:r>
            <a:endParaRPr lang="ru-RU" sz="1600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575102" cy="1097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o-RO" b="1" i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Short history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6148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o-RO" sz="2400" dirty="0"/>
              <a:t>	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37A8-4077-4940-A781-C50D82D48561}" type="datetime1">
              <a:rPr lang="x-none" smtClean="0"/>
              <a:t>11/27/2023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t>2</a:t>
            </a:fld>
            <a:endParaRPr lang="ru-RU"/>
          </a:p>
        </p:txBody>
      </p:sp>
      <p:pic>
        <p:nvPicPr>
          <p:cNvPr id="7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8542" y="0"/>
            <a:ext cx="4615458" cy="908720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1428737"/>
          <a:ext cx="9144000" cy="52764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3475">
                <a:tc>
                  <a:txBody>
                    <a:bodyPr/>
                    <a:lstStyle/>
                    <a:p>
                      <a:pPr algn="l"/>
                      <a:r>
                        <a:rPr lang="ro-RO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Regulation </a:t>
                      </a:r>
                      <a:r>
                        <a:rPr lang="vi-VN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on how to draw up and record the Prohibition List of suppliers (contractors) participating in public procurement procedures </a:t>
                      </a:r>
                      <a:r>
                        <a:rPr lang="ro-RO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approved by </a:t>
                      </a:r>
                      <a:r>
                        <a:rPr lang="ro-RO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H.G</a:t>
                      </a:r>
                      <a:r>
                        <a:rPr lang="ro-RO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no. 105 of 30.01.2006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Regulation on how to draw up and record the list of banned economic operators </a:t>
                      </a:r>
                      <a:r>
                        <a:rPr lang="ro-RO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approved by </a:t>
                      </a:r>
                      <a:r>
                        <a:rPr lang="ro-RO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H.G. </a:t>
                      </a:r>
                      <a:r>
                        <a:rPr lang="vi-VN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no. 45 of 24.01.2008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Regulation on how to draw up the list of banned economic operators </a:t>
                      </a:r>
                      <a:r>
                        <a:rPr lang="ro-RO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approved by </a:t>
                      </a:r>
                      <a:r>
                        <a:rPr lang="ro-RO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H.</a:t>
                      </a:r>
                      <a:r>
                        <a:rPr lang="ro-RO" sz="14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G. </a:t>
                      </a:r>
                      <a:r>
                        <a:rPr lang="ro-RO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no. 1418 of 28.12.2016</a:t>
                      </a:r>
                    </a:p>
                    <a:p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60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vi-VN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Drawing up and keeping the List in handwritten and electronic form</a:t>
                      </a:r>
                      <a:r>
                        <a:rPr lang="ro-RO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vi-VN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The compilation and maintenance of the List shall be carried out in manual and electronic form</a:t>
                      </a:r>
                      <a:r>
                        <a:rPr lang="ro-RO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vi-VN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List shall be drawn up, maintained and updated electronically</a:t>
                      </a:r>
                      <a:r>
                        <a:rPr lang="ro-RO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5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vi-VN" sz="1400" b="0" i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At the request of </a:t>
                      </a:r>
                      <a:r>
                        <a:rPr lang="ro-RO" sz="1400" b="1" i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</a:t>
                      </a:r>
                      <a:r>
                        <a:rPr lang="ro-RO" sz="1400" b="0" i="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At the request of the </a:t>
                      </a:r>
                      <a:r>
                        <a:rPr lang="ro-RO" sz="1400" b="1" dirty="0">
                          <a:latin typeface="Arial" pitchFamily="34" charset="0"/>
                          <a:cs typeface="Arial" pitchFamily="34" charset="0"/>
                        </a:rPr>
                        <a:t>CA 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or the </a:t>
                      </a:r>
                      <a:r>
                        <a:rPr lang="vi-VN" sz="1400" b="1" dirty="0">
                          <a:latin typeface="Arial" pitchFamily="34" charset="0"/>
                          <a:cs typeface="Arial" pitchFamily="34" charset="0"/>
                        </a:rPr>
                        <a:t>inspection body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At the request of </a:t>
                      </a:r>
                      <a:r>
                        <a:rPr lang="ro-RO" sz="1400" b="1" dirty="0">
                          <a:latin typeface="Arial" pitchFamily="34" charset="0"/>
                          <a:cs typeface="Arial" pitchFamily="34" charset="0"/>
                        </a:rPr>
                        <a:t>AC, AAP, ANSC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3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vi-VN" sz="1400" dirty="0"/>
                        <a:t>The term for which it is included in the </a:t>
                      </a:r>
                      <a:r>
                        <a:rPr lang="ro-RO" sz="1400" dirty="0"/>
                        <a:t>O.C. </a:t>
                      </a:r>
                      <a:r>
                        <a:rPr lang="vi-VN" sz="1400" dirty="0"/>
                        <a:t>List is </a:t>
                      </a:r>
                      <a:r>
                        <a:rPr lang="ro-RO" sz="1400" b="1" dirty="0"/>
                        <a:t>1 </a:t>
                      </a:r>
                      <a:r>
                        <a:rPr lang="vi-VN" sz="1400" dirty="0"/>
                        <a:t>year.</a:t>
                      </a:r>
                      <a:endParaRPr lang="ro-RO" sz="1400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400" b="0" i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vi-VN" sz="1400" dirty="0"/>
                        <a:t>The term for which it is included in the </a:t>
                      </a:r>
                      <a:r>
                        <a:rPr lang="ro-RO" sz="1400" dirty="0"/>
                        <a:t>E.O. </a:t>
                      </a:r>
                      <a:r>
                        <a:rPr lang="vi-VN" sz="1400" dirty="0"/>
                        <a:t>List </a:t>
                      </a:r>
                      <a:r>
                        <a:rPr lang="vi-VN" sz="1400" dirty="0">
                          <a:latin typeface="+mn-lt"/>
                        </a:rPr>
                        <a:t>is </a:t>
                      </a:r>
                      <a:r>
                        <a:rPr lang="ro-RO" sz="1400" b="1" dirty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r>
                        <a:rPr lang="vi-VN" sz="14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o-RO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vi-VN" sz="1400" dirty="0"/>
                        <a:t>The term for which it is included in the </a:t>
                      </a:r>
                      <a:r>
                        <a:rPr lang="ro-RO" sz="1400" dirty="0"/>
                        <a:t>E.O. </a:t>
                      </a:r>
                      <a:r>
                        <a:rPr lang="vi-VN" sz="1400" dirty="0"/>
                        <a:t>List 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is </a:t>
                      </a:r>
                      <a:r>
                        <a:rPr lang="ro-RO" sz="1400" b="1" dirty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r>
                        <a:rPr lang="vi-VN" sz="14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o-RO" sz="1400" b="1" dirty="0"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E.O. </a:t>
                      </a:r>
                      <a:r>
                        <a:rPr lang="ro-RO" sz="1400" b="1" dirty="0">
                          <a:latin typeface="Arial" pitchFamily="34" charset="0"/>
                          <a:cs typeface="Arial" pitchFamily="34" charset="0"/>
                        </a:rPr>
                        <a:t>founder </a:t>
                      </a:r>
                      <a:r>
                        <a:rPr lang="ro-RO" sz="1400" baseline="0" dirty="0">
                          <a:latin typeface="Arial" pitchFamily="34" charset="0"/>
                          <a:cs typeface="Arial" pitchFamily="34" charset="0"/>
                        </a:rPr>
                        <a:t>cannot participate in public procurement procedures</a:t>
                      </a:r>
                      <a:r>
                        <a:rPr lang="ro-RO" sz="1400" dirty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60406"/>
          </a:xfrm>
        </p:spPr>
        <p:txBody>
          <a:bodyPr>
            <a:noAutofit/>
          </a:bodyPr>
          <a:lstStyle/>
          <a:p>
            <a:r>
              <a:rPr lang="ro-RO" sz="3200" b="1" i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Grounds for registration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6148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o-RO" sz="2400" dirty="0"/>
              <a:t>	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37A8-4077-4940-A781-C50D82D48561}" type="datetime1">
              <a:rPr lang="x-none" smtClean="0"/>
              <a:t>11/27/2023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t>3</a:t>
            </a:fld>
            <a:endParaRPr lang="ru-RU"/>
          </a:p>
        </p:txBody>
      </p:sp>
      <p:pic>
        <p:nvPicPr>
          <p:cNvPr id="7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8542" y="0"/>
            <a:ext cx="4615458" cy="714356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" y="1142984"/>
          <a:ext cx="9143998" cy="596317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H.G. </a:t>
                      </a:r>
                      <a:r>
                        <a:rPr lang="vi-VN" sz="1100" b="1" dirty="0">
                          <a:latin typeface="Arial" pitchFamily="34" charset="0"/>
                          <a:cs typeface="Arial" pitchFamily="34" charset="0"/>
                        </a:rPr>
                        <a:t>no. 105 of 30.01.2006 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>
                          <a:latin typeface="Arial" pitchFamily="34" charset="0"/>
                          <a:cs typeface="Arial" pitchFamily="34" charset="0"/>
                        </a:rPr>
                        <a:t>H.G. </a:t>
                      </a:r>
                      <a:r>
                        <a:rPr lang="vi-VN" sz="1100" b="1">
                          <a:latin typeface="Arial" pitchFamily="34" charset="0"/>
                          <a:cs typeface="Arial" pitchFamily="34" charset="0"/>
                        </a:rPr>
                        <a:t>no. 45 of 24.01.2008 </a:t>
                      </a:r>
                      <a:endParaRPr lang="ru-RU" sz="11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H. G. no. 1418 of 28.12.2016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09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vi-VN" sz="1100" dirty="0">
                          <a:latin typeface="+mn-lt"/>
                        </a:rPr>
                        <a:t>there is a </a:t>
                      </a:r>
                      <a:r>
                        <a:rPr lang="vi-VN" sz="1100" b="1" dirty="0">
                          <a:latin typeface="+mn-lt"/>
                        </a:rPr>
                        <a:t>final decision of the court of </a:t>
                      </a:r>
                      <a:endParaRPr lang="ro-RO" sz="1100" b="1" dirty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>
                          <a:latin typeface="+mn-lt"/>
                        </a:rPr>
                        <a:t>judgment </a:t>
                      </a:r>
                      <a:r>
                        <a:rPr lang="vi-VN" sz="1100" dirty="0">
                          <a:latin typeface="+mn-lt"/>
                        </a:rPr>
                        <a:t>terminating the contracts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>
                          <a:latin typeface="+mn-lt"/>
                        </a:rPr>
                        <a:t>of purchases as a result of </a:t>
                      </a:r>
                      <a:r>
                        <a:rPr lang="vi-VN" sz="1100" b="1" dirty="0">
                          <a:latin typeface="+mn-lt"/>
                        </a:rPr>
                        <a:t>non-compliance or </a:t>
                      </a:r>
                      <a:endParaRPr lang="ro-RO" sz="1100" b="1" dirty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>
                          <a:latin typeface="+mn-lt"/>
                        </a:rPr>
                        <a:t>improper fulfilment </a:t>
                      </a:r>
                      <a:r>
                        <a:rPr lang="vi-VN" sz="1100" dirty="0">
                          <a:latin typeface="+mn-lt"/>
                        </a:rPr>
                        <a:t>by the </a:t>
                      </a:r>
                      <a:r>
                        <a:rPr lang="ro-RO" sz="1100" dirty="0">
                          <a:latin typeface="+mn-lt"/>
                        </a:rPr>
                        <a:t>E.O.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>
                          <a:latin typeface="+mn-lt"/>
                        </a:rPr>
                        <a:t>the contractual terms;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vi-VN" sz="1100" dirty="0">
                          <a:latin typeface="+mn-lt"/>
                        </a:rPr>
                        <a:t>there is </a:t>
                      </a:r>
                      <a:r>
                        <a:rPr lang="vi-VN" sz="1100" b="1" dirty="0">
                          <a:latin typeface="+mn-lt"/>
                        </a:rPr>
                        <a:t>a final decision of the court of </a:t>
                      </a:r>
                      <a:endParaRPr lang="ro-RO" sz="1100" b="1" dirty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>
                          <a:latin typeface="+mn-lt"/>
                        </a:rPr>
                        <a:t>judgment </a:t>
                      </a:r>
                      <a:r>
                        <a:rPr lang="vi-VN" sz="1100" dirty="0">
                          <a:latin typeface="+mn-lt"/>
                        </a:rPr>
                        <a:t>terminating the contracts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>
                          <a:latin typeface="+mn-lt"/>
                        </a:rPr>
                        <a:t>of purchases as a result </a:t>
                      </a:r>
                      <a:r>
                        <a:rPr lang="vi-VN" sz="1100" b="1" dirty="0">
                          <a:latin typeface="+mn-lt"/>
                        </a:rPr>
                        <a:t>of non-compliance </a:t>
                      </a:r>
                      <a:r>
                        <a:rPr lang="vi-VN" sz="1100" dirty="0">
                          <a:latin typeface="+mn-lt"/>
                        </a:rPr>
                        <a:t>or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>
                          <a:latin typeface="+mn-lt"/>
                        </a:rPr>
                        <a:t>improper fulfilment </a:t>
                      </a:r>
                      <a:r>
                        <a:rPr lang="vi-VN" sz="1100" dirty="0">
                          <a:latin typeface="+mn-lt"/>
                        </a:rPr>
                        <a:t>by the </a:t>
                      </a:r>
                      <a:r>
                        <a:rPr lang="ro-RO" sz="1100" dirty="0">
                          <a:latin typeface="+mn-lt"/>
                        </a:rPr>
                        <a:t>E.O.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>
                          <a:latin typeface="+mn-lt"/>
                        </a:rPr>
                        <a:t>the contractual terms;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there is a </a:t>
                      </a:r>
                      <a:r>
                        <a:rPr lang="vi-VN" sz="1100" b="1" dirty="0">
                          <a:latin typeface="+mn-lt"/>
                        </a:rPr>
                        <a:t>final court </a:t>
                      </a:r>
                      <a:r>
                        <a:rPr lang="ro-RO" sz="1100" b="1" dirty="0">
                          <a:latin typeface="+mn-lt"/>
                        </a:rPr>
                        <a:t>judgment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the judgment </a:t>
                      </a:r>
                      <a:r>
                        <a:rPr lang="vi-VN" sz="1100" dirty="0">
                          <a:latin typeface="+mn-lt"/>
                        </a:rPr>
                        <a:t>terminating the contract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of purchases as a result of </a:t>
                      </a:r>
                      <a:r>
                        <a:rPr lang="vi-VN" sz="1100" b="1" dirty="0">
                          <a:latin typeface="+mn-lt"/>
                        </a:rPr>
                        <a:t>non-compliance </a:t>
                      </a:r>
                      <a:r>
                        <a:rPr lang="vi-VN" sz="1100" dirty="0">
                          <a:latin typeface="+mn-lt"/>
                        </a:rPr>
                        <a:t>or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improper performance </a:t>
                      </a:r>
                      <a:r>
                        <a:rPr lang="vi-VN" sz="1100" dirty="0">
                          <a:latin typeface="+mn-lt"/>
                        </a:rPr>
                        <a:t>by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ro-RO" sz="1100" dirty="0">
                          <a:latin typeface="+mn-lt"/>
                        </a:rPr>
                        <a:t>the economic operator </a:t>
                      </a:r>
                      <a:r>
                        <a:rPr lang="vi-VN" sz="1100" dirty="0">
                          <a:latin typeface="+mn-lt"/>
                        </a:rPr>
                        <a:t>of the contractual clauses</a:t>
                      </a:r>
                      <a:r>
                        <a:rPr lang="en-GB" sz="1100" dirty="0">
                          <a:latin typeface="+mn-lt"/>
                        </a:rPr>
                        <a:t>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696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0640" algn="l"/>
                        </a:tabLst>
                      </a:pPr>
                      <a:r>
                        <a:rPr lang="ro-RO" sz="1100" baseline="0" dirty="0"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presentation of </a:t>
                      </a:r>
                      <a:r>
                        <a:rPr lang="vi-VN" sz="1100" b="1" dirty="0">
                          <a:latin typeface="Arial" pitchFamily="34" charset="0"/>
                          <a:cs typeface="Arial" pitchFamily="34" charset="0"/>
                        </a:rPr>
                        <a:t>false </a:t>
                      </a: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documents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in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0640" algn="l"/>
                        </a:tabLst>
                      </a:pP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public procurement procedures; 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 </a:t>
                      </a: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presentation of </a:t>
                      </a:r>
                      <a:r>
                        <a:rPr lang="vi-VN" sz="1100" b="1" dirty="0">
                          <a:latin typeface="+mn-lt"/>
                        </a:rPr>
                        <a:t>false </a:t>
                      </a:r>
                      <a:r>
                        <a:rPr lang="ro-RO" sz="1100" b="1" dirty="0">
                          <a:latin typeface="+mn-lt"/>
                        </a:rPr>
                        <a:t>documents </a:t>
                      </a:r>
                      <a:r>
                        <a:rPr lang="vi-VN" sz="1100" dirty="0">
                          <a:latin typeface="+mn-lt"/>
                        </a:rPr>
                        <a:t>in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public procurement procedures; </a:t>
                      </a:r>
                      <a:endParaRPr lang="ru-RU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E.O. does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not </a:t>
                      </a:r>
                      <a:r>
                        <a:rPr lang="vi-VN" sz="1100" b="1" dirty="0">
                          <a:latin typeface="+mn-lt"/>
                        </a:rPr>
                        <a:t>fulfil its obligations </a:t>
                      </a:r>
                      <a:endParaRPr lang="ro-RO" sz="1100" b="1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contract</a:t>
                      </a:r>
                      <a:r>
                        <a:rPr lang="vi-VN" sz="1100" dirty="0">
                          <a:latin typeface="+mn-lt"/>
                        </a:rPr>
                        <a:t>, deliver goods, provide services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or carries out work on their own initiative, other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than those provided for in the contract, or the quality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goods, services and works is lower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than that provided for in the contract and in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documents relating to the conduct of the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purchase</a:t>
                      </a:r>
                      <a:r>
                        <a:rPr lang="ro-RO" sz="1100" dirty="0">
                          <a:latin typeface="+mn-lt"/>
                        </a:rPr>
                        <a:t>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 presentation of </a:t>
                      </a:r>
                      <a:r>
                        <a:rPr lang="vi-VN" sz="1100" b="1" dirty="0">
                          <a:latin typeface="+mn-lt"/>
                        </a:rPr>
                        <a:t>false documents </a:t>
                      </a:r>
                      <a:r>
                        <a:rPr lang="vi-VN" sz="1100" dirty="0">
                          <a:latin typeface="+mn-lt"/>
                        </a:rPr>
                        <a:t>in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public procurement procedures. </a:t>
                      </a:r>
                      <a:endParaRPr lang="ru-RU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4605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E.O. does not </a:t>
                      </a: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fulfil its obligations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b="1" dirty="0">
                          <a:latin typeface="Arial" pitchFamily="34" charset="0"/>
                          <a:cs typeface="Arial" pitchFamily="34" charset="0"/>
                        </a:rPr>
                        <a:t>contract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, deliver goods, provide services</a:t>
                      </a:r>
                      <a:endParaRPr lang="ro-RO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or carries out work on </a:t>
                      </a:r>
                      <a:r>
                        <a:rPr lang="vi-VN" sz="1100" dirty="0">
                          <a:latin typeface="+mn-lt"/>
                        </a:rPr>
                        <a:t>their own initiative, other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than those provided for in the contract, or the quality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goods, services and works is lower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than that stipulated in the contract and in the documents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on the conduct of the procurement procedure;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976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1651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there is a </a:t>
                      </a:r>
                      <a:r>
                        <a:rPr lang="vi-VN" sz="1100" b="1" dirty="0">
                          <a:latin typeface="+mn-lt"/>
                        </a:rPr>
                        <a:t>final judgment of the court </a:t>
                      </a:r>
                      <a:r>
                        <a:rPr lang="ro-RO" sz="1100" b="1" baseline="0" dirty="0">
                          <a:latin typeface="+mn-lt"/>
                        </a:rPr>
                        <a:t>of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judgment </a:t>
                      </a:r>
                      <a:r>
                        <a:rPr lang="vi-VN" sz="1100" dirty="0">
                          <a:latin typeface="+mn-lt"/>
                        </a:rPr>
                        <a:t>finding a case of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corruption </a:t>
                      </a:r>
                      <a:r>
                        <a:rPr lang="vi-VN" sz="1100" dirty="0">
                          <a:latin typeface="+mn-lt"/>
                        </a:rPr>
                        <a:t>on the part of the supplier (contractor)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for the purpose of taking certain actions, adopting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decisions or the application of procedures of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purchases in his favour.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there is </a:t>
                      </a:r>
                      <a:r>
                        <a:rPr lang="vi-VN" sz="1100" b="1" dirty="0">
                          <a:latin typeface="+mn-lt"/>
                        </a:rPr>
                        <a:t>a final judgment of the court of </a:t>
                      </a:r>
                      <a:endParaRPr lang="ro-RO" sz="1100" b="1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judgment, which found that the defendant had committed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to the </a:t>
                      </a:r>
                      <a:r>
                        <a:rPr lang="ro-RO" sz="1100" dirty="0">
                          <a:latin typeface="+mn-lt"/>
                        </a:rPr>
                        <a:t>E.O. </a:t>
                      </a:r>
                      <a:r>
                        <a:rPr lang="vi-VN" sz="1100" dirty="0">
                          <a:latin typeface="+mn-lt"/>
                        </a:rPr>
                        <a:t>of </a:t>
                      </a:r>
                      <a:r>
                        <a:rPr lang="vi-VN" sz="1100" b="1" dirty="0">
                          <a:latin typeface="+mn-lt"/>
                        </a:rPr>
                        <a:t>economic fraud </a:t>
                      </a:r>
                      <a:r>
                        <a:rPr lang="vi-VN" sz="1100" dirty="0">
                          <a:latin typeface="+mn-lt"/>
                        </a:rPr>
                        <a:t>or a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corruption </a:t>
                      </a:r>
                      <a:r>
                        <a:rPr lang="vi-VN" sz="1100" dirty="0">
                          <a:latin typeface="+mn-lt"/>
                        </a:rPr>
                        <a:t>case from the </a:t>
                      </a:r>
                      <a:r>
                        <a:rPr lang="ro-RO" sz="1100" dirty="0">
                          <a:latin typeface="+mn-lt"/>
                        </a:rPr>
                        <a:t>E.O. for the </a:t>
                      </a:r>
                      <a:r>
                        <a:rPr lang="vi-VN" sz="1100" dirty="0">
                          <a:latin typeface="+mn-lt"/>
                        </a:rPr>
                        <a:t>purpose of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to take certain actions, adopt certain decisions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or the application of procurement procedures in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his favor. </a:t>
                      </a:r>
                      <a:endParaRPr lang="ru-RU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there is evidence presented by </a:t>
                      </a:r>
                      <a:r>
                        <a:rPr lang="ro-RO" sz="1100" dirty="0">
                          <a:latin typeface="+mn-lt"/>
                        </a:rPr>
                        <a:t>A.C. </a:t>
                      </a:r>
                      <a:r>
                        <a:rPr lang="vi-VN" sz="1100" dirty="0">
                          <a:latin typeface="+mn-lt"/>
                        </a:rPr>
                        <a:t>or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 inspection body which demonstrates that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ro-RO" sz="1100" dirty="0">
                          <a:latin typeface="+mn-lt"/>
                        </a:rPr>
                        <a:t>O.E. </a:t>
                      </a:r>
                      <a:r>
                        <a:rPr lang="vi-VN" sz="1100" dirty="0">
                          <a:latin typeface="+mn-lt"/>
                        </a:rPr>
                        <a:t>with the same founders participated in the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procurement procedures by creating a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unfair competition </a:t>
                      </a:r>
                      <a:r>
                        <a:rPr lang="vi-VN" sz="1100" dirty="0">
                          <a:latin typeface="+mn-lt"/>
                        </a:rPr>
                        <a:t>and pricing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higher than those available on the market.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there is evidence presented by the </a:t>
                      </a:r>
                      <a:r>
                        <a:rPr lang="ro-RO" sz="1100" dirty="0">
                          <a:latin typeface="+mn-lt"/>
                        </a:rPr>
                        <a:t>authority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contracting </a:t>
                      </a:r>
                      <a:r>
                        <a:rPr lang="vi-VN" sz="1100" dirty="0">
                          <a:latin typeface="+mn-lt"/>
                        </a:rPr>
                        <a:t>authority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or </a:t>
                      </a:r>
                      <a:r>
                        <a:rPr lang="vi-VN" sz="1100" dirty="0">
                          <a:latin typeface="+mn-lt"/>
                        </a:rPr>
                        <a:t>the inspection body which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demonstrates that </a:t>
                      </a:r>
                      <a:r>
                        <a:rPr lang="ro-RO" sz="1100" dirty="0">
                          <a:latin typeface="+mn-lt"/>
                        </a:rPr>
                        <a:t>the EEO </a:t>
                      </a:r>
                      <a:r>
                        <a:rPr lang="vi-VN" sz="1100" dirty="0">
                          <a:latin typeface="+mn-lt"/>
                        </a:rPr>
                        <a:t>participated in the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procurement procedure with rigged bids, have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participated as members of the group of undertakings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dependent on the same procurement procedure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public with several offers or created a </a:t>
                      </a:r>
                      <a:endParaRPr lang="ro-RO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b="1" dirty="0">
                          <a:latin typeface="+mn-lt"/>
                        </a:rPr>
                        <a:t>unfair competition </a:t>
                      </a:r>
                      <a:r>
                        <a:rPr lang="vi-VN" sz="1100" dirty="0">
                          <a:latin typeface="+mn-lt"/>
                        </a:rPr>
                        <a:t>between participants.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71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ro-RO" sz="2800" b="1" i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Currently</a:t>
            </a: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8542" y="0"/>
            <a:ext cx="4615458" cy="908720"/>
          </a:xfrm>
          <a:prstGeom prst="rect">
            <a:avLst/>
          </a:prstGeom>
          <a:noFill/>
        </p:spPr>
      </p:pic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pPr algn="ctr"/>
            <a:r>
              <a:rPr lang="ro-RO" dirty="0"/>
              <a:t>Public Procurement Agency</a:t>
            </a:r>
            <a:endParaRPr lang="de-DE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A6AE-0FB6-4BD6-B09A-B462E2D839FC}" type="datetime1">
              <a:rPr lang="x-none" smtClean="0"/>
              <a:t>11/27/2023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t>4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10400" t="4374" r="12000" b="3778"/>
          <a:stretch>
            <a:fillRect/>
          </a:stretch>
        </p:blipFill>
        <p:spPr bwMode="auto">
          <a:xfrm>
            <a:off x="571472" y="1568642"/>
            <a:ext cx="8143932" cy="528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ro-RO" sz="2800" b="1" i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Currently </a:t>
            </a: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8542" y="0"/>
            <a:ext cx="4615458" cy="908720"/>
          </a:xfrm>
          <a:prstGeom prst="rect">
            <a:avLst/>
          </a:prstGeom>
          <a:noFill/>
        </p:spPr>
      </p:pic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pPr algn="ctr"/>
            <a:r>
              <a:rPr lang="ro-RO" dirty="0"/>
              <a:t>Public Procurement Agency</a:t>
            </a:r>
            <a:endParaRPr lang="de-DE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A6AE-0FB6-4BD6-B09A-B462E2D839FC}" type="datetime1">
              <a:rPr lang="x-none" smtClean="0"/>
              <a:t>11/27/2023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1214414" y="2214554"/>
          <a:ext cx="7115196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14414" y="171448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Arial" pitchFamily="34" charset="0"/>
                <a:cs typeface="Arial" pitchFamily="34" charset="0"/>
              </a:rPr>
              <a:t>Number of EOs on the List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158162" cy="1214446"/>
          </a:xfrm>
        </p:spPr>
        <p:txBody>
          <a:bodyPr/>
          <a:lstStyle/>
          <a:p>
            <a:r>
              <a:rPr lang="x-none" b="1" i="1" dirty="0">
                <a:solidFill>
                  <a:srgbClr val="0070C0"/>
                </a:solidFill>
              </a:rPr>
              <a:t>Thank you </a:t>
            </a:r>
            <a:r>
              <a:rPr lang="x-none" b="1" i="1">
                <a:solidFill>
                  <a:srgbClr val="0070C0"/>
                </a:solidFill>
              </a:rPr>
              <a:t>for your attention</a:t>
            </a:r>
            <a:r>
              <a:rPr lang="ro-RO" b="1" i="1" dirty="0">
                <a:solidFill>
                  <a:srgbClr val="0070C0"/>
                </a:solidFill>
              </a:rPr>
              <a:t>!</a:t>
            </a:r>
            <a:endParaRPr lang="en-GB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00100" y="4581128"/>
            <a:ext cx="7215238" cy="1908582"/>
          </a:xfrm>
        </p:spPr>
        <p:txBody>
          <a:bodyPr numCol="1">
            <a:noAutofit/>
          </a:bodyPr>
          <a:lstStyle/>
          <a:p>
            <a:pPr algn="ctr">
              <a:buNone/>
            </a:pPr>
            <a:r>
              <a:rPr lang="ro-RO" sz="1600" b="1" i="1" dirty="0">
                <a:latin typeface="Calibri" pitchFamily="34" charset="0"/>
              </a:rPr>
              <a:t>Public Procurement Agency</a:t>
            </a:r>
          </a:p>
          <a:p>
            <a:pPr algn="ctr">
              <a:buNone/>
            </a:pPr>
            <a:r>
              <a:rPr lang="ro-RO" sz="1600" i="1" dirty="0">
                <a:latin typeface="Calibri" pitchFamily="34" charset="0"/>
              </a:rPr>
              <a:t>E-mail: </a:t>
            </a:r>
            <a:r>
              <a:rPr lang="ro-RO" sz="1600" i="1" u="sng" dirty="0">
                <a:latin typeface="Calibri" pitchFamily="34" charset="0"/>
              </a:rPr>
              <a:t>BAP@tender.gov.md </a:t>
            </a:r>
            <a:endParaRPr lang="ro-RO" sz="1600" i="1" dirty="0">
              <a:latin typeface="Calibri" pitchFamily="34" charset="0"/>
            </a:endParaRPr>
          </a:p>
          <a:p>
            <a:pPr algn="ctr">
              <a:buNone/>
            </a:pPr>
            <a:r>
              <a:rPr lang="ro-RO" sz="1600" i="1" dirty="0">
                <a:latin typeface="Calibri" pitchFamily="34" charset="0"/>
              </a:rPr>
              <a:t>Web: www.tender.gov.md </a:t>
            </a:r>
          </a:p>
          <a:p>
            <a:pPr algn="ctr">
              <a:buNone/>
            </a:pPr>
            <a:r>
              <a:rPr lang="ro-RO" sz="1600" i="1" dirty="0">
                <a:latin typeface="Calibri" pitchFamily="34" charset="0"/>
              </a:rPr>
              <a:t>Phone: (022) 23-42-80</a:t>
            </a:r>
          </a:p>
          <a:p>
            <a:pPr algn="ctr">
              <a:buNone/>
            </a:pPr>
            <a:r>
              <a:rPr lang="ro-RO" sz="1600" i="1" dirty="0">
                <a:latin typeface="Calibri" pitchFamily="34" charset="0"/>
              </a:rPr>
              <a:t>Fax: (022) 73-33-00</a:t>
            </a:r>
          </a:p>
          <a:p>
            <a:pPr algn="ctr">
              <a:buNone/>
            </a:pPr>
            <a:r>
              <a:rPr lang="ro-RO" sz="1600" i="1" dirty="0">
                <a:solidFill>
                  <a:schemeClr val="tx1"/>
                </a:solidFill>
                <a:latin typeface="Calibri" pitchFamily="34" charset="0"/>
              </a:rPr>
              <a:t>Helpdesk: (022) 78-20-86</a:t>
            </a:r>
          </a:p>
          <a:p>
            <a:endParaRPr lang="x-none" sz="1600" i="1" dirty="0">
              <a:solidFill>
                <a:schemeClr val="tx1"/>
              </a:solidFill>
              <a:latin typeface="+mj-lt"/>
            </a:endParaRPr>
          </a:p>
          <a:p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5346926" cy="1052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797</Words>
  <Application>Microsoft Office PowerPoint</Application>
  <PresentationFormat>On-screen Show (4:3)</PresentationFormat>
  <Paragraphs>111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Prohibition list of economic operators </vt:lpstr>
      <vt:lpstr>Short history </vt:lpstr>
      <vt:lpstr>Grounds for registration </vt:lpstr>
      <vt:lpstr>Currently</vt:lpstr>
      <vt:lpstr>Currently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Participarea operatorilor economici în cadrul procedurilor de achiziții publice</dc:title>
  <dc:creator>User</dc:creator>
  <cp:keywords>, docId:BF25C19611C836CACDD9A73101408193</cp:keywords>
  <cp:lastModifiedBy>Yukins, Christopher R.</cp:lastModifiedBy>
  <cp:revision>222</cp:revision>
  <cp:lastPrinted>2018-03-12T16:19:25Z</cp:lastPrinted>
  <dcterms:created xsi:type="dcterms:W3CDTF">2018-02-23T08:09:50Z</dcterms:created>
  <dcterms:modified xsi:type="dcterms:W3CDTF">2023-11-27T23:48:46Z</dcterms:modified>
</cp:coreProperties>
</file>