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2" autoAdjust="0"/>
    <p:restoredTop sz="94660"/>
  </p:normalViewPr>
  <p:slideViewPr>
    <p:cSldViewPr snapToGrid="0">
      <p:cViewPr varScale="1">
        <p:scale>
          <a:sx n="55" d="100"/>
          <a:sy n="55" d="100"/>
        </p:scale>
        <p:origin x="48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71215-97EC-A062-E001-7810750B2F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87E608-0DEF-48FA-E011-B8F1566E77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BFBFB0-9BA0-3F24-C271-EAC2954630FE}"/>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5" name="Footer Placeholder 4">
            <a:extLst>
              <a:ext uri="{FF2B5EF4-FFF2-40B4-BE49-F238E27FC236}">
                <a16:creationId xmlns:a16="http://schemas.microsoft.com/office/drawing/2014/main" id="{578AB777-A6E3-52F0-985B-410D6F827E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0816B-2F9E-0DF9-474F-2EB87119CD3A}"/>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14216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48923-9814-63E5-D42E-99F0E16A82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38027F-EE9F-BD62-4A37-074AD2FB2F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7A2C3-3D68-9FBC-2C14-6B1E2471AFF6}"/>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5" name="Footer Placeholder 4">
            <a:extLst>
              <a:ext uri="{FF2B5EF4-FFF2-40B4-BE49-F238E27FC236}">
                <a16:creationId xmlns:a16="http://schemas.microsoft.com/office/drawing/2014/main" id="{8249B095-CABD-BBF5-D1A4-FB2DA1019F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34E8C-5795-6AA1-2D4F-E6DBC7308D70}"/>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332048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563230-8A2B-902F-1C8C-C5E50DE9B6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812610-E32F-8356-55F4-2A9668C105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2A197-163E-2F4A-998F-5C131659A86D}"/>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5" name="Footer Placeholder 4">
            <a:extLst>
              <a:ext uri="{FF2B5EF4-FFF2-40B4-BE49-F238E27FC236}">
                <a16:creationId xmlns:a16="http://schemas.microsoft.com/office/drawing/2014/main" id="{D8A83F28-D126-6B50-A623-669AA9413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163FA-1B0A-6045-3879-E7D903BEEACA}"/>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90927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893A-DEC9-F16C-F872-2CB89C7335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89204D-9508-006C-6E62-9561974957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DFEFD9-CC05-96F1-6414-E24F008737A5}"/>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5" name="Footer Placeholder 4">
            <a:extLst>
              <a:ext uri="{FF2B5EF4-FFF2-40B4-BE49-F238E27FC236}">
                <a16:creationId xmlns:a16="http://schemas.microsoft.com/office/drawing/2014/main" id="{9475CADC-3FFA-DE8F-57A4-1CC48BB19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E69F-CCCC-AE9E-C57F-04E29D837722}"/>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917838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CDAB6-8700-9F42-2AFA-E164A581A5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BA3FFA-36FA-250B-BFC6-78C9E50B82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95D0A2-0FA2-44C6-8395-8137279F7653}"/>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5" name="Footer Placeholder 4">
            <a:extLst>
              <a:ext uri="{FF2B5EF4-FFF2-40B4-BE49-F238E27FC236}">
                <a16:creationId xmlns:a16="http://schemas.microsoft.com/office/drawing/2014/main" id="{1B9931F8-5F42-51E6-2EDC-CDF480EA37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CEE3CB-268A-B802-C411-CA0CFFC8702E}"/>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56916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58EFD-45F6-020D-0F7C-86D8F2EEEF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683569-D972-7EF9-FB49-129BAAC63B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94C2AC-67B9-B2AC-6C33-B4FE25384F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7C859C-6824-5F41-1BE1-F44EFD9062EB}"/>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6" name="Footer Placeholder 5">
            <a:extLst>
              <a:ext uri="{FF2B5EF4-FFF2-40B4-BE49-F238E27FC236}">
                <a16:creationId xmlns:a16="http://schemas.microsoft.com/office/drawing/2014/main" id="{6FF4A930-458F-5561-F00A-79749DB5F7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A33BD-3993-572C-EFAB-58B24654B423}"/>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49717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C91D2-C59C-B54C-EF48-ECBAF50BCE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A8931F-392C-0CD3-D7BE-9A701D2F58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517E99-044A-9888-8F00-42BEB46273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B000AD-4FB0-7CA4-2332-984DA128F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CEA8F2-B6E2-F879-53CB-1F49E63349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9A8299-C4B2-CE5C-2C56-88712F2D1734}"/>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8" name="Footer Placeholder 7">
            <a:extLst>
              <a:ext uri="{FF2B5EF4-FFF2-40B4-BE49-F238E27FC236}">
                <a16:creationId xmlns:a16="http://schemas.microsoft.com/office/drawing/2014/main" id="{1E6758AC-04B0-BD51-F3D2-43AB499DF1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1C2943-628C-1874-22CA-1C125B7D8899}"/>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31781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54E30-B864-7698-0873-2F5B81516B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4E0959-E707-B265-B9A5-3FBB1E9E5D67}"/>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4" name="Footer Placeholder 3">
            <a:extLst>
              <a:ext uri="{FF2B5EF4-FFF2-40B4-BE49-F238E27FC236}">
                <a16:creationId xmlns:a16="http://schemas.microsoft.com/office/drawing/2014/main" id="{F6F03AF7-E4DA-72D8-4F99-D36C08C883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9F3FD6-11AF-6FDA-F68C-01A1B1941A48}"/>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50171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78B6F0-2E9E-39AD-87E8-638BB86BECF0}"/>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3" name="Footer Placeholder 2">
            <a:extLst>
              <a:ext uri="{FF2B5EF4-FFF2-40B4-BE49-F238E27FC236}">
                <a16:creationId xmlns:a16="http://schemas.microsoft.com/office/drawing/2014/main" id="{4FB0D759-E07B-E707-E7FB-5F61962A63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EFB9A4-D681-271F-CC4E-A91E800C510B}"/>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33556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A95C1-9EA1-109C-8DB3-9C84E58FB0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94F429-AF90-C15F-534C-24DD207235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9B35C1-6093-DEB7-1644-0491511C3D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757065-B25A-5DD5-26E1-B893A24ECB44}"/>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6" name="Footer Placeholder 5">
            <a:extLst>
              <a:ext uri="{FF2B5EF4-FFF2-40B4-BE49-F238E27FC236}">
                <a16:creationId xmlns:a16="http://schemas.microsoft.com/office/drawing/2014/main" id="{11C7C385-A133-C3A3-2730-D315601180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FD7D31-0790-BB24-0829-EC67EC45AE28}"/>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422892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BC8E8-E5D9-3A7C-E892-A1073BEE0C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00A76E-6324-D140-01E5-1887E11BDC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A8F69-ECFD-C2DC-F46A-079462E01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C02A24-8AEB-35B7-C5BA-107F0F15997C}"/>
              </a:ext>
            </a:extLst>
          </p:cNvPr>
          <p:cNvSpPr>
            <a:spLocks noGrp="1"/>
          </p:cNvSpPr>
          <p:nvPr>
            <p:ph type="dt" sz="half" idx="10"/>
          </p:nvPr>
        </p:nvSpPr>
        <p:spPr/>
        <p:txBody>
          <a:bodyPr/>
          <a:lstStyle/>
          <a:p>
            <a:fld id="{BD824542-7F11-4686-89A5-F8B32D554B35}" type="datetimeFigureOut">
              <a:rPr lang="en-US" smtClean="0"/>
              <a:t>07-12-2023</a:t>
            </a:fld>
            <a:endParaRPr lang="en-US"/>
          </a:p>
        </p:txBody>
      </p:sp>
      <p:sp>
        <p:nvSpPr>
          <p:cNvPr id="6" name="Footer Placeholder 5">
            <a:extLst>
              <a:ext uri="{FF2B5EF4-FFF2-40B4-BE49-F238E27FC236}">
                <a16:creationId xmlns:a16="http://schemas.microsoft.com/office/drawing/2014/main" id="{87627B09-2886-82E5-ED2A-AF3D499099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935AB4-9431-333F-4D34-52BDDC375787}"/>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956825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9A7417-1051-77EE-0EF2-3756568BDB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767243-F530-15A3-F41B-0F1315338C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A514F-2221-0EB8-B575-F1E021EB44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24542-7F11-4686-89A5-F8B32D554B35}" type="datetimeFigureOut">
              <a:rPr lang="en-US" smtClean="0"/>
              <a:t>07-12-2023</a:t>
            </a:fld>
            <a:endParaRPr lang="en-US"/>
          </a:p>
        </p:txBody>
      </p:sp>
      <p:sp>
        <p:nvSpPr>
          <p:cNvPr id="5" name="Footer Placeholder 4">
            <a:extLst>
              <a:ext uri="{FF2B5EF4-FFF2-40B4-BE49-F238E27FC236}">
                <a16:creationId xmlns:a16="http://schemas.microsoft.com/office/drawing/2014/main" id="{D0DF7BEA-0058-0EDE-0673-F688DFED35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5C29E4-4248-14A5-63F5-D8DC51B061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6D871-FCB2-4EC7-B6D1-3A8E0D58117A}" type="slidenum">
              <a:rPr lang="en-US" smtClean="0"/>
              <a:t>‹#›</a:t>
            </a:fld>
            <a:endParaRPr lang="en-US"/>
          </a:p>
        </p:txBody>
      </p:sp>
    </p:spTree>
    <p:extLst>
      <p:ext uri="{BB962C8B-B14F-4D97-AF65-F5344CB8AC3E}">
        <p14:creationId xmlns:p14="http://schemas.microsoft.com/office/powerpoint/2010/main" val="3255581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B76306E-C3F6-4293-7E4D-3B82F5E36E5C}"/>
              </a:ext>
            </a:extLst>
          </p:cNvPr>
          <p:cNvSpPr>
            <a:spLocks noGrp="1"/>
          </p:cNvSpPr>
          <p:nvPr>
            <p:ph type="title"/>
          </p:nvPr>
        </p:nvSpPr>
        <p:spPr>
          <a:xfrm>
            <a:off x="712365" y="1917088"/>
            <a:ext cx="10515600" cy="1511912"/>
          </a:xfrm>
        </p:spPr>
        <p:txBody>
          <a:bodyPr>
            <a:normAutofit fontScale="90000"/>
          </a:bodyPr>
          <a:lstStyle/>
          <a:p>
            <a:pPr marL="0" marR="0" lvl="0" indent="0" defTabSz="914400" rtl="0" eaLnBrk="0" fontAlgn="base" latinLnBrk="0" hangingPunct="0">
              <a:lnSpc>
                <a:spcPct val="100000"/>
              </a:lnSpc>
              <a:spcBef>
                <a:spcPct val="0"/>
              </a:spcBef>
              <a:spcAft>
                <a:spcPct val="0"/>
              </a:spcAft>
              <a:tabLst/>
            </a:pPr>
            <a:r>
              <a:rPr kumimoji="0" lang="en-US" altLang="en-US" sz="13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Exercise:  </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Working as a group, your assignment is to assess (and, if appropriate, develop) corporate controls for your company.  You should take this process in steps:</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As a group, you should decide whether controls are necessary. If so, you should identify which rules or guidance, outlined in the “background” section above, you will want the company to follow, in structuring its corporate controls.  You should also address any national guidance, specific to your country, on controls of this type. As a group, identify the basic elements of the corporate compliance system, and chart them.</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standards and procedures</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identify models for a code of conduct for the company, and should create a rough draft of that manual.  The manual should address both rules of conduct </a:t>
            </a: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and</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the ethical culture expected at the firm.</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internal governance</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explain how the company’s leadership will stay aware of corporate compliance issues that arise -- and how leadership will respond.</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personnel screening</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develop standards for assessing, and potentially excluding, risky personnel.</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training</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develop a plan for training on ethics and compliance.</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monitoring, auditing and reporting</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plan out internal systems for passing information on compliance.  Who will monitor for compliance violations, for example?  Who will audit the monitors, and review the soundness of the system?  How will individuals report compliance failures, and how will those reports be handled?</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enforcement</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be prepared to explain how incentives and discipline under the compliance system can be integrated into the company’s existing human resources structure.</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adjustment to risk</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explain how the company’s controls will need to change in the future, to accommodate future expected business.</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a:t>
            </a: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president, chief financial officer and senior attorney</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be prepared to listen to, and comment critically on, any proposed compliance plan.</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Please use the following chart to organize the members of your group into the subgroups defined above:</a:t>
            </a: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00" b="0" i="0" u="none" strike="noStrike" cap="none" normalizeH="0" baseline="0" dirty="0">
                <a:ln>
                  <a:noFill/>
                </a:ln>
                <a:solidFill>
                  <a:schemeClr val="tx1"/>
                </a:solidFill>
                <a:effectLst/>
                <a:latin typeface="Arial" panose="020B0604020202020204" pitchFamily="34" charset="0"/>
              </a:rPr>
              <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Whole group: How should compliance be implemented in Bahrain?</a:t>
            </a:r>
            <a:r>
              <a:rPr kumimoji="0" lang="en-US" altLang="en-US" sz="800" b="0" i="0" u="none" strike="noStrike" cap="none" normalizeH="0" baseline="0" dirty="0">
                <a:ln>
                  <a:noFill/>
                </a:ln>
                <a:solidFill>
                  <a:schemeClr val="tx1"/>
                </a:solidFill>
                <a:effectLst/>
                <a:latin typeface="Arial" panose="020B0604020202020204" pitchFamily="34" charset="0"/>
              </a:rPr>
              <a:t/>
            </a:r>
            <a:br>
              <a:rPr kumimoji="0" lang="en-US" altLang="en-US" sz="800" b="0" i="0" u="none" strike="noStrike" cap="none" normalizeH="0" baseline="0" dirty="0">
                <a:ln>
                  <a:noFill/>
                </a:ln>
                <a:solidFill>
                  <a:schemeClr val="tx1"/>
                </a:solidFill>
                <a:effectLst/>
                <a:latin typeface="Arial" panose="020B0604020202020204" pitchFamily="34" charset="0"/>
              </a:rPr>
            </a:br>
            <a:endParaRPr lang="en-US" dirty="0"/>
          </a:p>
        </p:txBody>
      </p:sp>
      <p:graphicFrame>
        <p:nvGraphicFramePr>
          <p:cNvPr id="6" name="Content Placeholder 5">
            <a:extLst>
              <a:ext uri="{FF2B5EF4-FFF2-40B4-BE49-F238E27FC236}">
                <a16:creationId xmlns:a16="http://schemas.microsoft.com/office/drawing/2014/main" id="{DB445A41-D560-4088-4D1A-10169104F3A5}"/>
              </a:ext>
            </a:extLst>
          </p:cNvPr>
          <p:cNvGraphicFramePr>
            <a:graphicFrameLocks noGrp="1"/>
          </p:cNvGraphicFramePr>
          <p:nvPr>
            <p:ph idx="4294967295"/>
            <p:extLst>
              <p:ext uri="{D42A27DB-BD31-4B8C-83A1-F6EECF244321}">
                <p14:modId xmlns:p14="http://schemas.microsoft.com/office/powerpoint/2010/main" val="3326426954"/>
              </p:ext>
            </p:extLst>
          </p:nvPr>
        </p:nvGraphicFramePr>
        <p:xfrm>
          <a:off x="838200" y="4566021"/>
          <a:ext cx="10515599" cy="1940880"/>
        </p:xfrm>
        <a:graphic>
          <a:graphicData uri="http://schemas.openxmlformats.org/drawingml/2006/table">
            <a:tbl>
              <a:tblPr firstRow="1" firstCol="1" bandRow="1">
                <a:tableStyleId>{5C22544A-7EE6-4342-B048-85BDC9FD1C3A}</a:tableStyleId>
              </a:tblPr>
              <a:tblGrid>
                <a:gridCol w="3595442">
                  <a:extLst>
                    <a:ext uri="{9D8B030D-6E8A-4147-A177-3AD203B41FA5}">
                      <a16:colId xmlns:a16="http://schemas.microsoft.com/office/drawing/2014/main" val="2235298612"/>
                    </a:ext>
                  </a:extLst>
                </a:gridCol>
                <a:gridCol w="6920157">
                  <a:extLst>
                    <a:ext uri="{9D8B030D-6E8A-4147-A177-3AD203B41FA5}">
                      <a16:colId xmlns:a16="http://schemas.microsoft.com/office/drawing/2014/main" val="1971338939"/>
                    </a:ext>
                  </a:extLst>
                </a:gridCol>
              </a:tblGrid>
              <a:tr h="194088">
                <a:tc gridSpan="2">
                  <a:txBody>
                    <a:bodyPr/>
                    <a:lstStyle/>
                    <a:p>
                      <a:pPr marL="0" marR="0">
                        <a:lnSpc>
                          <a:spcPct val="115000"/>
                        </a:lnSpc>
                        <a:spcBef>
                          <a:spcPts val="0"/>
                        </a:spcBef>
                        <a:spcAft>
                          <a:spcPts val="0"/>
                        </a:spcAft>
                      </a:pPr>
                      <a:r>
                        <a:rPr lang="en-US" sz="1100" dirty="0">
                          <a:effectLst/>
                        </a:rPr>
                        <a:t>ASSIGNMENTS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938701286"/>
                  </a:ext>
                </a:extLst>
              </a:tr>
              <a:tr h="194088">
                <a:tc>
                  <a:txBody>
                    <a:bodyPr/>
                    <a:lstStyle/>
                    <a:p>
                      <a:pPr marL="0" marR="0">
                        <a:lnSpc>
                          <a:spcPct val="115000"/>
                        </a:lnSpc>
                        <a:spcBef>
                          <a:spcPts val="0"/>
                        </a:spcBef>
                        <a:spcAft>
                          <a:spcPts val="0"/>
                        </a:spcAft>
                      </a:pPr>
                      <a:r>
                        <a:rPr lang="en-US" sz="1100">
                          <a:effectLst/>
                        </a:rPr>
                        <a:t>SUBGROUP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b="1" dirty="0">
                          <a:effectLst/>
                        </a:rPr>
                        <a:t>PARTICIPANTS</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8064734"/>
                  </a:ext>
                </a:extLst>
              </a:tr>
              <a:tr h="194088">
                <a:tc>
                  <a:txBody>
                    <a:bodyPr/>
                    <a:lstStyle/>
                    <a:p>
                      <a:pPr marL="0" marR="0">
                        <a:lnSpc>
                          <a:spcPct val="115000"/>
                        </a:lnSpc>
                        <a:spcBef>
                          <a:spcPts val="0"/>
                        </a:spcBef>
                        <a:spcAft>
                          <a:spcPts val="0"/>
                        </a:spcAft>
                      </a:pPr>
                      <a:r>
                        <a:rPr lang="en-US" sz="1100">
                          <a:effectLst/>
                        </a:rPr>
                        <a:t>Standards and Procedures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93259581"/>
                  </a:ext>
                </a:extLst>
              </a:tr>
              <a:tr h="194088">
                <a:tc>
                  <a:txBody>
                    <a:bodyPr/>
                    <a:lstStyle/>
                    <a:p>
                      <a:pPr marL="0" marR="0">
                        <a:lnSpc>
                          <a:spcPct val="115000"/>
                        </a:lnSpc>
                        <a:spcBef>
                          <a:spcPts val="0"/>
                        </a:spcBef>
                        <a:spcAft>
                          <a:spcPts val="0"/>
                        </a:spcAft>
                      </a:pPr>
                      <a:r>
                        <a:rPr lang="en-US" sz="1100">
                          <a:effectLst/>
                        </a:rPr>
                        <a:t>Internal Governance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6063286"/>
                  </a:ext>
                </a:extLst>
              </a:tr>
              <a:tr h="194088">
                <a:tc>
                  <a:txBody>
                    <a:bodyPr/>
                    <a:lstStyle/>
                    <a:p>
                      <a:pPr marL="0" marR="0">
                        <a:lnSpc>
                          <a:spcPct val="115000"/>
                        </a:lnSpc>
                        <a:spcBef>
                          <a:spcPts val="0"/>
                        </a:spcBef>
                        <a:spcAft>
                          <a:spcPts val="0"/>
                        </a:spcAft>
                      </a:pPr>
                      <a:r>
                        <a:rPr lang="en-US" sz="1100">
                          <a:effectLst/>
                        </a:rPr>
                        <a:t>Personnel Screening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89529991"/>
                  </a:ext>
                </a:extLst>
              </a:tr>
              <a:tr h="194088">
                <a:tc>
                  <a:txBody>
                    <a:bodyPr/>
                    <a:lstStyle/>
                    <a:p>
                      <a:pPr marL="0" marR="0">
                        <a:lnSpc>
                          <a:spcPct val="115000"/>
                        </a:lnSpc>
                        <a:spcBef>
                          <a:spcPts val="0"/>
                        </a:spcBef>
                        <a:spcAft>
                          <a:spcPts val="0"/>
                        </a:spcAft>
                      </a:pPr>
                      <a:r>
                        <a:rPr lang="en-US" sz="1100">
                          <a:effectLst/>
                        </a:rPr>
                        <a:t>Training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32132559"/>
                  </a:ext>
                </a:extLst>
              </a:tr>
              <a:tr h="194088">
                <a:tc>
                  <a:txBody>
                    <a:bodyPr/>
                    <a:lstStyle/>
                    <a:p>
                      <a:pPr marL="0" marR="0">
                        <a:lnSpc>
                          <a:spcPct val="115000"/>
                        </a:lnSpc>
                        <a:spcBef>
                          <a:spcPts val="0"/>
                        </a:spcBef>
                        <a:spcAft>
                          <a:spcPts val="0"/>
                        </a:spcAft>
                      </a:pPr>
                      <a:r>
                        <a:rPr lang="en-US" sz="1100" dirty="0">
                          <a:effectLst/>
                        </a:rPr>
                        <a:t>Monitoring, Auditing and Reporting</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0814880"/>
                  </a:ext>
                </a:extLst>
              </a:tr>
              <a:tr h="194088">
                <a:tc>
                  <a:txBody>
                    <a:bodyPr/>
                    <a:lstStyle/>
                    <a:p>
                      <a:pPr marL="0" marR="0">
                        <a:lnSpc>
                          <a:spcPct val="115000"/>
                        </a:lnSpc>
                        <a:spcBef>
                          <a:spcPts val="0"/>
                        </a:spcBef>
                        <a:spcAft>
                          <a:spcPts val="0"/>
                        </a:spcAft>
                      </a:pPr>
                      <a:r>
                        <a:rPr lang="en-US" sz="1100" dirty="0">
                          <a:effectLst/>
                        </a:rPr>
                        <a:t>Enforcement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78810176"/>
                  </a:ext>
                </a:extLst>
              </a:tr>
              <a:tr h="194088">
                <a:tc>
                  <a:txBody>
                    <a:bodyPr/>
                    <a:lstStyle/>
                    <a:p>
                      <a:pPr marL="0" marR="0">
                        <a:lnSpc>
                          <a:spcPct val="115000"/>
                        </a:lnSpc>
                        <a:spcBef>
                          <a:spcPts val="0"/>
                        </a:spcBef>
                        <a:spcAft>
                          <a:spcPts val="0"/>
                        </a:spcAft>
                      </a:pPr>
                      <a:r>
                        <a:rPr lang="en-US" sz="1100" dirty="0">
                          <a:effectLst/>
                        </a:rPr>
                        <a:t>Adjustment to Risk</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1855262"/>
                  </a:ext>
                </a:extLst>
              </a:tr>
              <a:tr h="194088">
                <a:tc>
                  <a:txBody>
                    <a:bodyPr/>
                    <a:lstStyle/>
                    <a:p>
                      <a:pPr marL="0" marR="0">
                        <a:lnSpc>
                          <a:spcPct val="115000"/>
                        </a:lnSpc>
                        <a:spcBef>
                          <a:spcPts val="0"/>
                        </a:spcBef>
                        <a:spcAft>
                          <a:spcPts val="0"/>
                        </a:spcAft>
                      </a:pPr>
                      <a:r>
                        <a:rPr lang="en-US" sz="1100" dirty="0">
                          <a:effectLst/>
                        </a:rPr>
                        <a:t>President, Chief Financial Officer &amp; Senior Attorney</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1528913"/>
                  </a:ext>
                </a:extLst>
              </a:tr>
            </a:tbl>
          </a:graphicData>
        </a:graphic>
      </p:graphicFrame>
    </p:spTree>
    <p:extLst>
      <p:ext uri="{BB962C8B-B14F-4D97-AF65-F5344CB8AC3E}">
        <p14:creationId xmlns:p14="http://schemas.microsoft.com/office/powerpoint/2010/main" val="153842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B76306E-C3F6-4293-7E4D-3B82F5E36E5C}"/>
              </a:ext>
            </a:extLst>
          </p:cNvPr>
          <p:cNvSpPr>
            <a:spLocks noGrp="1"/>
          </p:cNvSpPr>
          <p:nvPr>
            <p:ph type="title"/>
          </p:nvPr>
        </p:nvSpPr>
        <p:spPr>
          <a:xfrm>
            <a:off x="712365" y="1917088"/>
            <a:ext cx="10515600" cy="1511912"/>
          </a:xfrm>
        </p:spPr>
        <p:txBody>
          <a:bodyPr>
            <a:normAutofit fontScale="90000"/>
          </a:bodyPr>
          <a:lstStyle/>
          <a:p>
            <a:pPr lvl="0" algn="r" rtl="1" eaLnBrk="0" fontAlgn="base" hangingPunct="0">
              <a:lnSpc>
                <a:spcPct val="100000"/>
              </a:lnSpc>
              <a:spcAft>
                <a:spcPct val="0"/>
              </a:spcAft>
            </a:pPr>
            <a:r>
              <a:rPr lang="ar-AE" altLang="en-US" sz="1600" b="1" dirty="0">
                <a:latin typeface="Arial" panose="020B0604020202020204" pitchFamily="34" charset="0"/>
                <a:ea typeface="Times New Roman" panose="02020603050405020304" pitchFamily="18" charset="0"/>
              </a:rPr>
              <a:t>تمرين:</a:t>
            </a:r>
            <a:r>
              <a:rPr lang="ar-BH" altLang="en-US" sz="1600" b="1" dirty="0">
                <a:latin typeface="Arial" panose="020B0604020202020204" pitchFamily="34" charset="0"/>
                <a:ea typeface="Times New Roman" panose="02020603050405020304" pitchFamily="18" charset="0"/>
              </a:rPr>
              <a:t> </a:t>
            </a:r>
            <a:r>
              <a:rPr lang="ar-BH" altLang="en-US" sz="1600" dirty="0">
                <a:latin typeface="Arial" panose="020B0604020202020204" pitchFamily="34" charset="0"/>
                <a:ea typeface="Times New Roman" panose="02020603050405020304" pitchFamily="18" charset="0"/>
              </a:rPr>
              <a:t>من خلال </a:t>
            </a:r>
            <a:r>
              <a:rPr lang="ar-AE" altLang="en-US" sz="1600" dirty="0">
                <a:latin typeface="Arial" panose="020B0604020202020204" pitchFamily="34" charset="0"/>
                <a:ea typeface="Times New Roman" panose="02020603050405020304" pitchFamily="18" charset="0"/>
              </a:rPr>
              <a:t>العمل كمجموعة ، </a:t>
            </a:r>
            <a:r>
              <a:rPr lang="ar-BH" altLang="en-US" sz="1600" dirty="0">
                <a:latin typeface="Arial" panose="020B0604020202020204" pitchFamily="34" charset="0"/>
                <a:ea typeface="Times New Roman" panose="02020603050405020304" pitchFamily="18" charset="0"/>
              </a:rPr>
              <a:t>ستكون </a:t>
            </a:r>
            <a:r>
              <a:rPr lang="ar-AE" altLang="en-US" sz="1600" dirty="0">
                <a:latin typeface="Arial" panose="020B0604020202020204" pitchFamily="34" charset="0"/>
                <a:ea typeface="Times New Roman" panose="02020603050405020304" pitchFamily="18" charset="0"/>
              </a:rPr>
              <a:t>مهمتك هي تقييم (و</a:t>
            </a:r>
            <a:r>
              <a:rPr lang="ar-BH" altLang="en-US" sz="1600" dirty="0">
                <a:latin typeface="Arial" panose="020B0604020202020204" pitchFamily="34" charset="0"/>
                <a:ea typeface="Times New Roman" panose="02020603050405020304" pitchFamily="18" charset="0"/>
              </a:rPr>
              <a:t>إذا </a:t>
            </a:r>
            <a:r>
              <a:rPr lang="ar-AE" altLang="en-US" sz="1600" dirty="0">
                <a:latin typeface="Arial" panose="020B0604020202020204" pitchFamily="34" charset="0"/>
                <a:ea typeface="Times New Roman" panose="02020603050405020304" pitchFamily="18" charset="0"/>
              </a:rPr>
              <a:t>ناسب</a:t>
            </a:r>
            <a:r>
              <a:rPr lang="ar-BH" altLang="en-US" sz="1600" dirty="0">
                <a:latin typeface="Arial" panose="020B0604020202020204" pitchFamily="34" charset="0"/>
                <a:ea typeface="Times New Roman" panose="02020603050405020304" pitchFamily="18" charset="0"/>
              </a:rPr>
              <a:t> الأمر</a:t>
            </a:r>
            <a:r>
              <a:rPr lang="ar-AE" altLang="en-US" sz="1600" dirty="0">
                <a:latin typeface="Arial" panose="020B0604020202020204" pitchFamily="34" charset="0"/>
                <a:ea typeface="Times New Roman" panose="02020603050405020304" pitchFamily="18" charset="0"/>
              </a:rPr>
              <a:t>، </a:t>
            </a:r>
            <a:r>
              <a:rPr lang="ar-BH" altLang="en-US" sz="1600" dirty="0">
                <a:latin typeface="Arial" panose="020B0604020202020204" pitchFamily="34" charset="0"/>
                <a:ea typeface="Times New Roman" panose="02020603050405020304" pitchFamily="18" charset="0"/>
              </a:rPr>
              <a:t>وضع و</a:t>
            </a:r>
            <a:r>
              <a:rPr lang="ar-AE" altLang="en-US" sz="1600" dirty="0">
                <a:latin typeface="Arial" panose="020B0604020202020204" pitchFamily="34" charset="0"/>
                <a:ea typeface="Times New Roman" panose="02020603050405020304" pitchFamily="18" charset="0"/>
              </a:rPr>
              <a:t>تطوير) ضوابط</a:t>
            </a:r>
            <a:r>
              <a:rPr lang="ar-BH" altLang="en-US" sz="1600" dirty="0">
                <a:latin typeface="Arial" panose="020B0604020202020204" pitchFamily="34" charset="0"/>
                <a:ea typeface="Times New Roman" panose="02020603050405020304" pitchFamily="18" charset="0"/>
              </a:rPr>
              <a:t> الشركات بالنسبة</a:t>
            </a:r>
            <a:r>
              <a:rPr lang="ar-AE" altLang="en-US" sz="1600" dirty="0">
                <a:latin typeface="Arial" panose="020B0604020202020204" pitchFamily="34" charset="0"/>
                <a:ea typeface="Times New Roman" panose="02020603050405020304" pitchFamily="18" charset="0"/>
              </a:rPr>
              <a:t> لشركتك.  يجب </a:t>
            </a:r>
            <a:r>
              <a:rPr lang="ar-BH" altLang="en-US" sz="1600" dirty="0">
                <a:latin typeface="Arial" panose="020B0604020202020204" pitchFamily="34" charset="0"/>
                <a:ea typeface="Times New Roman" panose="02020603050405020304" pitchFamily="18" charset="0"/>
              </a:rPr>
              <a:t>القيام</a:t>
            </a:r>
            <a:r>
              <a:rPr lang="ar-AE" altLang="en-US" sz="1600" dirty="0">
                <a:latin typeface="Arial" panose="020B0604020202020204" pitchFamily="34" charset="0"/>
                <a:ea typeface="Times New Roman" panose="02020603050405020304" pitchFamily="18" charset="0"/>
              </a:rPr>
              <a:t> </a:t>
            </a:r>
            <a:r>
              <a:rPr lang="ar-BH" altLang="en-US" sz="1600" dirty="0">
                <a:latin typeface="Arial" panose="020B0604020202020204" pitchFamily="34" charset="0"/>
                <a:ea typeface="Times New Roman" panose="02020603050405020304" pitchFamily="18" charset="0"/>
              </a:rPr>
              <a:t>ب</a:t>
            </a:r>
            <a:r>
              <a:rPr lang="ar-AE" altLang="en-US" sz="1600" dirty="0">
                <a:latin typeface="Arial" panose="020B0604020202020204" pitchFamily="34" charset="0"/>
                <a:ea typeface="Times New Roman" panose="02020603050405020304" pitchFamily="18" charset="0"/>
              </a:rPr>
              <a:t>هذه العملية في خطوات:</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كمجموعة ، يجب أن تقرر ما إذا كانت </a:t>
            </a:r>
            <a:r>
              <a:rPr lang="ar-BH" altLang="en-US" sz="1600" dirty="0">
                <a:latin typeface="Arial" panose="020B0604020202020204" pitchFamily="34" charset="0"/>
                <a:ea typeface="Times New Roman" panose="02020603050405020304" pitchFamily="18" charset="0"/>
              </a:rPr>
              <a:t>الضوابط </a:t>
            </a:r>
            <a:r>
              <a:rPr lang="ar-AE" altLang="en-US" sz="1600" dirty="0">
                <a:latin typeface="Arial" panose="020B0604020202020204" pitchFamily="34" charset="0"/>
                <a:ea typeface="Times New Roman" panose="02020603050405020304" pitchFamily="18" charset="0"/>
              </a:rPr>
              <a:t>ضرورية أم لا. إذا كان</a:t>
            </a:r>
            <a:r>
              <a:rPr lang="ar-BH" altLang="en-US" sz="1600" dirty="0">
                <a:latin typeface="Arial" panose="020B0604020202020204" pitchFamily="34" charset="0"/>
                <a:ea typeface="Times New Roman" panose="02020603050405020304" pitchFamily="18" charset="0"/>
              </a:rPr>
              <a:t>ت</a:t>
            </a:r>
            <a:r>
              <a:rPr lang="ar-AE" altLang="en-US" sz="1600" dirty="0">
                <a:latin typeface="Arial" panose="020B0604020202020204" pitchFamily="34" charset="0"/>
                <a:ea typeface="Times New Roman" panose="02020603050405020304" pitchFamily="18" charset="0"/>
              </a:rPr>
              <a:t> كذلك ، فيجب عليك تحديد القواعد أو الإرشادات الموضحة في</a:t>
            </a:r>
            <a:r>
              <a:rPr lang="ar-BH" altLang="en-US" sz="1600" dirty="0">
                <a:latin typeface="Arial" panose="020B0604020202020204" pitchFamily="34" charset="0"/>
                <a:ea typeface="Times New Roman" panose="02020603050405020304" pitchFamily="18" charset="0"/>
              </a:rPr>
              <a:t> جزء </a:t>
            </a:r>
            <a:r>
              <a:rPr lang="ar-AE" altLang="en-US" sz="1600" dirty="0">
                <a:latin typeface="Arial" panose="020B0604020202020204" pitchFamily="34" charset="0"/>
                <a:ea typeface="Times New Roman" panose="02020603050405020304" pitchFamily="18" charset="0"/>
              </a:rPr>
              <a:t>"الخلفية" أعلاه، والتي تريد </a:t>
            </a:r>
            <a:r>
              <a:rPr lang="ar-BH" altLang="en-US" sz="1600" dirty="0">
                <a:latin typeface="Arial" panose="020B0604020202020204" pitchFamily="34" charset="0"/>
                <a:ea typeface="Times New Roman" panose="02020603050405020304" pitchFamily="18" charset="0"/>
              </a:rPr>
              <a:t>م</a:t>
            </a:r>
            <a:r>
              <a:rPr lang="ar-AE" altLang="en-US" sz="1600" dirty="0">
                <a:latin typeface="Arial" panose="020B0604020202020204" pitchFamily="34" charset="0"/>
                <a:ea typeface="Times New Roman" panose="02020603050405020304" pitchFamily="18" charset="0"/>
              </a:rPr>
              <a:t>ن</a:t>
            </a:r>
            <a:r>
              <a:rPr lang="ar-BH" altLang="en-US" sz="1600" dirty="0">
                <a:latin typeface="Arial" panose="020B0604020202020204" pitchFamily="34" charset="0"/>
                <a:ea typeface="Times New Roman" panose="02020603050405020304" pitchFamily="18" charset="0"/>
              </a:rPr>
              <a:t> </a:t>
            </a:r>
            <a:r>
              <a:rPr lang="ar-AE" altLang="en-US" sz="1600" dirty="0">
                <a:latin typeface="Arial" panose="020B0604020202020204" pitchFamily="34" charset="0"/>
                <a:ea typeface="Times New Roman" panose="02020603050405020304" pitchFamily="18" charset="0"/>
              </a:rPr>
              <a:t>الشركة </a:t>
            </a:r>
            <a:r>
              <a:rPr lang="ar-BH" altLang="en-US" sz="1600" dirty="0">
                <a:latin typeface="Arial" panose="020B0604020202020204" pitchFamily="34" charset="0"/>
                <a:ea typeface="Times New Roman" panose="02020603050405020304" pitchFamily="18" charset="0"/>
              </a:rPr>
              <a:t>ا</a:t>
            </a:r>
            <a:r>
              <a:rPr lang="ar-AE" altLang="en-US" sz="1600" dirty="0">
                <a:latin typeface="Arial" panose="020B0604020202020204" pitchFamily="34" charset="0"/>
                <a:ea typeface="Times New Roman" panose="02020603050405020304" pitchFamily="18" charset="0"/>
              </a:rPr>
              <a:t>ت</a:t>
            </a:r>
            <a:r>
              <a:rPr lang="ar-BH" altLang="en-US" sz="1600" dirty="0">
                <a:latin typeface="Arial" panose="020B0604020202020204" pitchFamily="34" charset="0"/>
                <a:ea typeface="Times New Roman" panose="02020603050405020304" pitchFamily="18" charset="0"/>
              </a:rPr>
              <a:t>ّ</a:t>
            </a:r>
            <a:r>
              <a:rPr lang="ar-AE" altLang="en-US" sz="1600" dirty="0">
                <a:latin typeface="Arial" panose="020B0604020202020204" pitchFamily="34" charset="0"/>
                <a:ea typeface="Times New Roman" panose="02020603050405020304" pitchFamily="18" charset="0"/>
              </a:rPr>
              <a:t>ب</a:t>
            </a:r>
            <a:r>
              <a:rPr lang="ar-BH" altLang="en-US" sz="1600" dirty="0">
                <a:latin typeface="Arial" panose="020B0604020202020204" pitchFamily="34" charset="0"/>
                <a:ea typeface="Times New Roman" panose="02020603050405020304" pitchFamily="18" charset="0"/>
              </a:rPr>
              <a:t>ا</a:t>
            </a:r>
            <a:r>
              <a:rPr lang="ar-AE" altLang="en-US" sz="1600" dirty="0">
                <a:latin typeface="Arial" panose="020B0604020202020204" pitchFamily="34" charset="0"/>
                <a:ea typeface="Times New Roman" panose="02020603050405020304" pitchFamily="18" charset="0"/>
              </a:rPr>
              <a:t>عها، في هيكلة ضوابط الشركة.  يجب عليك أيضا معالجة أي </a:t>
            </a:r>
            <a:r>
              <a:rPr lang="ar-BH" altLang="en-US" sz="1600" dirty="0">
                <a:latin typeface="Arial" panose="020B0604020202020204" pitchFamily="34" charset="0"/>
                <a:ea typeface="Times New Roman" panose="02020603050405020304" pitchFamily="18" charset="0"/>
              </a:rPr>
              <a:t>توجيه</a:t>
            </a:r>
            <a:r>
              <a:rPr lang="ar-AE" altLang="en-US" sz="1600" dirty="0">
                <a:latin typeface="Arial" panose="020B0604020202020204" pitchFamily="34" charset="0"/>
                <a:ea typeface="Times New Roman" panose="02020603050405020304" pitchFamily="18" charset="0"/>
              </a:rPr>
              <a:t>ات </a:t>
            </a:r>
            <a:r>
              <a:rPr lang="ar-BH" altLang="en-US" sz="1600" dirty="0">
                <a:latin typeface="Arial" panose="020B0604020202020204" pitchFamily="34" charset="0"/>
                <a:ea typeface="Times New Roman" panose="02020603050405020304" pitchFamily="18" charset="0"/>
              </a:rPr>
              <a:t>إرشادية </a:t>
            </a:r>
            <a:r>
              <a:rPr lang="ar-AE" altLang="en-US" sz="1600" dirty="0">
                <a:latin typeface="Arial" panose="020B0604020202020204" pitchFamily="34" charset="0"/>
                <a:ea typeface="Times New Roman" panose="02020603050405020304" pitchFamily="18" charset="0"/>
              </a:rPr>
              <a:t>وطنية خاصة ببلدك بشأن ضوابط من هذا النوع. كمجموعة، حدد العناصر الأساسية لنظام امتثال الشركات ، و</a:t>
            </a:r>
            <a:r>
              <a:rPr lang="ar-BH" altLang="en-US" sz="1600" dirty="0">
                <a:latin typeface="Arial" panose="020B0604020202020204" pitchFamily="34" charset="0"/>
                <a:ea typeface="Times New Roman" panose="02020603050405020304" pitchFamily="18" charset="0"/>
              </a:rPr>
              <a:t>ضعها في مخطط بياني</a:t>
            </a:r>
            <a:r>
              <a:rPr lang="ar-AE" altLang="en-US" sz="1600" dirty="0">
                <a:latin typeface="Arial" panose="020B0604020202020204" pitchFamily="34" charset="0"/>
                <a:ea typeface="Times New Roman" panose="02020603050405020304" pitchFamily="18" charset="0"/>
              </a:rPr>
              <a:t>.</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وينبغي لفريق فرعي معني بالمعايير والإجراءات أن يحدد نماذج لمدونة قواعد سلوك للشركة، وأن يضع</a:t>
            </a:r>
            <a:r>
              <a:rPr lang="ar-BH" altLang="en-US" sz="1600" dirty="0">
                <a:latin typeface="Arial" panose="020B0604020202020204" pitchFamily="34" charset="0"/>
                <a:ea typeface="Times New Roman" panose="02020603050405020304" pitchFamily="18" charset="0"/>
              </a:rPr>
              <a:t> مسوّدة  تقريبيّة </a:t>
            </a:r>
            <a:r>
              <a:rPr lang="ar-AE" altLang="en-US" sz="1600" dirty="0">
                <a:latin typeface="Arial" panose="020B0604020202020204" pitchFamily="34" charset="0"/>
                <a:ea typeface="Times New Roman" panose="02020603050405020304" pitchFamily="18" charset="0"/>
              </a:rPr>
              <a:t>لذلك الدليل. يجب أن يتناول الدليل كلا من قواعد السلوك والثقافة الأخلاقية المتوقعة </a:t>
            </a:r>
            <a:r>
              <a:rPr lang="ar-BH" altLang="en-US" sz="1600" dirty="0">
                <a:latin typeface="Arial" panose="020B0604020202020204" pitchFamily="34" charset="0"/>
                <a:ea typeface="Times New Roman" panose="02020603050405020304" pitchFamily="18" charset="0"/>
              </a:rPr>
              <a:t>من </a:t>
            </a:r>
            <a:r>
              <a:rPr lang="ar-AE" altLang="en-US" sz="1600" dirty="0">
                <a:latin typeface="Arial" panose="020B0604020202020204" pitchFamily="34" charset="0"/>
                <a:ea typeface="Times New Roman" panose="02020603050405020304" pitchFamily="18" charset="0"/>
              </a:rPr>
              <a:t>الشركة.</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يجب أن</a:t>
            </a:r>
            <a:r>
              <a:rPr lang="ar-BH" altLang="en-US" sz="1600" dirty="0">
                <a:latin typeface="Arial" panose="020B0604020202020204" pitchFamily="34" charset="0"/>
                <a:ea typeface="Times New Roman" panose="02020603050405020304" pitchFamily="18" charset="0"/>
              </a:rPr>
              <a:t> ي</a:t>
            </a:r>
            <a:r>
              <a:rPr lang="ar-AE" altLang="en-US" sz="1600" dirty="0">
                <a:latin typeface="Arial" panose="020B0604020202020204" pitchFamily="34" charset="0"/>
                <a:ea typeface="Times New Roman" panose="02020603050405020304" pitchFamily="18" charset="0"/>
              </a:rPr>
              <a:t>شرح </a:t>
            </a:r>
            <a:r>
              <a:rPr lang="ar-BH" altLang="en-US" sz="1600" dirty="0">
                <a:latin typeface="Arial" panose="020B0604020202020204" pitchFamily="34" charset="0"/>
                <a:ea typeface="Times New Roman" panose="02020603050405020304" pitchFamily="18" charset="0"/>
              </a:rPr>
              <a:t>فريق</a:t>
            </a:r>
            <a:r>
              <a:rPr lang="ar-AE" altLang="en-US" sz="1600" dirty="0">
                <a:latin typeface="Arial" panose="020B0604020202020204" pitchFamily="34" charset="0"/>
                <a:ea typeface="Times New Roman" panose="02020603050405020304" pitchFamily="18" charset="0"/>
              </a:rPr>
              <a:t> فرعي حول الحوكمة الداخلية كيف ستبقى قيادة الشركة على دراية بقضايا امتثال الشركات التي تنشأ - وكيف ستستجيب القيادة.</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وينبغي لفريق فرعي معني بفحص الموظفين أن يضع معايير لتقييم الموظفين ال</a:t>
            </a:r>
            <a:r>
              <a:rPr lang="ar-BH" altLang="en-US" sz="1600" dirty="0">
                <a:latin typeface="Arial" panose="020B0604020202020204" pitchFamily="34" charset="0"/>
                <a:ea typeface="Times New Roman" panose="02020603050405020304" pitchFamily="18" charset="0"/>
              </a:rPr>
              <a:t>ذين يشكلون مصدر </a:t>
            </a:r>
            <a:r>
              <a:rPr lang="ar-AE" altLang="en-US" sz="1600" dirty="0">
                <a:latin typeface="Arial" panose="020B0604020202020204" pitchFamily="34" charset="0"/>
                <a:ea typeface="Times New Roman" panose="02020603050405020304" pitchFamily="18" charset="0"/>
              </a:rPr>
              <a:t>خطر</a:t>
            </a:r>
            <a:r>
              <a:rPr lang="ar-BH" altLang="en-US" sz="1600" dirty="0">
                <a:latin typeface="Arial" panose="020B0604020202020204" pitchFamily="34" charset="0"/>
                <a:ea typeface="Times New Roman" panose="02020603050405020304" pitchFamily="18" charset="0"/>
              </a:rPr>
              <a:t> على الشركة</a:t>
            </a:r>
            <a:r>
              <a:rPr lang="ar-AE" altLang="en-US" sz="1600" dirty="0">
                <a:latin typeface="Arial" panose="020B0604020202020204" pitchFamily="34" charset="0"/>
                <a:ea typeface="Times New Roman" panose="02020603050405020304" pitchFamily="18" charset="0"/>
              </a:rPr>
              <a:t> وربما استبعادهم.</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وينبغي لفريق فرعي معني بالتدريب أن يضع خطة للتدريب على الأخلاقيات والامتثال.</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وينبغي لفريق فرعي معني بالرصد ومراجعة الحسابات والإبلاغ أن يخطط لنظم داخلية لتمرير المعلومات المتعلقة بالامتثال.  من سيراقب انتهاكات الامتثال ، على سبيل المثال؟  من سيقوم بتدقيق الشاشات ومراجعة سلامة النظام؟  كيف سيقوم الأفراد بالإبلاغ عن حالات </a:t>
            </a:r>
            <a:r>
              <a:rPr lang="ar-BH" altLang="en-US" sz="1600" dirty="0">
                <a:latin typeface="Arial" panose="020B0604020202020204" pitchFamily="34" charset="0"/>
                <a:ea typeface="Times New Roman" panose="02020603050405020304" pitchFamily="18" charset="0"/>
              </a:rPr>
              <a:t>الإخفاق في </a:t>
            </a:r>
            <a:r>
              <a:rPr lang="ar-AE" altLang="en-US" sz="1600" dirty="0">
                <a:latin typeface="Arial" panose="020B0604020202020204" pitchFamily="34" charset="0"/>
                <a:ea typeface="Times New Roman" panose="02020603050405020304" pitchFamily="18" charset="0"/>
              </a:rPr>
              <a:t>الامتثال، وكيف سيتم التعامل مع هذه التقارير؟</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وينبغي إعداد فريق فرعي معني بالإنفاذ لشرح كيفية إدماج الحوافز والانضباط في إطار نظام الامتثال في هيكل الموارد البشرية الحالي للشركة.</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يجب أن تشرح مجموعة فرعية حول التكيف مع المخاطر كيف ستحتاج ضوابط الشركة إلى التغيير في المستقبل ، لاستيعاب الأعمال المتوقعة في المستقبل.</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يجب أن يكون الرئيس والمدير المالي وكبير المحامين مستعدين للاستماع إلى أي خطة امتثال مقترحة والتعليق عليها بشكل نقدي.</a:t>
            </a:r>
            <a:br>
              <a:rPr lang="ar-AE" altLang="en-US" sz="1600" dirty="0">
                <a:latin typeface="Arial" panose="020B0604020202020204" pitchFamily="34" charset="0"/>
                <a:ea typeface="Times New Roman" panose="02020603050405020304" pitchFamily="18" charset="0"/>
              </a:rPr>
            </a:br>
            <a:r>
              <a:rPr lang="ar-AE" altLang="en-US" sz="1600" dirty="0">
                <a:latin typeface="Arial" panose="020B0604020202020204" pitchFamily="34" charset="0"/>
                <a:ea typeface="Times New Roman" panose="02020603050405020304" pitchFamily="18" charset="0"/>
              </a:rPr>
              <a:t>الرجاء استخدام المخطط التالي لتنظيم أعضاء مجموعتك في المجموعات الفرعية المحددة أعلاه:</a:t>
            </a:r>
            <a:br>
              <a:rPr lang="ar-AE" altLang="en-US" sz="1600"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المجموعة بأكملها: كيف ينبغي تنفيذ الامتثال في البحرين؟</a:t>
            </a:r>
            <a:r>
              <a:rPr kumimoji="0" lang="en-US" altLang="en-US" sz="800" b="0" i="0" u="none" strike="noStrike" cap="none" normalizeH="0" baseline="0" dirty="0">
                <a:ln>
                  <a:noFill/>
                </a:ln>
                <a:solidFill>
                  <a:schemeClr val="tx1"/>
                </a:solidFill>
                <a:effectLst/>
                <a:latin typeface="Arial" panose="020B0604020202020204" pitchFamily="34" charset="0"/>
              </a:rPr>
              <a:t/>
            </a:r>
            <a:br>
              <a:rPr kumimoji="0" lang="en-US" altLang="en-US" sz="800" b="0" i="0" u="none" strike="noStrike" cap="none" normalizeH="0" baseline="0" dirty="0">
                <a:ln>
                  <a:noFill/>
                </a:ln>
                <a:solidFill>
                  <a:schemeClr val="tx1"/>
                </a:solidFill>
                <a:effectLst/>
                <a:latin typeface="Arial" panose="020B0604020202020204" pitchFamily="34" charset="0"/>
              </a:rPr>
            </a:br>
            <a:endParaRPr lang="en-US" dirty="0"/>
          </a:p>
        </p:txBody>
      </p:sp>
      <p:graphicFrame>
        <p:nvGraphicFramePr>
          <p:cNvPr id="6" name="Content Placeholder 5">
            <a:extLst>
              <a:ext uri="{FF2B5EF4-FFF2-40B4-BE49-F238E27FC236}">
                <a16:creationId xmlns:a16="http://schemas.microsoft.com/office/drawing/2014/main" id="{DB445A41-D560-4088-4D1A-10169104F3A5}"/>
              </a:ext>
            </a:extLst>
          </p:cNvPr>
          <p:cNvGraphicFramePr>
            <a:graphicFrameLocks noGrp="1"/>
          </p:cNvGraphicFramePr>
          <p:nvPr>
            <p:ph idx="4294967295"/>
            <p:extLst>
              <p:ext uri="{D42A27DB-BD31-4B8C-83A1-F6EECF244321}">
                <p14:modId xmlns:p14="http://schemas.microsoft.com/office/powerpoint/2010/main" val="2604886597"/>
              </p:ext>
            </p:extLst>
          </p:nvPr>
        </p:nvGraphicFramePr>
        <p:xfrm>
          <a:off x="712366" y="4295775"/>
          <a:ext cx="10515599" cy="2425763"/>
        </p:xfrm>
        <a:graphic>
          <a:graphicData uri="http://schemas.openxmlformats.org/drawingml/2006/table">
            <a:tbl>
              <a:tblPr firstRow="1" firstCol="1" bandRow="1">
                <a:tableStyleId>{5C22544A-7EE6-4342-B048-85BDC9FD1C3A}</a:tableStyleId>
              </a:tblPr>
              <a:tblGrid>
                <a:gridCol w="8696417">
                  <a:extLst>
                    <a:ext uri="{9D8B030D-6E8A-4147-A177-3AD203B41FA5}">
                      <a16:colId xmlns:a16="http://schemas.microsoft.com/office/drawing/2014/main" val="2235298612"/>
                    </a:ext>
                  </a:extLst>
                </a:gridCol>
                <a:gridCol w="1819182">
                  <a:extLst>
                    <a:ext uri="{9D8B030D-6E8A-4147-A177-3AD203B41FA5}">
                      <a16:colId xmlns:a16="http://schemas.microsoft.com/office/drawing/2014/main" val="1971338939"/>
                    </a:ext>
                  </a:extLst>
                </a:gridCol>
              </a:tblGrid>
              <a:tr h="219646">
                <a:tc gridSpan="2">
                  <a:txBody>
                    <a:bodyPr/>
                    <a:lstStyle/>
                    <a:p>
                      <a:pPr marL="0" marR="0">
                        <a:lnSpc>
                          <a:spcPct val="115000"/>
                        </a:lnSpc>
                        <a:spcBef>
                          <a:spcPts val="0"/>
                        </a:spcBef>
                        <a:spcAft>
                          <a:spcPts val="0"/>
                        </a:spcAft>
                      </a:pPr>
                      <a:r>
                        <a:rPr lang="en-US" sz="1100" dirty="0">
                          <a:effectLst/>
                        </a:rPr>
                        <a:t>ASSIGNMENTS</a:t>
                      </a:r>
                      <a:r>
                        <a:rPr lang="ar-BH" sz="1100" dirty="0">
                          <a:effectLst/>
                        </a:rPr>
                        <a:t>المهمات</a:t>
                      </a:r>
                      <a:r>
                        <a:rPr lang="ar-BH" sz="1100" baseline="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938701286"/>
                  </a:ext>
                </a:extLst>
              </a:tr>
              <a:tr h="0">
                <a:tc>
                  <a:txBody>
                    <a:bodyPr/>
                    <a:lstStyle/>
                    <a:p>
                      <a:pPr marL="0" marR="0">
                        <a:lnSpc>
                          <a:spcPct val="115000"/>
                        </a:lnSpc>
                        <a:spcBef>
                          <a:spcPts val="0"/>
                        </a:spcBef>
                        <a:spcAft>
                          <a:spcPts val="0"/>
                        </a:spcAft>
                      </a:pPr>
                      <a:r>
                        <a:rPr lang="en-US" sz="1100" dirty="0">
                          <a:effectLst/>
                        </a:rPr>
                        <a:t>SUBGROUP</a:t>
                      </a:r>
                      <a:r>
                        <a:rPr lang="ar-BH" sz="1100" dirty="0">
                          <a:effectLst/>
                        </a:rPr>
                        <a:t>الفريق</a:t>
                      </a:r>
                      <a:r>
                        <a:rPr lang="ar-BH" sz="1100" baseline="0" dirty="0">
                          <a:effectLst/>
                        </a:rPr>
                        <a:t> الفرعي    </a:t>
                      </a:r>
                      <a:r>
                        <a:rPr lang="ar-BH" sz="11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b="1" dirty="0">
                          <a:effectLst/>
                        </a:rPr>
                        <a:t>PARTICIPANTS</a:t>
                      </a:r>
                      <a:r>
                        <a:rPr lang="ar-BH" sz="1100" b="1" dirty="0">
                          <a:effectLst/>
                        </a:rPr>
                        <a:t>المشاركون          </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8064734"/>
                  </a:ext>
                </a:extLst>
              </a:tr>
              <a:tr h="192784">
                <a:tc>
                  <a:txBody>
                    <a:bodyPr/>
                    <a:lstStyle/>
                    <a:p>
                      <a:pPr marL="0" marR="0" algn="r">
                        <a:lnSpc>
                          <a:spcPct val="100000"/>
                        </a:lnSpc>
                        <a:spcBef>
                          <a:spcPts val="0"/>
                        </a:spcBef>
                        <a:spcAft>
                          <a:spcPts val="0"/>
                        </a:spcAft>
                      </a:pPr>
                      <a:r>
                        <a:rPr lang="ar-AE" sz="1100" dirty="0">
                          <a:effectLst/>
                        </a:rPr>
                        <a:t>المعايير والإجراءات</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00000"/>
                        </a:lnSpc>
                        <a:spcBef>
                          <a:spcPts val="0"/>
                        </a:spcBef>
                        <a:spcAft>
                          <a:spcPts val="0"/>
                        </a:spcAft>
                      </a:pPr>
                      <a:r>
                        <a:rPr lang="en-US" sz="1100" dirty="0">
                          <a:effectLst/>
                        </a:rPr>
                        <a:t>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93259581"/>
                  </a:ext>
                </a:extLst>
              </a:tr>
              <a:tr h="269747">
                <a:tc>
                  <a:txBody>
                    <a:bodyPr/>
                    <a:lstStyle/>
                    <a:p>
                      <a:pPr marL="0" marR="0" algn="r">
                        <a:lnSpc>
                          <a:spcPct val="115000"/>
                        </a:lnSpc>
                        <a:spcBef>
                          <a:spcPts val="0"/>
                        </a:spcBef>
                        <a:spcAft>
                          <a:spcPts val="0"/>
                        </a:spcAft>
                      </a:pPr>
                      <a:r>
                        <a:rPr lang="ar-AE" sz="1100" dirty="0">
                          <a:effectLst/>
                        </a:rPr>
                        <a:t>الحوكمة الداخلية</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100" dirty="0">
                          <a:effectLst/>
                        </a:rPr>
                        <a:t>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6063286"/>
                  </a:ext>
                </a:extLst>
              </a:tr>
              <a:tr h="270131">
                <a:tc>
                  <a:txBody>
                    <a:bodyPr/>
                    <a:lstStyle/>
                    <a:p>
                      <a:pPr marL="0" marR="0" algn="r">
                        <a:lnSpc>
                          <a:spcPct val="115000"/>
                        </a:lnSpc>
                        <a:spcBef>
                          <a:spcPts val="0"/>
                        </a:spcBef>
                        <a:spcAft>
                          <a:spcPts val="0"/>
                        </a:spcAft>
                      </a:pPr>
                      <a:r>
                        <a:rPr lang="ar-AE" sz="1200" dirty="0">
                          <a:effectLst/>
                        </a:rPr>
                        <a:t>فحص الموظفين</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100" dirty="0">
                          <a:effectLst/>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89529991"/>
                  </a:ext>
                </a:extLst>
              </a:tr>
              <a:tr h="276225">
                <a:tc>
                  <a:txBody>
                    <a:bodyPr/>
                    <a:lstStyle/>
                    <a:p>
                      <a:pPr marL="0" marR="0" algn="r">
                        <a:lnSpc>
                          <a:spcPct val="115000"/>
                        </a:lnSpc>
                        <a:spcBef>
                          <a:spcPts val="0"/>
                        </a:spcBef>
                        <a:spcAft>
                          <a:spcPts val="0"/>
                        </a:spcAft>
                      </a:pPr>
                      <a:r>
                        <a:rPr lang="ar-AE" sz="1100" dirty="0">
                          <a:effectLst/>
                        </a:rPr>
                        <a:t>تدريب</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1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32132559"/>
                  </a:ext>
                </a:extLst>
              </a:tr>
              <a:tr h="202312">
                <a:tc>
                  <a:txBody>
                    <a:bodyPr/>
                    <a:lstStyle/>
                    <a:p>
                      <a:pPr marL="0" marR="0" algn="r">
                        <a:lnSpc>
                          <a:spcPct val="115000"/>
                        </a:lnSpc>
                        <a:spcBef>
                          <a:spcPts val="0"/>
                        </a:spcBef>
                        <a:spcAft>
                          <a:spcPts val="0"/>
                        </a:spcAft>
                      </a:pPr>
                      <a:r>
                        <a:rPr lang="ar-AE" sz="1200" dirty="0">
                          <a:effectLst/>
                          <a:latin typeface="Times New Roman" panose="02020603050405020304" pitchFamily="18" charset="0"/>
                          <a:ea typeface="Times New Roman" panose="02020603050405020304" pitchFamily="18" charset="0"/>
                          <a:cs typeface="Times New Roman" panose="02020603050405020304" pitchFamily="18" charset="0"/>
                        </a:rPr>
                        <a:t>الرصد والتدقيق وإعداد التقارير</a:t>
                      </a:r>
                    </a:p>
                  </a:txBody>
                  <a:tcPr marL="68580" marR="68580" marT="0" marB="0"/>
                </a:tc>
                <a:tc>
                  <a:txBody>
                    <a:bodyPr/>
                    <a:lstStyle/>
                    <a:p>
                      <a:pPr marL="0" marR="0" algn="r">
                        <a:lnSpc>
                          <a:spcPct val="115000"/>
                        </a:lnSpc>
                        <a:spcBef>
                          <a:spcPts val="0"/>
                        </a:spcBef>
                        <a:spcAft>
                          <a:spcPts val="0"/>
                        </a:spcAft>
                      </a:pPr>
                      <a:r>
                        <a:rPr lang="en-US" sz="1100" dirty="0">
                          <a:effectLst/>
                        </a:rPr>
                        <a:t>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0814880"/>
                  </a:ext>
                </a:extLst>
              </a:tr>
              <a:tr h="238125">
                <a:tc>
                  <a:txBody>
                    <a:bodyPr/>
                    <a:lstStyle/>
                    <a:p>
                      <a:pPr marL="0" marR="0" algn="r">
                        <a:lnSpc>
                          <a:spcPct val="115000"/>
                        </a:lnSpc>
                        <a:spcBef>
                          <a:spcPts val="0"/>
                        </a:spcBef>
                        <a:spcAft>
                          <a:spcPts val="0"/>
                        </a:spcAft>
                      </a:pPr>
                      <a:r>
                        <a:rPr lang="ar-AE" sz="1200" dirty="0">
                          <a:effectLst/>
                          <a:latin typeface="Times New Roman" panose="02020603050405020304" pitchFamily="18" charset="0"/>
                          <a:ea typeface="Times New Roman" panose="02020603050405020304" pitchFamily="18" charset="0"/>
                          <a:cs typeface="Times New Roman" panose="02020603050405020304" pitchFamily="18" charset="0"/>
                        </a:rPr>
                        <a:t>انفاذ</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100" dirty="0">
                          <a:effectLst/>
                        </a:rPr>
                        <a:t>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78810176"/>
                  </a:ext>
                </a:extLst>
              </a:tr>
              <a:tr h="0">
                <a:tc>
                  <a:txBody>
                    <a:bodyPr/>
                    <a:lstStyle/>
                    <a:p>
                      <a:pPr marL="0" marR="0" algn="r">
                        <a:lnSpc>
                          <a:spcPct val="115000"/>
                        </a:lnSpc>
                        <a:spcBef>
                          <a:spcPts val="0"/>
                        </a:spcBef>
                        <a:spcAft>
                          <a:spcPts val="0"/>
                        </a:spcAft>
                      </a:pPr>
                      <a:r>
                        <a:rPr lang="ar-AE" sz="1200" dirty="0">
                          <a:effectLst/>
                          <a:latin typeface="Times New Roman" panose="02020603050405020304" pitchFamily="18" charset="0"/>
                          <a:ea typeface="Times New Roman" panose="02020603050405020304" pitchFamily="18" charset="0"/>
                          <a:cs typeface="Times New Roman" panose="02020603050405020304" pitchFamily="18" charset="0"/>
                        </a:rPr>
                        <a:t>التكيف مع المخاطر</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100" dirty="0">
                          <a:effectLst/>
                        </a:rPr>
                        <a:t>7</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1855262"/>
                  </a:ext>
                </a:extLst>
              </a:tr>
              <a:tr h="180975">
                <a:tc>
                  <a:txBody>
                    <a:bodyPr/>
                    <a:lstStyle/>
                    <a:p>
                      <a:pPr marL="0" marR="0" algn="r">
                        <a:lnSpc>
                          <a:spcPct val="115000"/>
                        </a:lnSpc>
                        <a:spcBef>
                          <a:spcPts val="0"/>
                        </a:spcBef>
                        <a:spcAft>
                          <a:spcPts val="0"/>
                        </a:spcAft>
                      </a:pPr>
                      <a:r>
                        <a:rPr lang="ar-AE" sz="1200" dirty="0">
                          <a:effectLst/>
                          <a:latin typeface="Times New Roman" panose="02020603050405020304" pitchFamily="18" charset="0"/>
                          <a:ea typeface="Times New Roman" panose="02020603050405020304" pitchFamily="18" charset="0"/>
                          <a:cs typeface="Times New Roman" panose="02020603050405020304" pitchFamily="18" charset="0"/>
                        </a:rPr>
                        <a:t>الرئيس والمدير المالي وكبير المحامين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100" dirty="0">
                          <a:effectLst/>
                        </a:rPr>
                        <a:t>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1528913"/>
                  </a:ext>
                </a:extLst>
              </a:tr>
            </a:tbl>
          </a:graphicData>
        </a:graphic>
      </p:graphicFrame>
    </p:spTree>
    <p:extLst>
      <p:ext uri="{BB962C8B-B14F-4D97-AF65-F5344CB8AC3E}">
        <p14:creationId xmlns:p14="http://schemas.microsoft.com/office/powerpoint/2010/main" val="178545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957665d-22f0-4ca6-8434-a09ebd66fa6b">
      <Terms xmlns="http://schemas.microsoft.com/office/infopath/2007/PartnerControls"/>
    </lcf76f155ced4ddcb4097134ff3c332f>
    <TaxCatchAll xmlns="be111d5d-fc39-4f58-bddd-97ccc025ef6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1F3B66DD2C444FA193915181D59463" ma:contentTypeVersion="17" ma:contentTypeDescription="Create a new document." ma:contentTypeScope="" ma:versionID="b2a25cca35b823d9fad25abea10469f6">
  <xsd:schema xmlns:xsd="http://www.w3.org/2001/XMLSchema" xmlns:xs="http://www.w3.org/2001/XMLSchema" xmlns:p="http://schemas.microsoft.com/office/2006/metadata/properties" xmlns:ns2="b957665d-22f0-4ca6-8434-a09ebd66fa6b" xmlns:ns3="be111d5d-fc39-4f58-bddd-97ccc025ef60" targetNamespace="http://schemas.microsoft.com/office/2006/metadata/properties" ma:root="true" ma:fieldsID="3ecc809c898385edcc2bd102dac76251" ns2:_="" ns3:_="">
    <xsd:import namespace="b957665d-22f0-4ca6-8434-a09ebd66fa6b"/>
    <xsd:import namespace="be111d5d-fc39-4f58-bddd-97ccc025ef6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57665d-22f0-4ca6-8434-a09ebd66fa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d18342b-0c7e-49ff-9c43-adf915487999"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111d5d-fc39-4f58-bddd-97ccc025ef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2f1c9fd-8002-4eeb-bb8b-c21b9fc19be5}" ma:internalName="TaxCatchAll" ma:showField="CatchAllData" ma:web="be111d5d-fc39-4f58-bddd-97ccc025ef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F71CD3-8D96-4BF3-B7B2-BB6ABE771216}">
  <ds:schemaRefs>
    <ds:schemaRef ds:uri="http://schemas.microsoft.com/office/2006/metadata/properties"/>
    <ds:schemaRef ds:uri="http://schemas.microsoft.com/office/infopath/2007/PartnerControls"/>
    <ds:schemaRef ds:uri="b957665d-22f0-4ca6-8434-a09ebd66fa6b"/>
    <ds:schemaRef ds:uri="be111d5d-fc39-4f58-bddd-97ccc025ef60"/>
  </ds:schemaRefs>
</ds:datastoreItem>
</file>

<file path=customXml/itemProps2.xml><?xml version="1.0" encoding="utf-8"?>
<ds:datastoreItem xmlns:ds="http://schemas.openxmlformats.org/officeDocument/2006/customXml" ds:itemID="{48D7E7CF-91B3-480E-8BDA-001AE77A98A7}">
  <ds:schemaRefs>
    <ds:schemaRef ds:uri="http://schemas.microsoft.com/sharepoint/v3/contenttype/forms"/>
  </ds:schemaRefs>
</ds:datastoreItem>
</file>

<file path=customXml/itemProps3.xml><?xml version="1.0" encoding="utf-8"?>
<ds:datastoreItem xmlns:ds="http://schemas.openxmlformats.org/officeDocument/2006/customXml" ds:itemID="{F99C7FBD-906B-4C6A-8FE1-5AB9139E40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57665d-22f0-4ca6-8434-a09ebd66fa6b"/>
    <ds:schemaRef ds:uri="be111d5d-fc39-4f58-bddd-97ccc025ef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TotalTime>
  <Words>139</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Exercise:  Working as a group, your assignment is to assess (and, if appropriate, develop) corporate controls for your company.  You should take this process in steps: As a group, you should decide whether controls are necessary. If so, you should identify which rules or guidance, outlined in the “background” section above, you will want the company to follow, in structuring its corporate controls.  You should also address any national guidance, specific to your country, on controls of this type. As a group, identify the basic elements of the corporate compliance system, and chart them. A subgroup on standards and procedures should identify models for a code of conduct for the company, and should create a rough draft of that manual.  The manual should address both rules of conduct and the ethical culture expected at the firm. A subgroup on internal governance should explain how the company’s leadership will stay aware of corporate compliance issues that arise -- and how leadership will respond. A subgroup on personnel screening should develop standards for assessing, and potentially excluding, risky personnel. A subgroup on training should develop a plan for training on ethics and compliance. A subgroup on monitoring, auditing and reporting should plan out internal systems for passing information on compliance.  Who will monitor for compliance violations, for example?  Who will audit the monitors, and review the soundness of the system?  How will individuals report compliance failures, and how will those reports be handled? A subgroup on enforcement should be prepared to explain how incentives and discipline under the compliance system can be integrated into the company’s existing human resources structure. A subgroup on adjustment to risk should explain how the company’s controls will need to change in the future, to accommodate future expected business. The president, chief financial officer and senior attorney should be prepared to listen to, and comment critically on, any proposed compliance plan. Please use the following chart to organize the members of your group into the subgroups defined above:    Whole group: How should compliance be implemented in Bahrain? </vt:lpstr>
      <vt:lpstr>تمرين: من خلال العمل كمجموعة ، ستكون مهمتك هي تقييم (وإذا ناسب الأمر، وضع وتطوير) ضوابط الشركات بالنسبة لشركتك.  يجب القيام بهذه العملية في خطوات: كمجموعة ، يجب أن تقرر ما إذا كانت الضوابط ضرورية أم لا. إذا كانت كذلك ، فيجب عليك تحديد القواعد أو الإرشادات الموضحة في جزء "الخلفية" أعلاه، والتي تريد من الشركة اتّباعها، في هيكلة ضوابط الشركة.  يجب عليك أيضا معالجة أي توجيهات إرشادية وطنية خاصة ببلدك بشأن ضوابط من هذا النوع. كمجموعة، حدد العناصر الأساسية لنظام امتثال الشركات ، وضعها في مخطط بياني. وينبغي لفريق فرعي معني بالمعايير والإجراءات أن يحدد نماذج لمدونة قواعد سلوك للشركة، وأن يضع مسوّدة  تقريبيّة لذلك الدليل. يجب أن يتناول الدليل كلا من قواعد السلوك والثقافة الأخلاقية المتوقعة من الشركة. يجب أن يشرح فريق فرعي حول الحوكمة الداخلية كيف ستبقى قيادة الشركة على دراية بقضايا امتثال الشركات التي تنشأ - وكيف ستستجيب القيادة. وينبغي لفريق فرعي معني بفحص الموظفين أن يضع معايير لتقييم الموظفين الذين يشكلون مصدر خطر على الشركة وربما استبعادهم. وينبغي لفريق فرعي معني بالتدريب أن يضع خطة للتدريب على الأخلاقيات والامتثال. وينبغي لفريق فرعي معني بالرصد ومراجعة الحسابات والإبلاغ أن يخطط لنظم داخلية لتمرير المعلومات المتعلقة بالامتثال.  من سيراقب انتهاكات الامتثال ، على سبيل المثال؟  من سيقوم بتدقيق الشاشات ومراجعة سلامة النظام؟  كيف سيقوم الأفراد بالإبلاغ عن حالات الإخفاق في الامتثال، وكيف سيتم التعامل مع هذه التقارير؟ وينبغي إعداد فريق فرعي معني بالإنفاذ لشرح كيفية إدماج الحوافز والانضباط في إطار نظام الامتثال في هيكل الموارد البشرية الحالي للشركة. يجب أن تشرح مجموعة فرعية حول التكيف مع المخاطر كيف ستحتاج ضوابط الشركة إلى التغيير في المستقبل ، لاستيعاب الأعمال المتوقعة في المستقبل. يجب أن يكون الرئيس والمدير المالي وكبير المحامين مستعدين للاستماع إلى أي خطة امتثال مقترحة والتعليق عليها بشكل نقدي. الرجاء استخدام المخطط التالي لتنظيم أعضاء مجموعتك في المجموعات الفرعية المحددة أعلاه:  المجموعة بأكملها: كيف ينبغي تنفيذ الامتثال في البحرين؟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Working as a group, your assignment is to assess (and, if appropriate, develop) corporate controls for your company.  You should take this process in steps: As a group, you should decide whether controls are necessary. If so, you should identify which rules or guidance, outlined in the “background” section above, you will want the company to follow, in structuring its corporate controls.  You should also address any national guidance, specific to your country, on controls of this type. As a group, identify the basic elements of the corporate compliance system, and chart them. A subgroup on standards and procedures should identify models for a code of conduct for the company, and should create a rough draft of that manual.  The manual should address both rules of conduct and the ethical culture expected at the firm. A subgroup on internal governance should explain how the company’s leadership will stay aware of corporate compliance issues that arise -- and how leadership will respond. A subgroup on personnel screening should develop standards for assessing, and potentially excluding, risky personnel. A subgroup on training should develop a plan for training on ethics and compliance. A subgroup on monitoring, auditing and reporting should plan out internal systems for passing information on compliance.  Who will monitor for compliance violations, for example?  Who will audit the monitors, and review the soundness of the system?  How will individuals report compliance failures, and how will those reports be handled? A subgroup on enforcement should be prepared to explain how incentives and discipline under the compliance system can be integrated into the company’s existing human resources structure. A subgroup on adjustment to risk should explain how the company’s controls will need to change in the future, to accommodate future expected business. The president, chief financial officer and senior attorney should be prepared to listen to, and comment critically on, any proposed compliance plan. Please use the following chart to organize the members of your group into the subgroups defined above:    Whole group: How should compliance be implemented in Bahrain? </dc:title>
  <dc:creator>Yukins, Christopher R.</dc:creator>
  <cp:lastModifiedBy>OfficersClub</cp:lastModifiedBy>
  <cp:revision>15</cp:revision>
  <dcterms:created xsi:type="dcterms:W3CDTF">2023-12-07T05:34:48Z</dcterms:created>
  <dcterms:modified xsi:type="dcterms:W3CDTF">2023-12-07T07:45:52Z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0x010100CA1F3B66DD2C444FA193915181D59463</vt:lpwstr>
  </property>
</Properties>
</file>