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568" r:id="rId4"/>
    <p:sldId id="567" r:id="rId5"/>
    <p:sldId id="283" r:id="rId6"/>
    <p:sldId id="284" r:id="rId7"/>
    <p:sldId id="257" r:id="rId8"/>
    <p:sldId id="263" r:id="rId9"/>
    <p:sldId id="260" r:id="rId10"/>
    <p:sldId id="264" r:id="rId11"/>
    <p:sldId id="268" r:id="rId12"/>
    <p:sldId id="271" r:id="rId13"/>
    <p:sldId id="269" r:id="rId14"/>
    <p:sldId id="272" r:id="rId15"/>
    <p:sldId id="274" r:id="rId16"/>
    <p:sldId id="270" r:id="rId17"/>
    <p:sldId id="273" r:id="rId18"/>
    <p:sldId id="286" r:id="rId19"/>
    <p:sldId id="275" r:id="rId20"/>
    <p:sldId id="267" r:id="rId21"/>
    <p:sldId id="276" r:id="rId22"/>
    <p:sldId id="277" r:id="rId23"/>
    <p:sldId id="278" r:id="rId24"/>
    <p:sldId id="279" r:id="rId25"/>
    <p:sldId id="280" r:id="rId26"/>
    <p:sldId id="281" r:id="rId27"/>
    <p:sldId id="282" r:id="rId28"/>
    <p:sldId id="285"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109" d="100"/>
          <a:sy n="109" d="100"/>
        </p:scale>
        <p:origin x="114"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kins, Christopher R." userId="2069d103-297e-4f45-ada9-ae2c02f40d90" providerId="ADAL" clId="{02DBE877-2458-4A5A-82D1-1B385176726C}"/>
    <pc:docChg chg="undo custSel addSld modSld">
      <pc:chgData name="Yukins, Christopher R." userId="2069d103-297e-4f45-ada9-ae2c02f40d90" providerId="ADAL" clId="{02DBE877-2458-4A5A-82D1-1B385176726C}" dt="2023-09-12T14:17:31.822" v="334" actId="6549"/>
      <pc:docMkLst>
        <pc:docMk/>
      </pc:docMkLst>
      <pc:sldChg chg="modSp mod">
        <pc:chgData name="Yukins, Christopher R." userId="2069d103-297e-4f45-ada9-ae2c02f40d90" providerId="ADAL" clId="{02DBE877-2458-4A5A-82D1-1B385176726C}" dt="2023-09-08T11:01:50.802" v="1" actId="113"/>
        <pc:sldMkLst>
          <pc:docMk/>
          <pc:sldMk cId="3333515711" sldId="256"/>
        </pc:sldMkLst>
        <pc:spChg chg="mod">
          <ac:chgData name="Yukins, Christopher R." userId="2069d103-297e-4f45-ada9-ae2c02f40d90" providerId="ADAL" clId="{02DBE877-2458-4A5A-82D1-1B385176726C}" dt="2023-09-08T11:01:50.802" v="1" actId="113"/>
          <ac:spMkLst>
            <pc:docMk/>
            <pc:sldMk cId="3333515711" sldId="256"/>
            <ac:spMk id="3" creationId="{650C1C10-6694-4B4A-FD2E-26513E6F7183}"/>
          </ac:spMkLst>
        </pc:spChg>
      </pc:sldChg>
      <pc:sldChg chg="modSp mod">
        <pc:chgData name="Yukins, Christopher R." userId="2069d103-297e-4f45-ada9-ae2c02f40d90" providerId="ADAL" clId="{02DBE877-2458-4A5A-82D1-1B385176726C}" dt="2023-09-08T11:02:37.169" v="5" actId="20577"/>
        <pc:sldMkLst>
          <pc:docMk/>
          <pc:sldMk cId="2564534164" sldId="257"/>
        </pc:sldMkLst>
        <pc:spChg chg="mod">
          <ac:chgData name="Yukins, Christopher R." userId="2069d103-297e-4f45-ada9-ae2c02f40d90" providerId="ADAL" clId="{02DBE877-2458-4A5A-82D1-1B385176726C}" dt="2023-09-08T11:02:37.169" v="5" actId="20577"/>
          <ac:spMkLst>
            <pc:docMk/>
            <pc:sldMk cId="2564534164" sldId="257"/>
            <ac:spMk id="5" creationId="{B2F25CE5-2FFA-CB04-515C-4276B65765FB}"/>
          </ac:spMkLst>
        </pc:spChg>
      </pc:sldChg>
      <pc:sldChg chg="modSp mod">
        <pc:chgData name="Yukins, Christopher R." userId="2069d103-297e-4f45-ada9-ae2c02f40d90" providerId="ADAL" clId="{02DBE877-2458-4A5A-82D1-1B385176726C}" dt="2023-09-11T20:46:54.856" v="333" actId="1076"/>
        <pc:sldMkLst>
          <pc:docMk/>
          <pc:sldMk cId="482522900" sldId="261"/>
        </pc:sldMkLst>
        <pc:spChg chg="mod">
          <ac:chgData name="Yukins, Christopher R." userId="2069d103-297e-4f45-ada9-ae2c02f40d90" providerId="ADAL" clId="{02DBE877-2458-4A5A-82D1-1B385176726C}" dt="2023-09-11T20:46:54.856" v="333" actId="1076"/>
          <ac:spMkLst>
            <pc:docMk/>
            <pc:sldMk cId="482522900" sldId="261"/>
            <ac:spMk id="2" creationId="{E69B4358-57DD-4B46-9D45-4B9A8463799D}"/>
          </ac:spMkLst>
        </pc:spChg>
        <pc:spChg chg="mod">
          <ac:chgData name="Yukins, Christopher R." userId="2069d103-297e-4f45-ada9-ae2c02f40d90" providerId="ADAL" clId="{02DBE877-2458-4A5A-82D1-1B385176726C}" dt="2023-09-11T20:22:52.597" v="322" actId="1076"/>
          <ac:spMkLst>
            <pc:docMk/>
            <pc:sldMk cId="482522900" sldId="261"/>
            <ac:spMk id="5" creationId="{804BE867-E5E6-4335-A636-72D476612BAF}"/>
          </ac:spMkLst>
        </pc:spChg>
      </pc:sldChg>
      <pc:sldChg chg="modSp mod">
        <pc:chgData name="Yukins, Christopher R." userId="2069d103-297e-4f45-ada9-ae2c02f40d90" providerId="ADAL" clId="{02DBE877-2458-4A5A-82D1-1B385176726C}" dt="2023-09-08T11:02:53.890" v="8" actId="20577"/>
        <pc:sldMkLst>
          <pc:docMk/>
          <pc:sldMk cId="2304726155" sldId="263"/>
        </pc:sldMkLst>
        <pc:spChg chg="mod">
          <ac:chgData name="Yukins, Christopher R." userId="2069d103-297e-4f45-ada9-ae2c02f40d90" providerId="ADAL" clId="{02DBE877-2458-4A5A-82D1-1B385176726C}" dt="2023-09-08T11:02:53.890" v="8" actId="20577"/>
          <ac:spMkLst>
            <pc:docMk/>
            <pc:sldMk cId="2304726155" sldId="263"/>
            <ac:spMk id="3" creationId="{9ADD2DA1-A7D3-59FF-5244-04CB57BD0726}"/>
          </ac:spMkLst>
        </pc:spChg>
      </pc:sldChg>
      <pc:sldChg chg="modSp mod">
        <pc:chgData name="Yukins, Christopher R." userId="2069d103-297e-4f45-ada9-ae2c02f40d90" providerId="ADAL" clId="{02DBE877-2458-4A5A-82D1-1B385176726C}" dt="2023-09-08T11:03:08.191" v="10" actId="20577"/>
        <pc:sldMkLst>
          <pc:docMk/>
          <pc:sldMk cId="2441817696" sldId="264"/>
        </pc:sldMkLst>
        <pc:spChg chg="mod">
          <ac:chgData name="Yukins, Christopher R." userId="2069d103-297e-4f45-ada9-ae2c02f40d90" providerId="ADAL" clId="{02DBE877-2458-4A5A-82D1-1B385176726C}" dt="2023-09-08T11:03:08.191" v="10" actId="20577"/>
          <ac:spMkLst>
            <pc:docMk/>
            <pc:sldMk cId="2441817696" sldId="264"/>
            <ac:spMk id="3" creationId="{A30D435E-F580-9CB9-6F26-938CF3C5453A}"/>
          </ac:spMkLst>
        </pc:spChg>
      </pc:sldChg>
      <pc:sldChg chg="modSp mod">
        <pc:chgData name="Yukins, Christopher R." userId="2069d103-297e-4f45-ada9-ae2c02f40d90" providerId="ADAL" clId="{02DBE877-2458-4A5A-82D1-1B385176726C}" dt="2023-09-08T13:24:03.982" v="173" actId="20577"/>
        <pc:sldMkLst>
          <pc:docMk/>
          <pc:sldMk cId="2338642289" sldId="267"/>
        </pc:sldMkLst>
        <pc:spChg chg="mod">
          <ac:chgData name="Yukins, Christopher R." userId="2069d103-297e-4f45-ada9-ae2c02f40d90" providerId="ADAL" clId="{02DBE877-2458-4A5A-82D1-1B385176726C}" dt="2023-09-08T13:24:03.982" v="173" actId="20577"/>
          <ac:spMkLst>
            <pc:docMk/>
            <pc:sldMk cId="2338642289" sldId="267"/>
            <ac:spMk id="2" creationId="{BAA1077D-FD47-428F-9BE6-7E005B458A8A}"/>
          </ac:spMkLst>
        </pc:spChg>
        <pc:spChg chg="mod">
          <ac:chgData name="Yukins, Christopher R." userId="2069d103-297e-4f45-ada9-ae2c02f40d90" providerId="ADAL" clId="{02DBE877-2458-4A5A-82D1-1B385176726C}" dt="2023-09-08T11:05:49.828" v="20" actId="20577"/>
          <ac:spMkLst>
            <pc:docMk/>
            <pc:sldMk cId="2338642289" sldId="267"/>
            <ac:spMk id="3" creationId="{6D32347F-DCF2-F720-E141-77462334DFD3}"/>
          </ac:spMkLst>
        </pc:spChg>
        <pc:graphicFrameChg chg="mod modGraphic">
          <ac:chgData name="Yukins, Christopher R." userId="2069d103-297e-4f45-ada9-ae2c02f40d90" providerId="ADAL" clId="{02DBE877-2458-4A5A-82D1-1B385176726C}" dt="2023-09-08T11:05:56.357" v="21" actId="14100"/>
          <ac:graphicFrameMkLst>
            <pc:docMk/>
            <pc:sldMk cId="2338642289" sldId="267"/>
            <ac:graphicFrameMk id="5" creationId="{C970DEB7-D6F8-4095-A59D-F2467C507F98}"/>
          </ac:graphicFrameMkLst>
        </pc:graphicFrameChg>
      </pc:sldChg>
      <pc:sldChg chg="modSp mod">
        <pc:chgData name="Yukins, Christopher R." userId="2069d103-297e-4f45-ada9-ae2c02f40d90" providerId="ADAL" clId="{02DBE877-2458-4A5A-82D1-1B385176726C}" dt="2023-09-08T11:03:35.263" v="12" actId="207"/>
        <pc:sldMkLst>
          <pc:docMk/>
          <pc:sldMk cId="1359577217" sldId="268"/>
        </pc:sldMkLst>
        <pc:spChg chg="mod">
          <ac:chgData name="Yukins, Christopher R." userId="2069d103-297e-4f45-ada9-ae2c02f40d90" providerId="ADAL" clId="{02DBE877-2458-4A5A-82D1-1B385176726C}" dt="2023-09-08T11:03:35.263" v="12" actId="207"/>
          <ac:spMkLst>
            <pc:docMk/>
            <pc:sldMk cId="1359577217" sldId="268"/>
            <ac:spMk id="3" creationId="{A518D612-855D-9B13-6716-C34201F33185}"/>
          </ac:spMkLst>
        </pc:spChg>
      </pc:sldChg>
      <pc:sldChg chg="modSp mod">
        <pc:chgData name="Yukins, Christopher R." userId="2069d103-297e-4f45-ada9-ae2c02f40d90" providerId="ADAL" clId="{02DBE877-2458-4A5A-82D1-1B385176726C}" dt="2023-09-08T11:04:13.579" v="15" actId="20577"/>
        <pc:sldMkLst>
          <pc:docMk/>
          <pc:sldMk cId="2638598020" sldId="269"/>
        </pc:sldMkLst>
        <pc:spChg chg="mod">
          <ac:chgData name="Yukins, Christopher R." userId="2069d103-297e-4f45-ada9-ae2c02f40d90" providerId="ADAL" clId="{02DBE877-2458-4A5A-82D1-1B385176726C}" dt="2023-09-08T11:04:13.579" v="15" actId="20577"/>
          <ac:spMkLst>
            <pc:docMk/>
            <pc:sldMk cId="2638598020" sldId="269"/>
            <ac:spMk id="5" creationId="{8A7E5969-4DBE-0088-8C6A-A082218CEE2B}"/>
          </ac:spMkLst>
        </pc:spChg>
      </pc:sldChg>
      <pc:sldChg chg="modSp mod">
        <pc:chgData name="Yukins, Christopher R." userId="2069d103-297e-4f45-ada9-ae2c02f40d90" providerId="ADAL" clId="{02DBE877-2458-4A5A-82D1-1B385176726C}" dt="2023-09-08T11:03:46.622" v="13" actId="1076"/>
        <pc:sldMkLst>
          <pc:docMk/>
          <pc:sldMk cId="169401040" sldId="271"/>
        </pc:sldMkLst>
        <pc:spChg chg="mod">
          <ac:chgData name="Yukins, Christopher R." userId="2069d103-297e-4f45-ada9-ae2c02f40d90" providerId="ADAL" clId="{02DBE877-2458-4A5A-82D1-1B385176726C}" dt="2023-09-08T11:03:46.622" v="13" actId="1076"/>
          <ac:spMkLst>
            <pc:docMk/>
            <pc:sldMk cId="169401040" sldId="271"/>
            <ac:spMk id="3" creationId="{E5A56579-DC15-48F2-753B-B13E58965DD9}"/>
          </ac:spMkLst>
        </pc:spChg>
      </pc:sldChg>
      <pc:sldChg chg="addSp delSp modSp mod">
        <pc:chgData name="Yukins, Christopher R." userId="2069d103-297e-4f45-ada9-ae2c02f40d90" providerId="ADAL" clId="{02DBE877-2458-4A5A-82D1-1B385176726C}" dt="2023-09-08T13:11:22.216" v="163" actId="20577"/>
        <pc:sldMkLst>
          <pc:docMk/>
          <pc:sldMk cId="577878847" sldId="273"/>
        </pc:sldMkLst>
        <pc:spChg chg="mod">
          <ac:chgData name="Yukins, Christopher R." userId="2069d103-297e-4f45-ada9-ae2c02f40d90" providerId="ADAL" clId="{02DBE877-2458-4A5A-82D1-1B385176726C}" dt="2023-09-08T13:11:03.449" v="161" actId="26606"/>
          <ac:spMkLst>
            <pc:docMk/>
            <pc:sldMk cId="577878847" sldId="273"/>
            <ac:spMk id="2" creationId="{2DBAFA5D-396D-2818-DA05-FA708C548F09}"/>
          </ac:spMkLst>
        </pc:spChg>
        <pc:spChg chg="mod">
          <ac:chgData name="Yukins, Christopher R." userId="2069d103-297e-4f45-ada9-ae2c02f40d90" providerId="ADAL" clId="{02DBE877-2458-4A5A-82D1-1B385176726C}" dt="2023-09-08T13:11:03.449" v="161" actId="26606"/>
          <ac:spMkLst>
            <pc:docMk/>
            <pc:sldMk cId="577878847" sldId="273"/>
            <ac:spMk id="3" creationId="{1BF30794-39E5-C67A-5BE1-B1813D463B6C}"/>
          </ac:spMkLst>
        </pc:spChg>
        <pc:spChg chg="mod ord">
          <ac:chgData name="Yukins, Christopher R." userId="2069d103-297e-4f45-ada9-ae2c02f40d90" providerId="ADAL" clId="{02DBE877-2458-4A5A-82D1-1B385176726C}" dt="2023-09-08T13:11:22.216" v="163" actId="20577"/>
          <ac:spMkLst>
            <pc:docMk/>
            <pc:sldMk cId="577878847" sldId="273"/>
            <ac:spMk id="4" creationId="{8812CACF-3B8E-EFC6-44B9-D9F640BD9C60}"/>
          </ac:spMkLst>
        </pc:spChg>
        <pc:spChg chg="mod ord">
          <ac:chgData name="Yukins, Christopher R." userId="2069d103-297e-4f45-ada9-ae2c02f40d90" providerId="ADAL" clId="{02DBE877-2458-4A5A-82D1-1B385176726C}" dt="2023-09-08T13:11:03.449" v="161" actId="26606"/>
          <ac:spMkLst>
            <pc:docMk/>
            <pc:sldMk cId="577878847" sldId="273"/>
            <ac:spMk id="29" creationId="{0A4411D7-F832-BC45-2C42-AF302DCA9F59}"/>
          </ac:spMkLst>
        </pc:spChg>
        <pc:spChg chg="del">
          <ac:chgData name="Yukins, Christopher R." userId="2069d103-297e-4f45-ada9-ae2c02f40d90" providerId="ADAL" clId="{02DBE877-2458-4A5A-82D1-1B385176726C}" dt="2023-09-08T13:11:03.449" v="161" actId="26606"/>
          <ac:spMkLst>
            <pc:docMk/>
            <pc:sldMk cId="577878847" sldId="273"/>
            <ac:spMk id="34" creationId="{777A147A-9ED8-46B4-8660-1B3C2AA880B5}"/>
          </ac:spMkLst>
        </pc:spChg>
        <pc:spChg chg="del">
          <ac:chgData name="Yukins, Christopher R." userId="2069d103-297e-4f45-ada9-ae2c02f40d90" providerId="ADAL" clId="{02DBE877-2458-4A5A-82D1-1B385176726C}" dt="2023-09-08T13:11:03.449" v="161" actId="26606"/>
          <ac:spMkLst>
            <pc:docMk/>
            <pc:sldMk cId="577878847" sldId="273"/>
            <ac:spMk id="36" creationId="{5D6C15A0-C087-4593-8414-2B4EC1CDC3DE}"/>
          </ac:spMkLst>
        </pc:spChg>
        <pc:spChg chg="add">
          <ac:chgData name="Yukins, Christopher R." userId="2069d103-297e-4f45-ada9-ae2c02f40d90" providerId="ADAL" clId="{02DBE877-2458-4A5A-82D1-1B385176726C}" dt="2023-09-08T13:11:03.449" v="161" actId="26606"/>
          <ac:spMkLst>
            <pc:docMk/>
            <pc:sldMk cId="577878847" sldId="273"/>
            <ac:spMk id="41" creationId="{C4285719-470E-454C-AF62-8323075F1F5B}"/>
          </ac:spMkLst>
        </pc:spChg>
        <pc:spChg chg="add">
          <ac:chgData name="Yukins, Christopher R." userId="2069d103-297e-4f45-ada9-ae2c02f40d90" providerId="ADAL" clId="{02DBE877-2458-4A5A-82D1-1B385176726C}" dt="2023-09-08T13:11:03.449" v="161" actId="26606"/>
          <ac:spMkLst>
            <pc:docMk/>
            <pc:sldMk cId="577878847" sldId="273"/>
            <ac:spMk id="43" creationId="{CD9FE4EF-C4D8-49A0-B2FF-81D8DB7D8A24}"/>
          </ac:spMkLst>
        </pc:spChg>
        <pc:spChg chg="add">
          <ac:chgData name="Yukins, Christopher R." userId="2069d103-297e-4f45-ada9-ae2c02f40d90" providerId="ADAL" clId="{02DBE877-2458-4A5A-82D1-1B385176726C}" dt="2023-09-08T13:11:03.449" v="161" actId="26606"/>
          <ac:spMkLst>
            <pc:docMk/>
            <pc:sldMk cId="577878847" sldId="273"/>
            <ac:spMk id="45" creationId="{4300840D-0A0B-4512-BACA-B439D5B9C57C}"/>
          </ac:spMkLst>
        </pc:spChg>
        <pc:spChg chg="add">
          <ac:chgData name="Yukins, Christopher R." userId="2069d103-297e-4f45-ada9-ae2c02f40d90" providerId="ADAL" clId="{02DBE877-2458-4A5A-82D1-1B385176726C}" dt="2023-09-08T13:11:03.449" v="161" actId="26606"/>
          <ac:spMkLst>
            <pc:docMk/>
            <pc:sldMk cId="577878847" sldId="273"/>
            <ac:spMk id="47" creationId="{D2B78728-A580-49A7-84F9-6EF6F583ADE0}"/>
          </ac:spMkLst>
        </pc:spChg>
        <pc:spChg chg="add">
          <ac:chgData name="Yukins, Christopher R." userId="2069d103-297e-4f45-ada9-ae2c02f40d90" providerId="ADAL" clId="{02DBE877-2458-4A5A-82D1-1B385176726C}" dt="2023-09-08T13:11:03.449" v="161" actId="26606"/>
          <ac:spMkLst>
            <pc:docMk/>
            <pc:sldMk cId="577878847" sldId="273"/>
            <ac:spMk id="49" creationId="{38FAA1A1-D861-433F-88FA-1E9D6FD31D11}"/>
          </ac:spMkLst>
        </pc:spChg>
        <pc:spChg chg="add">
          <ac:chgData name="Yukins, Christopher R." userId="2069d103-297e-4f45-ada9-ae2c02f40d90" providerId="ADAL" clId="{02DBE877-2458-4A5A-82D1-1B385176726C}" dt="2023-09-08T13:11:03.449" v="161" actId="26606"/>
          <ac:spMkLst>
            <pc:docMk/>
            <pc:sldMk cId="577878847" sldId="273"/>
            <ac:spMk id="51" creationId="{8D71EDA1-87BF-4D5D-AB79-F346FD19278A}"/>
          </ac:spMkLst>
        </pc:spChg>
        <pc:picChg chg="add mod">
          <ac:chgData name="Yukins, Christopher R." userId="2069d103-297e-4f45-ada9-ae2c02f40d90" providerId="ADAL" clId="{02DBE877-2458-4A5A-82D1-1B385176726C}" dt="2023-09-08T13:11:03.449" v="161" actId="26606"/>
          <ac:picMkLst>
            <pc:docMk/>
            <pc:sldMk cId="577878847" sldId="273"/>
            <ac:picMk id="6" creationId="{D4F9260B-F9D9-7E69-DA33-2717A32B70FC}"/>
          </ac:picMkLst>
        </pc:picChg>
      </pc:sldChg>
      <pc:sldChg chg="modSp mod">
        <pc:chgData name="Yukins, Christopher R." userId="2069d103-297e-4f45-ada9-ae2c02f40d90" providerId="ADAL" clId="{02DBE877-2458-4A5A-82D1-1B385176726C}" dt="2023-09-08T11:06:18.930" v="24" actId="20577"/>
        <pc:sldMkLst>
          <pc:docMk/>
          <pc:sldMk cId="2586959533" sldId="276"/>
        </pc:sldMkLst>
        <pc:spChg chg="mod">
          <ac:chgData name="Yukins, Christopher R." userId="2069d103-297e-4f45-ada9-ae2c02f40d90" providerId="ADAL" clId="{02DBE877-2458-4A5A-82D1-1B385176726C}" dt="2023-09-08T11:06:14.106" v="22" actId="113"/>
          <ac:spMkLst>
            <pc:docMk/>
            <pc:sldMk cId="2586959533" sldId="276"/>
            <ac:spMk id="3" creationId="{E4C39D9A-4680-1B2B-EE74-8B14E2145F29}"/>
          </ac:spMkLst>
        </pc:spChg>
        <pc:spChg chg="mod">
          <ac:chgData name="Yukins, Christopher R." userId="2069d103-297e-4f45-ada9-ae2c02f40d90" providerId="ADAL" clId="{02DBE877-2458-4A5A-82D1-1B385176726C}" dt="2023-09-08T11:06:18.930" v="24" actId="20577"/>
          <ac:spMkLst>
            <pc:docMk/>
            <pc:sldMk cId="2586959533" sldId="276"/>
            <ac:spMk id="6" creationId="{8AAFA99E-5350-9E92-994F-8CEB44FF2CAA}"/>
          </ac:spMkLst>
        </pc:spChg>
      </pc:sldChg>
      <pc:sldChg chg="modSp mod">
        <pc:chgData name="Yukins, Christopher R." userId="2069d103-297e-4f45-ada9-ae2c02f40d90" providerId="ADAL" clId="{02DBE877-2458-4A5A-82D1-1B385176726C}" dt="2023-09-08T11:07:16.967" v="27" actId="113"/>
        <pc:sldMkLst>
          <pc:docMk/>
          <pc:sldMk cId="3759254940" sldId="280"/>
        </pc:sldMkLst>
        <pc:spChg chg="mod">
          <ac:chgData name="Yukins, Christopher R." userId="2069d103-297e-4f45-ada9-ae2c02f40d90" providerId="ADAL" clId="{02DBE877-2458-4A5A-82D1-1B385176726C}" dt="2023-09-08T11:07:16.967" v="27" actId="113"/>
          <ac:spMkLst>
            <pc:docMk/>
            <pc:sldMk cId="3759254940" sldId="280"/>
            <ac:spMk id="3" creationId="{098DD213-87BE-C4C5-8819-1D348D782DF8}"/>
          </ac:spMkLst>
        </pc:spChg>
      </pc:sldChg>
      <pc:sldChg chg="modSp mod">
        <pc:chgData name="Yukins, Christopher R." userId="2069d103-297e-4f45-ada9-ae2c02f40d90" providerId="ADAL" clId="{02DBE877-2458-4A5A-82D1-1B385176726C}" dt="2023-09-12T14:17:31.822" v="334" actId="6549"/>
        <pc:sldMkLst>
          <pc:docMk/>
          <pc:sldMk cId="1822493753" sldId="283"/>
        </pc:sldMkLst>
        <pc:spChg chg="mod">
          <ac:chgData name="Yukins, Christopher R." userId="2069d103-297e-4f45-ada9-ae2c02f40d90" providerId="ADAL" clId="{02DBE877-2458-4A5A-82D1-1B385176726C}" dt="2023-09-12T14:17:31.822" v="334" actId="6549"/>
          <ac:spMkLst>
            <pc:docMk/>
            <pc:sldMk cId="1822493753" sldId="283"/>
            <ac:spMk id="3" creationId="{3D0AD2A6-30DB-E071-06C5-9A089A726DE1}"/>
          </ac:spMkLst>
        </pc:spChg>
      </pc:sldChg>
      <pc:sldChg chg="modSp mod">
        <pc:chgData name="Yukins, Christopher R." userId="2069d103-297e-4f45-ada9-ae2c02f40d90" providerId="ADAL" clId="{02DBE877-2458-4A5A-82D1-1B385176726C}" dt="2023-09-08T13:07:30.820" v="144" actId="20577"/>
        <pc:sldMkLst>
          <pc:docMk/>
          <pc:sldMk cId="2507051680" sldId="284"/>
        </pc:sldMkLst>
        <pc:spChg chg="mod">
          <ac:chgData name="Yukins, Christopher R." userId="2069d103-297e-4f45-ada9-ae2c02f40d90" providerId="ADAL" clId="{02DBE877-2458-4A5A-82D1-1B385176726C}" dt="2023-09-08T13:07:30.820" v="144" actId="20577"/>
          <ac:spMkLst>
            <pc:docMk/>
            <pc:sldMk cId="2507051680" sldId="284"/>
            <ac:spMk id="3" creationId="{0532CDB5-9BA1-BB6A-9E83-43789A8635B9}"/>
          </ac:spMkLst>
        </pc:spChg>
      </pc:sldChg>
      <pc:sldChg chg="addSp modSp new mod setBg">
        <pc:chgData name="Yukins, Christopher R." userId="2069d103-297e-4f45-ada9-ae2c02f40d90" providerId="ADAL" clId="{02DBE877-2458-4A5A-82D1-1B385176726C}" dt="2023-09-11T20:18:19.652" v="299" actId="108"/>
        <pc:sldMkLst>
          <pc:docMk/>
          <pc:sldMk cId="2983539140" sldId="285"/>
        </pc:sldMkLst>
        <pc:spChg chg="mod">
          <ac:chgData name="Yukins, Christopher R." userId="2069d103-297e-4f45-ada9-ae2c02f40d90" providerId="ADAL" clId="{02DBE877-2458-4A5A-82D1-1B385176726C}" dt="2023-09-08T13:14:06.484" v="164" actId="26606"/>
          <ac:spMkLst>
            <pc:docMk/>
            <pc:sldMk cId="2983539140" sldId="285"/>
            <ac:spMk id="2" creationId="{B47D3B78-6A32-8905-29A7-6D4E3AC4EDFC}"/>
          </ac:spMkLst>
        </pc:spChg>
        <pc:spChg chg="mod ord">
          <ac:chgData name="Yukins, Christopher R." userId="2069d103-297e-4f45-ada9-ae2c02f40d90" providerId="ADAL" clId="{02DBE877-2458-4A5A-82D1-1B385176726C}" dt="2023-09-11T20:18:19.652" v="299" actId="108"/>
          <ac:spMkLst>
            <pc:docMk/>
            <pc:sldMk cId="2983539140" sldId="285"/>
            <ac:spMk id="3" creationId="{17828FB1-3ED3-B3FD-E338-43CE1F17189B}"/>
          </ac:spMkLst>
        </pc:spChg>
        <pc:spChg chg="mod">
          <ac:chgData name="Yukins, Christopher R." userId="2069d103-297e-4f45-ada9-ae2c02f40d90" providerId="ADAL" clId="{02DBE877-2458-4A5A-82D1-1B385176726C}" dt="2023-09-08T13:14:06.484" v="164" actId="26606"/>
          <ac:spMkLst>
            <pc:docMk/>
            <pc:sldMk cId="2983539140" sldId="285"/>
            <ac:spMk id="4" creationId="{6DB5DF64-2339-48F6-6AF2-87814B60BD3A}"/>
          </ac:spMkLst>
        </pc:spChg>
        <pc:spChg chg="mod">
          <ac:chgData name="Yukins, Christopher R." userId="2069d103-297e-4f45-ada9-ae2c02f40d90" providerId="ADAL" clId="{02DBE877-2458-4A5A-82D1-1B385176726C}" dt="2023-09-08T13:14:06.484" v="164" actId="26606"/>
          <ac:spMkLst>
            <pc:docMk/>
            <pc:sldMk cId="2983539140" sldId="285"/>
            <ac:spMk id="5" creationId="{7F86EFC6-7D1D-32D9-84F6-5E5906825052}"/>
          </ac:spMkLst>
        </pc:spChg>
        <pc:spChg chg="add">
          <ac:chgData name="Yukins, Christopher R." userId="2069d103-297e-4f45-ada9-ae2c02f40d90" providerId="ADAL" clId="{02DBE877-2458-4A5A-82D1-1B385176726C}" dt="2023-09-08T13:14:06.484" v="164" actId="26606"/>
          <ac:spMkLst>
            <pc:docMk/>
            <pc:sldMk cId="2983539140" sldId="285"/>
            <ac:spMk id="10" creationId="{09588DA8-065E-4F6F-8EFD-43104AB2E0CF}"/>
          </ac:spMkLst>
        </pc:spChg>
        <pc:spChg chg="add">
          <ac:chgData name="Yukins, Christopher R." userId="2069d103-297e-4f45-ada9-ae2c02f40d90" providerId="ADAL" clId="{02DBE877-2458-4A5A-82D1-1B385176726C}" dt="2023-09-08T13:14:06.484" v="164" actId="26606"/>
          <ac:spMkLst>
            <pc:docMk/>
            <pc:sldMk cId="2983539140" sldId="285"/>
            <ac:spMk id="12" creationId="{C4285719-470E-454C-AF62-8323075F1F5B}"/>
          </ac:spMkLst>
        </pc:spChg>
        <pc:spChg chg="add">
          <ac:chgData name="Yukins, Christopher R." userId="2069d103-297e-4f45-ada9-ae2c02f40d90" providerId="ADAL" clId="{02DBE877-2458-4A5A-82D1-1B385176726C}" dt="2023-09-08T13:14:06.484" v="164" actId="26606"/>
          <ac:spMkLst>
            <pc:docMk/>
            <pc:sldMk cId="2983539140" sldId="285"/>
            <ac:spMk id="14" creationId="{CD9FE4EF-C4D8-49A0-B2FF-81D8DB7D8A24}"/>
          </ac:spMkLst>
        </pc:spChg>
        <pc:spChg chg="add">
          <ac:chgData name="Yukins, Christopher R." userId="2069d103-297e-4f45-ada9-ae2c02f40d90" providerId="ADAL" clId="{02DBE877-2458-4A5A-82D1-1B385176726C}" dt="2023-09-08T13:14:06.484" v="164" actId="26606"/>
          <ac:spMkLst>
            <pc:docMk/>
            <pc:sldMk cId="2983539140" sldId="285"/>
            <ac:spMk id="16" creationId="{4300840D-0A0B-4512-BACA-B439D5B9C57C}"/>
          </ac:spMkLst>
        </pc:spChg>
        <pc:spChg chg="add">
          <ac:chgData name="Yukins, Christopher R." userId="2069d103-297e-4f45-ada9-ae2c02f40d90" providerId="ADAL" clId="{02DBE877-2458-4A5A-82D1-1B385176726C}" dt="2023-09-08T13:14:06.484" v="164" actId="26606"/>
          <ac:spMkLst>
            <pc:docMk/>
            <pc:sldMk cId="2983539140" sldId="285"/>
            <ac:spMk id="18" creationId="{D2B78728-A580-49A7-84F9-6EF6F583ADE0}"/>
          </ac:spMkLst>
        </pc:spChg>
        <pc:spChg chg="add">
          <ac:chgData name="Yukins, Christopher R." userId="2069d103-297e-4f45-ada9-ae2c02f40d90" providerId="ADAL" clId="{02DBE877-2458-4A5A-82D1-1B385176726C}" dt="2023-09-08T13:14:06.484" v="164" actId="26606"/>
          <ac:spMkLst>
            <pc:docMk/>
            <pc:sldMk cId="2983539140" sldId="285"/>
            <ac:spMk id="20" creationId="{38FAA1A1-D861-433F-88FA-1E9D6FD31D11}"/>
          </ac:spMkLst>
        </pc:spChg>
        <pc:spChg chg="add">
          <ac:chgData name="Yukins, Christopher R." userId="2069d103-297e-4f45-ada9-ae2c02f40d90" providerId="ADAL" clId="{02DBE877-2458-4A5A-82D1-1B385176726C}" dt="2023-09-08T13:14:06.484" v="164" actId="26606"/>
          <ac:spMkLst>
            <pc:docMk/>
            <pc:sldMk cId="2983539140" sldId="285"/>
            <ac:spMk id="22" creationId="{8D71EDA1-87BF-4D5D-AB79-F346FD19278A}"/>
          </ac:spMkLst>
        </pc:spChg>
      </pc:sldChg>
      <pc:sldChg chg="addSp delSp modSp new mod setBg">
        <pc:chgData name="Yukins, Christopher R." userId="2069d103-297e-4f45-ada9-ae2c02f40d90" providerId="ADAL" clId="{02DBE877-2458-4A5A-82D1-1B385176726C}" dt="2023-09-08T13:57:03.021" v="295" actId="1076"/>
        <pc:sldMkLst>
          <pc:docMk/>
          <pc:sldMk cId="1259420337" sldId="286"/>
        </pc:sldMkLst>
        <pc:spChg chg="mod">
          <ac:chgData name="Yukins, Christopher R." userId="2069d103-297e-4f45-ada9-ae2c02f40d90" providerId="ADAL" clId="{02DBE877-2458-4A5A-82D1-1B385176726C}" dt="2023-09-08T13:56:31.069" v="285" actId="404"/>
          <ac:spMkLst>
            <pc:docMk/>
            <pc:sldMk cId="1259420337" sldId="286"/>
            <ac:spMk id="2" creationId="{81FA4439-0C1C-597C-FAEE-21FEB56A394C}"/>
          </ac:spMkLst>
        </pc:spChg>
        <pc:spChg chg="mod">
          <ac:chgData name="Yukins, Christopher R." userId="2069d103-297e-4f45-ada9-ae2c02f40d90" providerId="ADAL" clId="{02DBE877-2458-4A5A-82D1-1B385176726C}" dt="2023-09-08T13:57:03.021" v="295" actId="1076"/>
          <ac:spMkLst>
            <pc:docMk/>
            <pc:sldMk cId="1259420337" sldId="286"/>
            <ac:spMk id="3" creationId="{4221EB0B-6D9A-D1E0-0DEB-C25E3958C9CF}"/>
          </ac:spMkLst>
        </pc:spChg>
        <pc:spChg chg="mod">
          <ac:chgData name="Yukins, Christopher R." userId="2069d103-297e-4f45-ada9-ae2c02f40d90" providerId="ADAL" clId="{02DBE877-2458-4A5A-82D1-1B385176726C}" dt="2023-09-08T13:56:12.038" v="279" actId="20577"/>
          <ac:spMkLst>
            <pc:docMk/>
            <pc:sldMk cId="1259420337" sldId="286"/>
            <ac:spMk id="4" creationId="{27ABD959-1DCA-688A-CA15-F1F5A6541AED}"/>
          </ac:spMkLst>
        </pc:spChg>
        <pc:spChg chg="mod">
          <ac:chgData name="Yukins, Christopher R." userId="2069d103-297e-4f45-ada9-ae2c02f40d90" providerId="ADAL" clId="{02DBE877-2458-4A5A-82D1-1B385176726C}" dt="2023-09-08T13:55:53.395" v="272" actId="26606"/>
          <ac:spMkLst>
            <pc:docMk/>
            <pc:sldMk cId="1259420337" sldId="286"/>
            <ac:spMk id="5" creationId="{3A56256B-8776-E401-BA52-54A3516D5552}"/>
          </ac:spMkLst>
        </pc:spChg>
        <pc:spChg chg="add del">
          <ac:chgData name="Yukins, Christopher R." userId="2069d103-297e-4f45-ada9-ae2c02f40d90" providerId="ADAL" clId="{02DBE877-2458-4A5A-82D1-1B385176726C}" dt="2023-09-08T13:55:53.386" v="271" actId="26606"/>
          <ac:spMkLst>
            <pc:docMk/>
            <pc:sldMk cId="1259420337" sldId="286"/>
            <ac:spMk id="10" creationId="{100EDD19-6802-4EC3-95CE-CFFAB042CFD6}"/>
          </ac:spMkLst>
        </pc:spChg>
        <pc:spChg chg="add del">
          <ac:chgData name="Yukins, Christopher R." userId="2069d103-297e-4f45-ada9-ae2c02f40d90" providerId="ADAL" clId="{02DBE877-2458-4A5A-82D1-1B385176726C}" dt="2023-09-08T13:55:53.386" v="271" actId="26606"/>
          <ac:spMkLst>
            <pc:docMk/>
            <pc:sldMk cId="1259420337" sldId="286"/>
            <ac:spMk id="12" creationId="{DB17E863-922E-4C26-BD64-E8FD41D28661}"/>
          </ac:spMkLst>
        </pc:spChg>
        <pc:spChg chg="add">
          <ac:chgData name="Yukins, Christopher R." userId="2069d103-297e-4f45-ada9-ae2c02f40d90" providerId="ADAL" clId="{02DBE877-2458-4A5A-82D1-1B385176726C}" dt="2023-09-08T13:55:53.395" v="272" actId="26606"/>
          <ac:spMkLst>
            <pc:docMk/>
            <pc:sldMk cId="1259420337" sldId="286"/>
            <ac:spMk id="14" creationId="{081E4A58-353D-44AE-B2FC-2A74E2E400F7}"/>
          </ac:spMkLst>
        </pc:spChg>
        <pc:spChg chg="add">
          <ac:chgData name="Yukins, Christopher R." userId="2069d103-297e-4f45-ada9-ae2c02f40d90" providerId="ADAL" clId="{02DBE877-2458-4A5A-82D1-1B385176726C}" dt="2023-09-08T13:55:53.395" v="272" actId="26606"/>
          <ac:spMkLst>
            <pc:docMk/>
            <pc:sldMk cId="1259420337" sldId="286"/>
            <ac:spMk id="15" creationId="{907EF6B7-1338-4443-8C46-6A318D952DFD}"/>
          </ac:spMkLst>
        </pc:spChg>
        <pc:spChg chg="add">
          <ac:chgData name="Yukins, Christopher R." userId="2069d103-297e-4f45-ada9-ae2c02f40d90" providerId="ADAL" clId="{02DBE877-2458-4A5A-82D1-1B385176726C}" dt="2023-09-08T13:55:53.395" v="272" actId="26606"/>
          <ac:spMkLst>
            <pc:docMk/>
            <pc:sldMk cId="1259420337" sldId="286"/>
            <ac:spMk id="16" creationId="{DAAE4CDD-124C-4DCF-9584-B6033B545DD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8ADC95-7B0F-43D9-AD06-C9943E3AE1BF}"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n-US"/>
        </a:p>
      </dgm:t>
    </dgm:pt>
    <dgm:pt modelId="{DC578A23-7B9C-4039-B986-6B4586169D90}">
      <dgm:prSet/>
      <dgm:spPr/>
      <dgm:t>
        <a:bodyPr/>
        <a:lstStyle/>
        <a:p>
          <a:r>
            <a:rPr lang="en-US" dirty="0"/>
            <a:t>Pending legislation would have debarred vendors that violate certain U.S. labor laws</a:t>
          </a:r>
        </a:p>
      </dgm:t>
    </dgm:pt>
    <dgm:pt modelId="{38A33BD6-3D17-4AA8-BBA6-5B8E0B234337}" type="parTrans" cxnId="{AD7C051B-6FA1-4E7E-B676-845BB054D626}">
      <dgm:prSet/>
      <dgm:spPr/>
      <dgm:t>
        <a:bodyPr/>
        <a:lstStyle/>
        <a:p>
          <a:endParaRPr lang="en-US"/>
        </a:p>
      </dgm:t>
    </dgm:pt>
    <dgm:pt modelId="{5FBF67C6-C060-41E6-943D-F0FA15755339}" type="sibTrans" cxnId="{AD7C051B-6FA1-4E7E-B676-845BB054D626}">
      <dgm:prSet/>
      <dgm:spPr/>
      <dgm:t>
        <a:bodyPr/>
        <a:lstStyle/>
        <a:p>
          <a:endParaRPr lang="en-US"/>
        </a:p>
      </dgm:t>
    </dgm:pt>
    <dgm:pt modelId="{C818D2F1-A970-43D1-AB56-1528EC95B41C}">
      <dgm:prSet/>
      <dgm:spPr/>
      <dgm:t>
        <a:bodyPr/>
        <a:lstStyle/>
        <a:p>
          <a:r>
            <a:rPr lang="en-US" dirty="0"/>
            <a:t>Report assessed:</a:t>
          </a:r>
        </a:p>
      </dgm:t>
    </dgm:pt>
    <dgm:pt modelId="{98BEEA80-3B29-4CCA-9BF4-7966C22EDEE6}" type="parTrans" cxnId="{8971BC09-EF30-4420-810D-48451962869C}">
      <dgm:prSet/>
      <dgm:spPr/>
      <dgm:t>
        <a:bodyPr/>
        <a:lstStyle/>
        <a:p>
          <a:endParaRPr lang="en-US"/>
        </a:p>
      </dgm:t>
    </dgm:pt>
    <dgm:pt modelId="{B85B36DB-AE92-4557-BAF3-07A47BB97E57}" type="sibTrans" cxnId="{8971BC09-EF30-4420-810D-48451962869C}">
      <dgm:prSet/>
      <dgm:spPr/>
      <dgm:t>
        <a:bodyPr/>
        <a:lstStyle/>
        <a:p>
          <a:endParaRPr lang="en-US"/>
        </a:p>
      </dgm:t>
    </dgm:pt>
    <dgm:pt modelId="{36B8352B-EE90-4245-85F0-0A89DAEC629B}">
      <dgm:prSet/>
      <dgm:spPr/>
      <dgm:t>
        <a:bodyPr/>
        <a:lstStyle/>
        <a:p>
          <a:r>
            <a:rPr lang="en-US" dirty="0"/>
            <a:t>Likely impacts of automatic debarment on Defense Industrial Base/supply chain</a:t>
          </a:r>
        </a:p>
      </dgm:t>
    </dgm:pt>
    <dgm:pt modelId="{D5537A17-E827-4A91-A738-E501BBB2358E}" type="parTrans" cxnId="{8CCC72FF-AD2A-4140-902C-D924B267DEE1}">
      <dgm:prSet/>
      <dgm:spPr/>
      <dgm:t>
        <a:bodyPr/>
        <a:lstStyle/>
        <a:p>
          <a:endParaRPr lang="en-US"/>
        </a:p>
      </dgm:t>
    </dgm:pt>
    <dgm:pt modelId="{1314A7AB-D7AA-439C-A7B1-BC8B68FE38DD}" type="sibTrans" cxnId="{8CCC72FF-AD2A-4140-902C-D924B267DEE1}">
      <dgm:prSet/>
      <dgm:spPr/>
      <dgm:t>
        <a:bodyPr/>
        <a:lstStyle/>
        <a:p>
          <a:endParaRPr lang="en-US"/>
        </a:p>
      </dgm:t>
    </dgm:pt>
    <dgm:pt modelId="{8AE4D6EB-C635-46F6-B817-E3021EBD54ED}">
      <dgm:prSet/>
      <dgm:spPr/>
      <dgm:t>
        <a:bodyPr/>
        <a:lstStyle/>
        <a:p>
          <a:r>
            <a:rPr lang="en-US" dirty="0"/>
            <a:t>Options: (1) Dept of Labor debarment; (2) customer agencies’ debarments; (3) contracting officer’s responsibility determinations; (4) contractor reporting</a:t>
          </a:r>
        </a:p>
      </dgm:t>
    </dgm:pt>
    <dgm:pt modelId="{BCFC1402-2BEB-49C8-8949-7C5FAE9B5B09}" type="parTrans" cxnId="{028A9964-6BD7-463C-A354-DC4FF14EC0D7}">
      <dgm:prSet/>
      <dgm:spPr/>
      <dgm:t>
        <a:bodyPr/>
        <a:lstStyle/>
        <a:p>
          <a:endParaRPr lang="en-US"/>
        </a:p>
      </dgm:t>
    </dgm:pt>
    <dgm:pt modelId="{D0A93052-72A1-4499-AA0C-2B06AF82E636}" type="sibTrans" cxnId="{028A9964-6BD7-463C-A354-DC4FF14EC0D7}">
      <dgm:prSet/>
      <dgm:spPr/>
      <dgm:t>
        <a:bodyPr/>
        <a:lstStyle/>
        <a:p>
          <a:endParaRPr lang="en-US"/>
        </a:p>
      </dgm:t>
    </dgm:pt>
    <dgm:pt modelId="{E1D51B16-8843-4DFF-82C3-9D17B1F3329B}" type="pres">
      <dgm:prSet presAssocID="{EB8ADC95-7B0F-43D9-AD06-C9943E3AE1BF}" presName="Name0" presStyleCnt="0">
        <dgm:presLayoutVars>
          <dgm:dir/>
          <dgm:resizeHandles val="exact"/>
        </dgm:presLayoutVars>
      </dgm:prSet>
      <dgm:spPr/>
    </dgm:pt>
    <dgm:pt modelId="{C8840E70-9E55-4A34-B0B4-A5475977C1EF}" type="pres">
      <dgm:prSet presAssocID="{DC578A23-7B9C-4039-B986-6B4586169D90}" presName="parAndChTx" presStyleLbl="node1" presStyleIdx="0" presStyleCnt="2">
        <dgm:presLayoutVars>
          <dgm:bulletEnabled val="1"/>
        </dgm:presLayoutVars>
      </dgm:prSet>
      <dgm:spPr/>
    </dgm:pt>
    <dgm:pt modelId="{CB2324BF-B010-4007-9670-C4172DA8C504}" type="pres">
      <dgm:prSet presAssocID="{5FBF67C6-C060-41E6-943D-F0FA15755339}" presName="parAndChSpace" presStyleCnt="0"/>
      <dgm:spPr/>
    </dgm:pt>
    <dgm:pt modelId="{590EC568-26F4-4A13-AD6E-F4971A5856A5}" type="pres">
      <dgm:prSet presAssocID="{C818D2F1-A970-43D1-AB56-1528EC95B41C}" presName="parAndChTx" presStyleLbl="node1" presStyleIdx="1" presStyleCnt="2">
        <dgm:presLayoutVars>
          <dgm:bulletEnabled val="1"/>
        </dgm:presLayoutVars>
      </dgm:prSet>
      <dgm:spPr/>
    </dgm:pt>
  </dgm:ptLst>
  <dgm:cxnLst>
    <dgm:cxn modelId="{8971BC09-EF30-4420-810D-48451962869C}" srcId="{EB8ADC95-7B0F-43D9-AD06-C9943E3AE1BF}" destId="{C818D2F1-A970-43D1-AB56-1528EC95B41C}" srcOrd="1" destOrd="0" parTransId="{98BEEA80-3B29-4CCA-9BF4-7966C22EDEE6}" sibTransId="{B85B36DB-AE92-4557-BAF3-07A47BB97E57}"/>
    <dgm:cxn modelId="{AD7C051B-6FA1-4E7E-B676-845BB054D626}" srcId="{EB8ADC95-7B0F-43D9-AD06-C9943E3AE1BF}" destId="{DC578A23-7B9C-4039-B986-6B4586169D90}" srcOrd="0" destOrd="0" parTransId="{38A33BD6-3D17-4AA8-BBA6-5B8E0B234337}" sibTransId="{5FBF67C6-C060-41E6-943D-F0FA15755339}"/>
    <dgm:cxn modelId="{E320E635-C727-4392-B7F5-7FA9E01C79EB}" type="presOf" srcId="{36B8352B-EE90-4245-85F0-0A89DAEC629B}" destId="{590EC568-26F4-4A13-AD6E-F4971A5856A5}" srcOrd="0" destOrd="1" presId="urn:microsoft.com/office/officeart/2005/8/layout/hChevron3"/>
    <dgm:cxn modelId="{6C10235F-BC5C-4586-803D-369D92B59564}" type="presOf" srcId="{DC578A23-7B9C-4039-B986-6B4586169D90}" destId="{C8840E70-9E55-4A34-B0B4-A5475977C1EF}" srcOrd="0" destOrd="0" presId="urn:microsoft.com/office/officeart/2005/8/layout/hChevron3"/>
    <dgm:cxn modelId="{028A9964-6BD7-463C-A354-DC4FF14EC0D7}" srcId="{C818D2F1-A970-43D1-AB56-1528EC95B41C}" destId="{8AE4D6EB-C635-46F6-B817-E3021EBD54ED}" srcOrd="1" destOrd="0" parTransId="{BCFC1402-2BEB-49C8-8949-7C5FAE9B5B09}" sibTransId="{D0A93052-72A1-4499-AA0C-2B06AF82E636}"/>
    <dgm:cxn modelId="{02541A6D-B9BB-4964-AD25-05802A1D0E23}" type="presOf" srcId="{C818D2F1-A970-43D1-AB56-1528EC95B41C}" destId="{590EC568-26F4-4A13-AD6E-F4971A5856A5}" srcOrd="0" destOrd="0" presId="urn:microsoft.com/office/officeart/2005/8/layout/hChevron3"/>
    <dgm:cxn modelId="{333F3597-8FF6-47DC-AB63-2953D57ADE69}" type="presOf" srcId="{8AE4D6EB-C635-46F6-B817-E3021EBD54ED}" destId="{590EC568-26F4-4A13-AD6E-F4971A5856A5}" srcOrd="0" destOrd="2" presId="urn:microsoft.com/office/officeart/2005/8/layout/hChevron3"/>
    <dgm:cxn modelId="{69FDC1FD-6230-46F2-86F2-61CDB08952B0}" type="presOf" srcId="{EB8ADC95-7B0F-43D9-AD06-C9943E3AE1BF}" destId="{E1D51B16-8843-4DFF-82C3-9D17B1F3329B}" srcOrd="0" destOrd="0" presId="urn:microsoft.com/office/officeart/2005/8/layout/hChevron3"/>
    <dgm:cxn modelId="{8CCC72FF-AD2A-4140-902C-D924B267DEE1}" srcId="{C818D2F1-A970-43D1-AB56-1528EC95B41C}" destId="{36B8352B-EE90-4245-85F0-0A89DAEC629B}" srcOrd="0" destOrd="0" parTransId="{D5537A17-E827-4A91-A738-E501BBB2358E}" sibTransId="{1314A7AB-D7AA-439C-A7B1-BC8B68FE38DD}"/>
    <dgm:cxn modelId="{3DE673EB-CC6C-49B3-8B20-13B88F3B3F72}" type="presParOf" srcId="{E1D51B16-8843-4DFF-82C3-9D17B1F3329B}" destId="{C8840E70-9E55-4A34-B0B4-A5475977C1EF}" srcOrd="0" destOrd="0" presId="urn:microsoft.com/office/officeart/2005/8/layout/hChevron3"/>
    <dgm:cxn modelId="{64F9A11C-63E3-4D50-8151-E1863DD07150}" type="presParOf" srcId="{E1D51B16-8843-4DFF-82C3-9D17B1F3329B}" destId="{CB2324BF-B010-4007-9670-C4172DA8C504}" srcOrd="1" destOrd="0" presId="urn:microsoft.com/office/officeart/2005/8/layout/hChevron3"/>
    <dgm:cxn modelId="{F3D6B36A-11C0-404E-A649-400B3C0DAB55}" type="presParOf" srcId="{E1D51B16-8843-4DFF-82C3-9D17B1F3329B}" destId="{590EC568-26F4-4A13-AD6E-F4971A5856A5}"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61956C-5FE7-4BE0-9BA3-11789AA89A9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25A935F-7F63-4FE4-BAC2-E4D1A7D10108}">
      <dgm:prSet phldrT="[Text]"/>
      <dgm:spPr>
        <a:solidFill>
          <a:schemeClr val="accent6">
            <a:lumMod val="75000"/>
          </a:schemeClr>
        </a:solidFill>
      </dgm:spPr>
      <dgm:t>
        <a:bodyPr/>
        <a:lstStyle/>
        <a:p>
          <a:r>
            <a:rPr lang="en-US" b="1" dirty="0"/>
            <a:t>Non-Responsibility Determination</a:t>
          </a:r>
        </a:p>
      </dgm:t>
    </dgm:pt>
    <dgm:pt modelId="{B8536B5F-AD52-4231-88DE-DD00A9CE6845}" type="parTrans" cxnId="{6D71A736-C4A5-48D1-9B3B-313FDA85A784}">
      <dgm:prSet/>
      <dgm:spPr/>
      <dgm:t>
        <a:bodyPr/>
        <a:lstStyle/>
        <a:p>
          <a:endParaRPr lang="en-US"/>
        </a:p>
      </dgm:t>
    </dgm:pt>
    <dgm:pt modelId="{F6BF4BC9-3A8A-4C97-A1DA-AA74D5A43917}" type="sibTrans" cxnId="{6D71A736-C4A5-48D1-9B3B-313FDA85A784}">
      <dgm:prSet/>
      <dgm:spPr/>
      <dgm:t>
        <a:bodyPr/>
        <a:lstStyle/>
        <a:p>
          <a:endParaRPr lang="en-US"/>
        </a:p>
      </dgm:t>
    </dgm:pt>
    <dgm:pt modelId="{50EFE810-7882-4CBE-893D-A5785AFF351B}">
      <dgm:prSet phldrT="[Text]"/>
      <dgm:spPr>
        <a:solidFill>
          <a:schemeClr val="accent6">
            <a:lumMod val="75000"/>
          </a:schemeClr>
        </a:solidFill>
      </dgm:spPr>
      <dgm:t>
        <a:bodyPr/>
        <a:lstStyle/>
        <a:p>
          <a:r>
            <a:rPr lang="en-US" b="1" dirty="0"/>
            <a:t>By contracting officer</a:t>
          </a:r>
        </a:p>
      </dgm:t>
    </dgm:pt>
    <dgm:pt modelId="{A0059D4D-D0F9-4473-8303-F4A0A642875B}" type="parTrans" cxnId="{E5D53155-2FE2-4BDE-A003-D186EE05D7D3}">
      <dgm:prSet/>
      <dgm:spPr/>
      <dgm:t>
        <a:bodyPr/>
        <a:lstStyle/>
        <a:p>
          <a:endParaRPr lang="en-US"/>
        </a:p>
      </dgm:t>
    </dgm:pt>
    <dgm:pt modelId="{A25CBB41-0427-40A8-9B91-4755E6D7A3C3}" type="sibTrans" cxnId="{E5D53155-2FE2-4BDE-A003-D186EE05D7D3}">
      <dgm:prSet/>
      <dgm:spPr/>
      <dgm:t>
        <a:bodyPr/>
        <a:lstStyle/>
        <a:p>
          <a:endParaRPr lang="en-US"/>
        </a:p>
      </dgm:t>
    </dgm:pt>
    <dgm:pt modelId="{96051581-734A-4566-9B62-03F9E3E484AA}">
      <dgm:prSet phldrT="[Text]"/>
      <dgm:spPr>
        <a:solidFill>
          <a:schemeClr val="accent4">
            <a:lumMod val="60000"/>
            <a:lumOff val="40000"/>
          </a:schemeClr>
        </a:solidFill>
      </dgm:spPr>
      <dgm:t>
        <a:bodyPr/>
        <a:lstStyle/>
        <a:p>
          <a:r>
            <a:rPr lang="en-US" b="1" dirty="0">
              <a:solidFill>
                <a:schemeClr val="bg2"/>
              </a:solidFill>
            </a:rPr>
            <a:t>Discretionary Debarment</a:t>
          </a:r>
        </a:p>
      </dgm:t>
    </dgm:pt>
    <dgm:pt modelId="{864AE7ED-0D28-4B4C-9C7E-F14BE423587B}" type="parTrans" cxnId="{04C6B1F5-7418-4356-AF3F-98ED18225F75}">
      <dgm:prSet/>
      <dgm:spPr/>
      <dgm:t>
        <a:bodyPr/>
        <a:lstStyle/>
        <a:p>
          <a:endParaRPr lang="en-US"/>
        </a:p>
      </dgm:t>
    </dgm:pt>
    <dgm:pt modelId="{6C8670E9-D340-405E-8769-60ABAD12DCEA}" type="sibTrans" cxnId="{04C6B1F5-7418-4356-AF3F-98ED18225F75}">
      <dgm:prSet/>
      <dgm:spPr/>
      <dgm:t>
        <a:bodyPr/>
        <a:lstStyle/>
        <a:p>
          <a:endParaRPr lang="en-US"/>
        </a:p>
      </dgm:t>
    </dgm:pt>
    <dgm:pt modelId="{C7F5D8B8-DC40-450F-9085-EA868BEDC786}">
      <dgm:prSet phldrT="[Text]"/>
      <dgm:spPr>
        <a:solidFill>
          <a:schemeClr val="accent4">
            <a:lumMod val="60000"/>
            <a:lumOff val="40000"/>
          </a:schemeClr>
        </a:solidFill>
      </dgm:spPr>
      <dgm:t>
        <a:bodyPr/>
        <a:lstStyle/>
        <a:p>
          <a:r>
            <a:rPr lang="en-US" b="1" dirty="0">
              <a:solidFill>
                <a:schemeClr val="bg2"/>
              </a:solidFill>
            </a:rPr>
            <a:t>Suspension &amp; Debarment Official (SDO) has broad discretion to make </a:t>
          </a:r>
          <a:r>
            <a:rPr lang="en-US" b="1" i="1" dirty="0">
              <a:solidFill>
                <a:schemeClr val="bg2"/>
              </a:solidFill>
            </a:rPr>
            <a:t>business decision</a:t>
          </a:r>
          <a:endParaRPr lang="en-US" b="1" dirty="0">
            <a:solidFill>
              <a:schemeClr val="bg2"/>
            </a:solidFill>
          </a:endParaRPr>
        </a:p>
      </dgm:t>
    </dgm:pt>
    <dgm:pt modelId="{7C2D5C1A-06B2-48F2-AEA4-C4AA5BDD88FC}" type="parTrans" cxnId="{8E64C8EE-BA90-45BF-8861-B304E3CE51D2}">
      <dgm:prSet/>
      <dgm:spPr/>
      <dgm:t>
        <a:bodyPr/>
        <a:lstStyle/>
        <a:p>
          <a:endParaRPr lang="en-US"/>
        </a:p>
      </dgm:t>
    </dgm:pt>
    <dgm:pt modelId="{024A0578-FF47-40D1-9061-AFEB1522C10E}" type="sibTrans" cxnId="{8E64C8EE-BA90-45BF-8861-B304E3CE51D2}">
      <dgm:prSet/>
      <dgm:spPr/>
      <dgm:t>
        <a:bodyPr/>
        <a:lstStyle/>
        <a:p>
          <a:endParaRPr lang="en-US"/>
        </a:p>
      </dgm:t>
    </dgm:pt>
    <dgm:pt modelId="{3D3A7D5C-F1A3-41E4-B370-B3CA21FAE28C}">
      <dgm:prSet phldrT="[Text]"/>
      <dgm:spPr>
        <a:solidFill>
          <a:schemeClr val="accent4">
            <a:lumMod val="60000"/>
            <a:lumOff val="40000"/>
          </a:schemeClr>
        </a:solidFill>
      </dgm:spPr>
      <dgm:t>
        <a:bodyPr/>
        <a:lstStyle/>
        <a:p>
          <a:r>
            <a:rPr lang="en-US" b="1" dirty="0">
              <a:solidFill>
                <a:schemeClr val="bg2"/>
              </a:solidFill>
            </a:rPr>
            <a:t>Focus on performance risk, cognizant of government’s reputational and supply chain risk</a:t>
          </a:r>
        </a:p>
      </dgm:t>
    </dgm:pt>
    <dgm:pt modelId="{71E15078-41C4-4872-8A96-145D06470BB3}" type="parTrans" cxnId="{6270953F-C4F4-4855-8D40-6DF4384279FD}">
      <dgm:prSet/>
      <dgm:spPr/>
      <dgm:t>
        <a:bodyPr/>
        <a:lstStyle/>
        <a:p>
          <a:endParaRPr lang="en-US"/>
        </a:p>
      </dgm:t>
    </dgm:pt>
    <dgm:pt modelId="{8ECFAF7F-47E6-4ED4-9E59-76518052DF1F}" type="sibTrans" cxnId="{6270953F-C4F4-4855-8D40-6DF4384279FD}">
      <dgm:prSet/>
      <dgm:spPr/>
      <dgm:t>
        <a:bodyPr/>
        <a:lstStyle/>
        <a:p>
          <a:endParaRPr lang="en-US"/>
        </a:p>
      </dgm:t>
    </dgm:pt>
    <dgm:pt modelId="{C70240EC-20E6-4520-AB94-D88746B5E941}">
      <dgm:prSet phldrT="[Text]"/>
      <dgm:spPr>
        <a:solidFill>
          <a:srgbClr val="A50021"/>
        </a:solidFill>
      </dgm:spPr>
      <dgm:t>
        <a:bodyPr/>
        <a:lstStyle/>
        <a:p>
          <a:r>
            <a:rPr lang="en-US" b="1" dirty="0"/>
            <a:t>Enforcement – Statutory Debarment</a:t>
          </a:r>
        </a:p>
      </dgm:t>
    </dgm:pt>
    <dgm:pt modelId="{6AD80FAA-B1F7-4103-A485-CEDA98D35086}" type="parTrans" cxnId="{8DEC8664-C5DB-42C0-A8E3-C37A1EADC3F1}">
      <dgm:prSet/>
      <dgm:spPr/>
      <dgm:t>
        <a:bodyPr/>
        <a:lstStyle/>
        <a:p>
          <a:endParaRPr lang="en-US"/>
        </a:p>
      </dgm:t>
    </dgm:pt>
    <dgm:pt modelId="{3A999817-0F48-4CE5-B85F-B3181B9210AF}" type="sibTrans" cxnId="{8DEC8664-C5DB-42C0-A8E3-C37A1EADC3F1}">
      <dgm:prSet/>
      <dgm:spPr/>
      <dgm:t>
        <a:bodyPr/>
        <a:lstStyle/>
        <a:p>
          <a:endParaRPr lang="en-US"/>
        </a:p>
      </dgm:t>
    </dgm:pt>
    <dgm:pt modelId="{CD72F9BF-BCC3-4B3D-A605-A4E3C7D6AD1B}">
      <dgm:prSet phldrT="[Text]"/>
      <dgm:spPr>
        <a:solidFill>
          <a:srgbClr val="A50021"/>
        </a:solidFill>
      </dgm:spPr>
      <dgm:t>
        <a:bodyPr/>
        <a:lstStyle/>
        <a:p>
          <a:r>
            <a:rPr lang="en-US" b="1" dirty="0"/>
            <a:t>Also known as “inducement” --debarments based on violations of statute (see next slide)</a:t>
          </a:r>
        </a:p>
      </dgm:t>
    </dgm:pt>
    <dgm:pt modelId="{2916E2F2-1A14-4616-973E-4AB2AFC60BF3}" type="parTrans" cxnId="{972B01EB-542C-4766-A6D0-04DBABDFEFB8}">
      <dgm:prSet/>
      <dgm:spPr/>
      <dgm:t>
        <a:bodyPr/>
        <a:lstStyle/>
        <a:p>
          <a:endParaRPr lang="en-US"/>
        </a:p>
      </dgm:t>
    </dgm:pt>
    <dgm:pt modelId="{658AE650-795A-4194-9902-F2B4271F6ADA}" type="sibTrans" cxnId="{972B01EB-542C-4766-A6D0-04DBABDFEFB8}">
      <dgm:prSet/>
      <dgm:spPr/>
      <dgm:t>
        <a:bodyPr/>
        <a:lstStyle/>
        <a:p>
          <a:endParaRPr lang="en-US"/>
        </a:p>
      </dgm:t>
    </dgm:pt>
    <dgm:pt modelId="{DB3D46B4-54B5-463D-9C36-E40B2127DF81}">
      <dgm:prSet phldrT="[Text]"/>
      <dgm:spPr>
        <a:solidFill>
          <a:schemeClr val="accent6">
            <a:lumMod val="75000"/>
          </a:schemeClr>
        </a:solidFill>
      </dgm:spPr>
      <dgm:t>
        <a:bodyPr/>
        <a:lstStyle/>
        <a:p>
          <a:r>
            <a:rPr lang="en-US" b="1" dirty="0"/>
            <a:t>For each procurement</a:t>
          </a:r>
        </a:p>
      </dgm:t>
    </dgm:pt>
    <dgm:pt modelId="{A16AF870-6780-45F1-BF31-F63BC0772E8C}" type="parTrans" cxnId="{26DFB08D-854E-4A11-8772-D3F17BCE5B20}">
      <dgm:prSet/>
      <dgm:spPr/>
      <dgm:t>
        <a:bodyPr/>
        <a:lstStyle/>
        <a:p>
          <a:endParaRPr lang="en-US"/>
        </a:p>
      </dgm:t>
    </dgm:pt>
    <dgm:pt modelId="{C0176219-C866-4C27-AB08-4015000F3E6C}" type="sibTrans" cxnId="{26DFB08D-854E-4A11-8772-D3F17BCE5B20}">
      <dgm:prSet/>
      <dgm:spPr/>
      <dgm:t>
        <a:bodyPr/>
        <a:lstStyle/>
        <a:p>
          <a:endParaRPr lang="en-US"/>
        </a:p>
      </dgm:t>
    </dgm:pt>
    <dgm:pt modelId="{9DDAC6C2-32EA-4150-921E-C2A19ABE8CB6}">
      <dgm:prSet phldrT="[Text]"/>
      <dgm:spPr>
        <a:solidFill>
          <a:schemeClr val="accent6">
            <a:lumMod val="75000"/>
          </a:schemeClr>
        </a:solidFill>
      </dgm:spPr>
      <dgm:t>
        <a:bodyPr/>
        <a:lstStyle/>
        <a:p>
          <a:r>
            <a:rPr lang="en-US" b="1" dirty="0"/>
            <a:t>Focus:  performance risk</a:t>
          </a:r>
        </a:p>
      </dgm:t>
    </dgm:pt>
    <dgm:pt modelId="{B958BC2C-4324-42D8-82B0-556D51BE93EA}" type="parTrans" cxnId="{C51E856E-F243-499F-8DA6-1E7A116A3CA3}">
      <dgm:prSet/>
      <dgm:spPr/>
      <dgm:t>
        <a:bodyPr/>
        <a:lstStyle/>
        <a:p>
          <a:endParaRPr lang="en-US"/>
        </a:p>
      </dgm:t>
    </dgm:pt>
    <dgm:pt modelId="{882254FE-19EB-4486-B4B2-3D98B5F19D78}" type="sibTrans" cxnId="{C51E856E-F243-499F-8DA6-1E7A116A3CA3}">
      <dgm:prSet/>
      <dgm:spPr/>
      <dgm:t>
        <a:bodyPr/>
        <a:lstStyle/>
        <a:p>
          <a:endParaRPr lang="en-US"/>
        </a:p>
      </dgm:t>
    </dgm:pt>
    <dgm:pt modelId="{E25762AC-7EFE-4114-B471-803DE8F25BE1}">
      <dgm:prSet phldrT="[Text]"/>
      <dgm:spPr>
        <a:solidFill>
          <a:srgbClr val="A50021"/>
        </a:solidFill>
      </dgm:spPr>
      <dgm:t>
        <a:bodyPr/>
        <a:lstStyle/>
        <a:p>
          <a:r>
            <a:rPr lang="en-US" b="1" dirty="0"/>
            <a:t>Not necessarily tied to supply chain or performance risk</a:t>
          </a:r>
        </a:p>
      </dgm:t>
    </dgm:pt>
    <dgm:pt modelId="{209F7360-79DC-4A08-A426-6EAC2DA68250}" type="parTrans" cxnId="{E13BE33F-5973-4E61-A814-7E2C3D6C9EF5}">
      <dgm:prSet/>
      <dgm:spPr/>
      <dgm:t>
        <a:bodyPr/>
        <a:lstStyle/>
        <a:p>
          <a:endParaRPr lang="en-US"/>
        </a:p>
      </dgm:t>
    </dgm:pt>
    <dgm:pt modelId="{17AFB951-6926-449B-A21F-CF3371E3323E}" type="sibTrans" cxnId="{E13BE33F-5973-4E61-A814-7E2C3D6C9EF5}">
      <dgm:prSet/>
      <dgm:spPr/>
      <dgm:t>
        <a:bodyPr/>
        <a:lstStyle/>
        <a:p>
          <a:endParaRPr lang="en-US"/>
        </a:p>
      </dgm:t>
    </dgm:pt>
    <dgm:pt modelId="{E22C3E9D-F9D0-4E0E-B8AF-157BBFA68330}" type="pres">
      <dgm:prSet presAssocID="{A661956C-5FE7-4BE0-9BA3-11789AA89A9D}" presName="Name0" presStyleCnt="0">
        <dgm:presLayoutVars>
          <dgm:dir/>
          <dgm:resizeHandles val="exact"/>
        </dgm:presLayoutVars>
      </dgm:prSet>
      <dgm:spPr/>
    </dgm:pt>
    <dgm:pt modelId="{178FDDFF-9660-4D33-A725-E9CAB37D1B69}" type="pres">
      <dgm:prSet presAssocID="{825A935F-7F63-4FE4-BAC2-E4D1A7D10108}" presName="node" presStyleLbl="node1" presStyleIdx="0" presStyleCnt="3">
        <dgm:presLayoutVars>
          <dgm:bulletEnabled val="1"/>
        </dgm:presLayoutVars>
      </dgm:prSet>
      <dgm:spPr/>
    </dgm:pt>
    <dgm:pt modelId="{E302F488-D7BC-4F0C-B089-D53739B7405F}" type="pres">
      <dgm:prSet presAssocID="{F6BF4BC9-3A8A-4C97-A1DA-AA74D5A43917}" presName="sibTrans" presStyleCnt="0"/>
      <dgm:spPr/>
    </dgm:pt>
    <dgm:pt modelId="{AF1E21D9-4CA1-4C37-A30E-95F2D58A3675}" type="pres">
      <dgm:prSet presAssocID="{96051581-734A-4566-9B62-03F9E3E484AA}" presName="node" presStyleLbl="node1" presStyleIdx="1" presStyleCnt="3">
        <dgm:presLayoutVars>
          <dgm:bulletEnabled val="1"/>
        </dgm:presLayoutVars>
      </dgm:prSet>
      <dgm:spPr/>
    </dgm:pt>
    <dgm:pt modelId="{2300C297-C051-4FD1-94E0-78D3148D455D}" type="pres">
      <dgm:prSet presAssocID="{6C8670E9-D340-405E-8769-60ABAD12DCEA}" presName="sibTrans" presStyleCnt="0"/>
      <dgm:spPr/>
    </dgm:pt>
    <dgm:pt modelId="{19D92ABA-84AD-46F3-A426-013F1819D058}" type="pres">
      <dgm:prSet presAssocID="{C70240EC-20E6-4520-AB94-D88746B5E941}" presName="node" presStyleLbl="node1" presStyleIdx="2" presStyleCnt="3">
        <dgm:presLayoutVars>
          <dgm:bulletEnabled val="1"/>
        </dgm:presLayoutVars>
      </dgm:prSet>
      <dgm:spPr/>
    </dgm:pt>
  </dgm:ptLst>
  <dgm:cxnLst>
    <dgm:cxn modelId="{B87DDD06-00FA-45D8-9C50-644186142A02}" type="presOf" srcId="{C70240EC-20E6-4520-AB94-D88746B5E941}" destId="{19D92ABA-84AD-46F3-A426-013F1819D058}" srcOrd="0" destOrd="0" presId="urn:microsoft.com/office/officeart/2005/8/layout/hList6"/>
    <dgm:cxn modelId="{CDF09B0B-0966-416C-81A9-D06606070164}" type="presOf" srcId="{825A935F-7F63-4FE4-BAC2-E4D1A7D10108}" destId="{178FDDFF-9660-4D33-A725-E9CAB37D1B69}" srcOrd="0" destOrd="0" presId="urn:microsoft.com/office/officeart/2005/8/layout/hList6"/>
    <dgm:cxn modelId="{5BEC1B2A-A2D8-4020-91D5-DCF5EE7D406D}" type="presOf" srcId="{CD72F9BF-BCC3-4B3D-A605-A4E3C7D6AD1B}" destId="{19D92ABA-84AD-46F3-A426-013F1819D058}" srcOrd="0" destOrd="1" presId="urn:microsoft.com/office/officeart/2005/8/layout/hList6"/>
    <dgm:cxn modelId="{6D71A736-C4A5-48D1-9B3B-313FDA85A784}" srcId="{A661956C-5FE7-4BE0-9BA3-11789AA89A9D}" destId="{825A935F-7F63-4FE4-BAC2-E4D1A7D10108}" srcOrd="0" destOrd="0" parTransId="{B8536B5F-AD52-4231-88DE-DD00A9CE6845}" sibTransId="{F6BF4BC9-3A8A-4C97-A1DA-AA74D5A43917}"/>
    <dgm:cxn modelId="{6270953F-C4F4-4855-8D40-6DF4384279FD}" srcId="{96051581-734A-4566-9B62-03F9E3E484AA}" destId="{3D3A7D5C-F1A3-41E4-B370-B3CA21FAE28C}" srcOrd="1" destOrd="0" parTransId="{71E15078-41C4-4872-8A96-145D06470BB3}" sibTransId="{8ECFAF7F-47E6-4ED4-9E59-76518052DF1F}"/>
    <dgm:cxn modelId="{E13BE33F-5973-4E61-A814-7E2C3D6C9EF5}" srcId="{C70240EC-20E6-4520-AB94-D88746B5E941}" destId="{E25762AC-7EFE-4114-B471-803DE8F25BE1}" srcOrd="1" destOrd="0" parTransId="{209F7360-79DC-4A08-A426-6EAC2DA68250}" sibTransId="{17AFB951-6926-449B-A21F-CF3371E3323E}"/>
    <dgm:cxn modelId="{8DEC8664-C5DB-42C0-A8E3-C37A1EADC3F1}" srcId="{A661956C-5FE7-4BE0-9BA3-11789AA89A9D}" destId="{C70240EC-20E6-4520-AB94-D88746B5E941}" srcOrd="2" destOrd="0" parTransId="{6AD80FAA-B1F7-4103-A485-CEDA98D35086}" sibTransId="{3A999817-0F48-4CE5-B85F-B3181B9210AF}"/>
    <dgm:cxn modelId="{C51E856E-F243-499F-8DA6-1E7A116A3CA3}" srcId="{825A935F-7F63-4FE4-BAC2-E4D1A7D10108}" destId="{9DDAC6C2-32EA-4150-921E-C2A19ABE8CB6}" srcOrd="2" destOrd="0" parTransId="{B958BC2C-4324-42D8-82B0-556D51BE93EA}" sibTransId="{882254FE-19EB-4486-B4B2-3D98B5F19D78}"/>
    <dgm:cxn modelId="{C759E16E-1B19-4DB3-8E7E-49A4EEC84B62}" type="presOf" srcId="{E25762AC-7EFE-4114-B471-803DE8F25BE1}" destId="{19D92ABA-84AD-46F3-A426-013F1819D058}" srcOrd="0" destOrd="2" presId="urn:microsoft.com/office/officeart/2005/8/layout/hList6"/>
    <dgm:cxn modelId="{6F5B4C53-0425-4873-9CEB-621E7DAC47A8}" type="presOf" srcId="{A661956C-5FE7-4BE0-9BA3-11789AA89A9D}" destId="{E22C3E9D-F9D0-4E0E-B8AF-157BBFA68330}" srcOrd="0" destOrd="0" presId="urn:microsoft.com/office/officeart/2005/8/layout/hList6"/>
    <dgm:cxn modelId="{E5D53155-2FE2-4BDE-A003-D186EE05D7D3}" srcId="{825A935F-7F63-4FE4-BAC2-E4D1A7D10108}" destId="{50EFE810-7882-4CBE-893D-A5785AFF351B}" srcOrd="0" destOrd="0" parTransId="{A0059D4D-D0F9-4473-8303-F4A0A642875B}" sibTransId="{A25CBB41-0427-40A8-9B91-4755E6D7A3C3}"/>
    <dgm:cxn modelId="{810B057E-C65C-4F94-99FD-144FA3ED5418}" type="presOf" srcId="{DB3D46B4-54B5-463D-9C36-E40B2127DF81}" destId="{178FDDFF-9660-4D33-A725-E9CAB37D1B69}" srcOrd="0" destOrd="2" presId="urn:microsoft.com/office/officeart/2005/8/layout/hList6"/>
    <dgm:cxn modelId="{26DFB08D-854E-4A11-8772-D3F17BCE5B20}" srcId="{825A935F-7F63-4FE4-BAC2-E4D1A7D10108}" destId="{DB3D46B4-54B5-463D-9C36-E40B2127DF81}" srcOrd="1" destOrd="0" parTransId="{A16AF870-6780-45F1-BF31-F63BC0772E8C}" sibTransId="{C0176219-C866-4C27-AB08-4015000F3E6C}"/>
    <dgm:cxn modelId="{00C13295-8CC2-4428-AD64-28E6DEF3A1C8}" type="presOf" srcId="{C7F5D8B8-DC40-450F-9085-EA868BEDC786}" destId="{AF1E21D9-4CA1-4C37-A30E-95F2D58A3675}" srcOrd="0" destOrd="1" presId="urn:microsoft.com/office/officeart/2005/8/layout/hList6"/>
    <dgm:cxn modelId="{E1E3D5C4-3B3C-492E-AE00-9DE77883480F}" type="presOf" srcId="{9DDAC6C2-32EA-4150-921E-C2A19ABE8CB6}" destId="{178FDDFF-9660-4D33-A725-E9CAB37D1B69}" srcOrd="0" destOrd="3" presId="urn:microsoft.com/office/officeart/2005/8/layout/hList6"/>
    <dgm:cxn modelId="{86EAE8C6-E875-46B5-9237-D42DC6FE50D5}" type="presOf" srcId="{96051581-734A-4566-9B62-03F9E3E484AA}" destId="{AF1E21D9-4CA1-4C37-A30E-95F2D58A3675}" srcOrd="0" destOrd="0" presId="urn:microsoft.com/office/officeart/2005/8/layout/hList6"/>
    <dgm:cxn modelId="{2A217BCA-C2D3-40F3-9F24-2E18BDCBA3EC}" type="presOf" srcId="{50EFE810-7882-4CBE-893D-A5785AFF351B}" destId="{178FDDFF-9660-4D33-A725-E9CAB37D1B69}" srcOrd="0" destOrd="1" presId="urn:microsoft.com/office/officeart/2005/8/layout/hList6"/>
    <dgm:cxn modelId="{5E197ACE-8F8F-4155-9603-BA2CE8251EE7}" type="presOf" srcId="{3D3A7D5C-F1A3-41E4-B370-B3CA21FAE28C}" destId="{AF1E21D9-4CA1-4C37-A30E-95F2D58A3675}" srcOrd="0" destOrd="2" presId="urn:microsoft.com/office/officeart/2005/8/layout/hList6"/>
    <dgm:cxn modelId="{972B01EB-542C-4766-A6D0-04DBABDFEFB8}" srcId="{C70240EC-20E6-4520-AB94-D88746B5E941}" destId="{CD72F9BF-BCC3-4B3D-A605-A4E3C7D6AD1B}" srcOrd="0" destOrd="0" parTransId="{2916E2F2-1A14-4616-973E-4AB2AFC60BF3}" sibTransId="{658AE650-795A-4194-9902-F2B4271F6ADA}"/>
    <dgm:cxn modelId="{8E64C8EE-BA90-45BF-8861-B304E3CE51D2}" srcId="{96051581-734A-4566-9B62-03F9E3E484AA}" destId="{C7F5D8B8-DC40-450F-9085-EA868BEDC786}" srcOrd="0" destOrd="0" parTransId="{7C2D5C1A-06B2-48F2-AEA4-C4AA5BDD88FC}" sibTransId="{024A0578-FF47-40D1-9061-AFEB1522C10E}"/>
    <dgm:cxn modelId="{04C6B1F5-7418-4356-AF3F-98ED18225F75}" srcId="{A661956C-5FE7-4BE0-9BA3-11789AA89A9D}" destId="{96051581-734A-4566-9B62-03F9E3E484AA}" srcOrd="1" destOrd="0" parTransId="{864AE7ED-0D28-4B4C-9C7E-F14BE423587B}" sibTransId="{6C8670E9-D340-405E-8769-60ABAD12DCEA}"/>
    <dgm:cxn modelId="{462D8DD6-E390-45AC-90F0-7CBFDC30382E}" type="presParOf" srcId="{E22C3E9D-F9D0-4E0E-B8AF-157BBFA68330}" destId="{178FDDFF-9660-4D33-A725-E9CAB37D1B69}" srcOrd="0" destOrd="0" presId="urn:microsoft.com/office/officeart/2005/8/layout/hList6"/>
    <dgm:cxn modelId="{522199BA-2D71-4422-A62B-720FC62D2EC8}" type="presParOf" srcId="{E22C3E9D-F9D0-4E0E-B8AF-157BBFA68330}" destId="{E302F488-D7BC-4F0C-B089-D53739B7405F}" srcOrd="1" destOrd="0" presId="urn:microsoft.com/office/officeart/2005/8/layout/hList6"/>
    <dgm:cxn modelId="{63FB5101-A281-4C8D-B1F7-4611069C897C}" type="presParOf" srcId="{E22C3E9D-F9D0-4E0E-B8AF-157BBFA68330}" destId="{AF1E21D9-4CA1-4C37-A30E-95F2D58A3675}" srcOrd="2" destOrd="0" presId="urn:microsoft.com/office/officeart/2005/8/layout/hList6"/>
    <dgm:cxn modelId="{CFB3BE06-673F-4718-AD30-1D58055B267E}" type="presParOf" srcId="{E22C3E9D-F9D0-4E0E-B8AF-157BBFA68330}" destId="{2300C297-C051-4FD1-94E0-78D3148D455D}" srcOrd="3" destOrd="0" presId="urn:microsoft.com/office/officeart/2005/8/layout/hList6"/>
    <dgm:cxn modelId="{14CD82CC-649E-4F0B-9509-AE824703BC7D}" type="presParOf" srcId="{E22C3E9D-F9D0-4E0E-B8AF-157BBFA68330}" destId="{19D92ABA-84AD-46F3-A426-013F1819D058}"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177041-3AC4-4CAE-9FC2-0285FCF8398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6A65738-AEB6-4FD3-8247-64704726B16E}">
      <dgm:prSet/>
      <dgm:spPr/>
      <dgm:t>
        <a:bodyPr/>
        <a:lstStyle/>
        <a:p>
          <a:r>
            <a:rPr lang="en-US" b="1"/>
            <a:t>Not used by U.S. agencies – used by other institutions, e.g., World Bank</a:t>
          </a:r>
          <a:endParaRPr lang="en-US"/>
        </a:p>
      </dgm:t>
    </dgm:pt>
    <dgm:pt modelId="{72AB3839-078B-47AE-87B9-B313E6906169}" type="parTrans" cxnId="{3FC26C52-C752-4D94-9F46-2762BD09D900}">
      <dgm:prSet/>
      <dgm:spPr/>
      <dgm:t>
        <a:bodyPr/>
        <a:lstStyle/>
        <a:p>
          <a:endParaRPr lang="en-US"/>
        </a:p>
      </dgm:t>
    </dgm:pt>
    <dgm:pt modelId="{FED8705C-7B27-4E34-85DF-52AE92241F61}" type="sibTrans" cxnId="{3FC26C52-C752-4D94-9F46-2762BD09D900}">
      <dgm:prSet/>
      <dgm:spPr/>
      <dgm:t>
        <a:bodyPr/>
        <a:lstStyle/>
        <a:p>
          <a:endParaRPr lang="en-US"/>
        </a:p>
      </dgm:t>
    </dgm:pt>
    <dgm:pt modelId="{2C3D2C6B-F329-443F-8F6D-ED5983C00CD6}">
      <dgm:prSet/>
      <dgm:spPr/>
      <dgm:t>
        <a:bodyPr/>
        <a:lstStyle/>
        <a:p>
          <a:r>
            <a:rPr lang="en-US" b="1" dirty="0"/>
            <a:t>Typically focused on “punishment” for certain bad acts</a:t>
          </a:r>
          <a:endParaRPr lang="en-US" dirty="0"/>
        </a:p>
      </dgm:t>
    </dgm:pt>
    <dgm:pt modelId="{7456694D-3771-4898-B9DA-8D369A23023D}" type="parTrans" cxnId="{DC3B9D40-1C8C-4AED-9154-157C9D94A421}">
      <dgm:prSet/>
      <dgm:spPr/>
      <dgm:t>
        <a:bodyPr/>
        <a:lstStyle/>
        <a:p>
          <a:endParaRPr lang="en-US"/>
        </a:p>
      </dgm:t>
    </dgm:pt>
    <dgm:pt modelId="{DC6EF028-F8B5-44D2-8F73-60B6AB1BD628}" type="sibTrans" cxnId="{DC3B9D40-1C8C-4AED-9154-157C9D94A421}">
      <dgm:prSet/>
      <dgm:spPr/>
      <dgm:t>
        <a:bodyPr/>
        <a:lstStyle/>
        <a:p>
          <a:endParaRPr lang="en-US"/>
        </a:p>
      </dgm:t>
    </dgm:pt>
    <dgm:pt modelId="{24285C8F-5D2D-4E03-ACB7-F950D396B35A}">
      <dgm:prSet/>
      <dgm:spPr/>
      <dgm:t>
        <a:bodyPr/>
        <a:lstStyle/>
        <a:p>
          <a:r>
            <a:rPr lang="en-US" b="1"/>
            <a:t>Not focused on supply chain or performance risk</a:t>
          </a:r>
          <a:endParaRPr lang="en-US"/>
        </a:p>
      </dgm:t>
    </dgm:pt>
    <dgm:pt modelId="{ED317897-7664-49E0-AAF2-2D578FD2911D}" type="parTrans" cxnId="{5E0C42CD-CFF3-4447-B0FF-FBCA6FAC78E3}">
      <dgm:prSet/>
      <dgm:spPr/>
      <dgm:t>
        <a:bodyPr/>
        <a:lstStyle/>
        <a:p>
          <a:endParaRPr lang="en-US"/>
        </a:p>
      </dgm:t>
    </dgm:pt>
    <dgm:pt modelId="{485E77CD-6D37-480C-ADDE-91F731648CD1}" type="sibTrans" cxnId="{5E0C42CD-CFF3-4447-B0FF-FBCA6FAC78E3}">
      <dgm:prSet/>
      <dgm:spPr/>
      <dgm:t>
        <a:bodyPr/>
        <a:lstStyle/>
        <a:p>
          <a:endParaRPr lang="en-US"/>
        </a:p>
      </dgm:t>
    </dgm:pt>
    <dgm:pt modelId="{208600CC-FAA0-4B55-A85E-BFAC82567246}" type="pres">
      <dgm:prSet presAssocID="{DA177041-3AC4-4CAE-9FC2-0285FCF8398F}" presName="linear" presStyleCnt="0">
        <dgm:presLayoutVars>
          <dgm:animLvl val="lvl"/>
          <dgm:resizeHandles val="exact"/>
        </dgm:presLayoutVars>
      </dgm:prSet>
      <dgm:spPr/>
    </dgm:pt>
    <dgm:pt modelId="{AA7364AA-EBEF-4E1A-9FC9-DACB3CC7EF7E}" type="pres">
      <dgm:prSet presAssocID="{56A65738-AEB6-4FD3-8247-64704726B16E}" presName="parentText" presStyleLbl="node1" presStyleIdx="0" presStyleCnt="3">
        <dgm:presLayoutVars>
          <dgm:chMax val="0"/>
          <dgm:bulletEnabled val="1"/>
        </dgm:presLayoutVars>
      </dgm:prSet>
      <dgm:spPr/>
    </dgm:pt>
    <dgm:pt modelId="{DAAD53E9-EAF2-4B2B-9D5A-677D80A321D2}" type="pres">
      <dgm:prSet presAssocID="{FED8705C-7B27-4E34-85DF-52AE92241F61}" presName="spacer" presStyleCnt="0"/>
      <dgm:spPr/>
    </dgm:pt>
    <dgm:pt modelId="{B97F243E-F7AE-4512-82D1-3D791A2EDABD}" type="pres">
      <dgm:prSet presAssocID="{2C3D2C6B-F329-443F-8F6D-ED5983C00CD6}" presName="parentText" presStyleLbl="node1" presStyleIdx="1" presStyleCnt="3">
        <dgm:presLayoutVars>
          <dgm:chMax val="0"/>
          <dgm:bulletEnabled val="1"/>
        </dgm:presLayoutVars>
      </dgm:prSet>
      <dgm:spPr/>
    </dgm:pt>
    <dgm:pt modelId="{BC9169B3-975D-4085-9306-C7087B70CD71}" type="pres">
      <dgm:prSet presAssocID="{DC6EF028-F8B5-44D2-8F73-60B6AB1BD628}" presName="spacer" presStyleCnt="0"/>
      <dgm:spPr/>
    </dgm:pt>
    <dgm:pt modelId="{145527A4-6DC2-45C3-91D5-C08F51440F01}" type="pres">
      <dgm:prSet presAssocID="{24285C8F-5D2D-4E03-ACB7-F950D396B35A}" presName="parentText" presStyleLbl="node1" presStyleIdx="2" presStyleCnt="3">
        <dgm:presLayoutVars>
          <dgm:chMax val="0"/>
          <dgm:bulletEnabled val="1"/>
        </dgm:presLayoutVars>
      </dgm:prSet>
      <dgm:spPr/>
    </dgm:pt>
  </dgm:ptLst>
  <dgm:cxnLst>
    <dgm:cxn modelId="{C59E6C0A-5B6E-4403-97EF-24F0990A54EC}" type="presOf" srcId="{56A65738-AEB6-4FD3-8247-64704726B16E}" destId="{AA7364AA-EBEF-4E1A-9FC9-DACB3CC7EF7E}" srcOrd="0" destOrd="0" presId="urn:microsoft.com/office/officeart/2005/8/layout/vList2"/>
    <dgm:cxn modelId="{4B79561D-E33C-48D2-8200-F003B19170B8}" type="presOf" srcId="{DA177041-3AC4-4CAE-9FC2-0285FCF8398F}" destId="{208600CC-FAA0-4B55-A85E-BFAC82567246}" srcOrd="0" destOrd="0" presId="urn:microsoft.com/office/officeart/2005/8/layout/vList2"/>
    <dgm:cxn modelId="{DC3B9D40-1C8C-4AED-9154-157C9D94A421}" srcId="{DA177041-3AC4-4CAE-9FC2-0285FCF8398F}" destId="{2C3D2C6B-F329-443F-8F6D-ED5983C00CD6}" srcOrd="1" destOrd="0" parTransId="{7456694D-3771-4898-B9DA-8D369A23023D}" sibTransId="{DC6EF028-F8B5-44D2-8F73-60B6AB1BD628}"/>
    <dgm:cxn modelId="{3FC26C52-C752-4D94-9F46-2762BD09D900}" srcId="{DA177041-3AC4-4CAE-9FC2-0285FCF8398F}" destId="{56A65738-AEB6-4FD3-8247-64704726B16E}" srcOrd="0" destOrd="0" parTransId="{72AB3839-078B-47AE-87B9-B313E6906169}" sibTransId="{FED8705C-7B27-4E34-85DF-52AE92241F61}"/>
    <dgm:cxn modelId="{5E0C42CD-CFF3-4447-B0FF-FBCA6FAC78E3}" srcId="{DA177041-3AC4-4CAE-9FC2-0285FCF8398F}" destId="{24285C8F-5D2D-4E03-ACB7-F950D396B35A}" srcOrd="2" destOrd="0" parTransId="{ED317897-7664-49E0-AAF2-2D578FD2911D}" sibTransId="{485E77CD-6D37-480C-ADDE-91F731648CD1}"/>
    <dgm:cxn modelId="{9650C4D4-ADD4-4D73-B31D-50C84C25E06E}" type="presOf" srcId="{24285C8F-5D2D-4E03-ACB7-F950D396B35A}" destId="{145527A4-6DC2-45C3-91D5-C08F51440F01}" srcOrd="0" destOrd="0" presId="urn:microsoft.com/office/officeart/2005/8/layout/vList2"/>
    <dgm:cxn modelId="{A55357F1-5647-4CBF-9B4C-0D9F0188C79C}" type="presOf" srcId="{2C3D2C6B-F329-443F-8F6D-ED5983C00CD6}" destId="{B97F243E-F7AE-4512-82D1-3D791A2EDABD}" srcOrd="0" destOrd="0" presId="urn:microsoft.com/office/officeart/2005/8/layout/vList2"/>
    <dgm:cxn modelId="{3426741F-2E8E-462E-813D-ED7BB4581CCE}" type="presParOf" srcId="{208600CC-FAA0-4B55-A85E-BFAC82567246}" destId="{AA7364AA-EBEF-4E1A-9FC9-DACB3CC7EF7E}" srcOrd="0" destOrd="0" presId="urn:microsoft.com/office/officeart/2005/8/layout/vList2"/>
    <dgm:cxn modelId="{AF3C8884-D905-416F-817F-14B7C433A140}" type="presParOf" srcId="{208600CC-FAA0-4B55-A85E-BFAC82567246}" destId="{DAAD53E9-EAF2-4B2B-9D5A-677D80A321D2}" srcOrd="1" destOrd="0" presId="urn:microsoft.com/office/officeart/2005/8/layout/vList2"/>
    <dgm:cxn modelId="{58242D09-A0DB-45DB-89C6-AF6B7597522A}" type="presParOf" srcId="{208600CC-FAA0-4B55-A85E-BFAC82567246}" destId="{B97F243E-F7AE-4512-82D1-3D791A2EDABD}" srcOrd="2" destOrd="0" presId="urn:microsoft.com/office/officeart/2005/8/layout/vList2"/>
    <dgm:cxn modelId="{F4DCBF03-BA67-4966-848E-D2BE6B57988F}" type="presParOf" srcId="{208600CC-FAA0-4B55-A85E-BFAC82567246}" destId="{BC9169B3-975D-4085-9306-C7087B70CD71}" srcOrd="3" destOrd="0" presId="urn:microsoft.com/office/officeart/2005/8/layout/vList2"/>
    <dgm:cxn modelId="{2870BFAF-D8AD-4B44-99CF-4ED6DA487CAF}" type="presParOf" srcId="{208600CC-FAA0-4B55-A85E-BFAC82567246}" destId="{145527A4-6DC2-45C3-91D5-C08F51440F0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76A1B3-35AE-4B06-97E6-CF8BD7010BC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39543BE-33D9-465A-9640-E6DB458D81E1}">
      <dgm:prSet phldrT="[Text]"/>
      <dgm:spPr/>
      <dgm:t>
        <a:bodyPr/>
        <a:lstStyle/>
        <a:p>
          <a:pPr>
            <a:lnSpc>
              <a:spcPct val="100000"/>
            </a:lnSpc>
          </a:pPr>
          <a:r>
            <a:rPr lang="en-US" b="1" dirty="0"/>
            <a:t>Department of Labor </a:t>
          </a:r>
          <a:r>
            <a:rPr lang="en-US" dirty="0"/>
            <a:t>– both mandatory and discretionary</a:t>
          </a:r>
        </a:p>
      </dgm:t>
    </dgm:pt>
    <dgm:pt modelId="{5DDF7BBE-B06D-4F08-B49F-DE7E7DEC9755}" type="parTrans" cxnId="{4FB05B35-4757-4102-B736-2D3DE84084AE}">
      <dgm:prSet/>
      <dgm:spPr/>
      <dgm:t>
        <a:bodyPr/>
        <a:lstStyle/>
        <a:p>
          <a:endParaRPr lang="en-US"/>
        </a:p>
      </dgm:t>
    </dgm:pt>
    <dgm:pt modelId="{2960F265-01A6-4E81-BD5D-3FD6D93892CB}" type="sibTrans" cxnId="{4FB05B35-4757-4102-B736-2D3DE84084AE}">
      <dgm:prSet/>
      <dgm:spPr/>
      <dgm:t>
        <a:bodyPr/>
        <a:lstStyle/>
        <a:p>
          <a:endParaRPr lang="en-US"/>
        </a:p>
      </dgm:t>
    </dgm:pt>
    <dgm:pt modelId="{983F8A60-FC96-4753-AF25-C584C5B6578D}">
      <dgm:prSet phldrT="[Text]"/>
      <dgm:spPr/>
      <dgm:t>
        <a:bodyPr/>
        <a:lstStyle/>
        <a:p>
          <a:pPr>
            <a:lnSpc>
              <a:spcPct val="100000"/>
            </a:lnSpc>
          </a:pPr>
          <a:r>
            <a:rPr lang="en-US" b="1" dirty="0"/>
            <a:t>Contracting Agency Discretionary Debarments</a:t>
          </a:r>
        </a:p>
      </dgm:t>
    </dgm:pt>
    <dgm:pt modelId="{29A420DD-949E-42BE-9C93-99CECA84543E}" type="parTrans" cxnId="{89FB9B6C-7970-4000-88C0-CD823F271ED9}">
      <dgm:prSet/>
      <dgm:spPr/>
      <dgm:t>
        <a:bodyPr/>
        <a:lstStyle/>
        <a:p>
          <a:endParaRPr lang="en-US"/>
        </a:p>
      </dgm:t>
    </dgm:pt>
    <dgm:pt modelId="{62938AFB-9683-422B-A1DF-21E1F1D3EFD2}" type="sibTrans" cxnId="{89FB9B6C-7970-4000-88C0-CD823F271ED9}">
      <dgm:prSet/>
      <dgm:spPr/>
      <dgm:t>
        <a:bodyPr/>
        <a:lstStyle/>
        <a:p>
          <a:endParaRPr lang="en-US"/>
        </a:p>
      </dgm:t>
    </dgm:pt>
    <dgm:pt modelId="{C67FCF46-0E94-4182-80EA-6FC86A6B1273}">
      <dgm:prSet phldrT="[Text]"/>
      <dgm:spPr/>
      <dgm:t>
        <a:bodyPr/>
        <a:lstStyle/>
        <a:p>
          <a:pPr>
            <a:lnSpc>
              <a:spcPct val="100000"/>
            </a:lnSpc>
          </a:pPr>
          <a:r>
            <a:rPr lang="en-US" b="1" dirty="0"/>
            <a:t>Contracting Officers’ Responsibility Determinations</a:t>
          </a:r>
        </a:p>
      </dgm:t>
    </dgm:pt>
    <dgm:pt modelId="{1CC15DF6-7EFE-40FF-9D9E-53F81641B240}" type="parTrans" cxnId="{AFC3619E-F900-4D05-8D26-33EAD0F96D5D}">
      <dgm:prSet/>
      <dgm:spPr/>
      <dgm:t>
        <a:bodyPr/>
        <a:lstStyle/>
        <a:p>
          <a:endParaRPr lang="en-US"/>
        </a:p>
      </dgm:t>
    </dgm:pt>
    <dgm:pt modelId="{D677E82D-D54A-4876-8804-DB41FBE20453}" type="sibTrans" cxnId="{AFC3619E-F900-4D05-8D26-33EAD0F96D5D}">
      <dgm:prSet/>
      <dgm:spPr/>
      <dgm:t>
        <a:bodyPr/>
        <a:lstStyle/>
        <a:p>
          <a:endParaRPr lang="en-US"/>
        </a:p>
      </dgm:t>
    </dgm:pt>
    <dgm:pt modelId="{7FC6DD44-F76B-44CD-A40C-E87072446218}">
      <dgm:prSet phldrT="[Text]"/>
      <dgm:spPr/>
      <dgm:t>
        <a:bodyPr/>
        <a:lstStyle/>
        <a:p>
          <a:pPr>
            <a:lnSpc>
              <a:spcPct val="100000"/>
            </a:lnSpc>
          </a:pPr>
          <a:r>
            <a:rPr lang="en-US" b="1" dirty="0"/>
            <a:t>Vendor Reporting</a:t>
          </a:r>
        </a:p>
      </dgm:t>
    </dgm:pt>
    <dgm:pt modelId="{9B91D267-1F37-45C8-AD6C-697238913CDD}" type="parTrans" cxnId="{F5D25AAB-07AF-4109-A2F6-BA1910DFCBEA}">
      <dgm:prSet/>
      <dgm:spPr/>
      <dgm:t>
        <a:bodyPr/>
        <a:lstStyle/>
        <a:p>
          <a:endParaRPr lang="en-US"/>
        </a:p>
      </dgm:t>
    </dgm:pt>
    <dgm:pt modelId="{000F5899-4AF2-453F-AA4E-129CB7487F20}" type="sibTrans" cxnId="{F5D25AAB-07AF-4109-A2F6-BA1910DFCBEA}">
      <dgm:prSet/>
      <dgm:spPr/>
      <dgm:t>
        <a:bodyPr/>
        <a:lstStyle/>
        <a:p>
          <a:endParaRPr lang="en-US"/>
        </a:p>
      </dgm:t>
    </dgm:pt>
    <dgm:pt modelId="{E24532E4-304B-42DA-99FB-741F9C42CF37}" type="pres">
      <dgm:prSet presAssocID="{B676A1B3-35AE-4B06-97E6-CF8BD7010BC2}" presName="diagram" presStyleCnt="0">
        <dgm:presLayoutVars>
          <dgm:dir/>
          <dgm:resizeHandles val="exact"/>
        </dgm:presLayoutVars>
      </dgm:prSet>
      <dgm:spPr/>
    </dgm:pt>
    <dgm:pt modelId="{03E500B7-2B63-4040-80E9-7A096551F625}" type="pres">
      <dgm:prSet presAssocID="{339543BE-33D9-465A-9640-E6DB458D81E1}" presName="node" presStyleLbl="node1" presStyleIdx="0" presStyleCnt="4">
        <dgm:presLayoutVars>
          <dgm:bulletEnabled val="1"/>
        </dgm:presLayoutVars>
      </dgm:prSet>
      <dgm:spPr/>
    </dgm:pt>
    <dgm:pt modelId="{C952A97A-7376-4D33-BEF5-C337A7232EB4}" type="pres">
      <dgm:prSet presAssocID="{2960F265-01A6-4E81-BD5D-3FD6D93892CB}" presName="sibTrans" presStyleCnt="0"/>
      <dgm:spPr/>
    </dgm:pt>
    <dgm:pt modelId="{6C578684-9D2F-4D93-B484-CB97E60C1381}" type="pres">
      <dgm:prSet presAssocID="{983F8A60-FC96-4753-AF25-C584C5B6578D}" presName="node" presStyleLbl="node1" presStyleIdx="1" presStyleCnt="4">
        <dgm:presLayoutVars>
          <dgm:bulletEnabled val="1"/>
        </dgm:presLayoutVars>
      </dgm:prSet>
      <dgm:spPr/>
    </dgm:pt>
    <dgm:pt modelId="{54E67D06-0B0D-42FF-A270-56D4A8F50B1D}" type="pres">
      <dgm:prSet presAssocID="{62938AFB-9683-422B-A1DF-21E1F1D3EFD2}" presName="sibTrans" presStyleCnt="0"/>
      <dgm:spPr/>
    </dgm:pt>
    <dgm:pt modelId="{DA82DB15-B718-4CB9-85B7-B4AD1D0C0BDC}" type="pres">
      <dgm:prSet presAssocID="{C67FCF46-0E94-4182-80EA-6FC86A6B1273}" presName="node" presStyleLbl="node1" presStyleIdx="2" presStyleCnt="4">
        <dgm:presLayoutVars>
          <dgm:bulletEnabled val="1"/>
        </dgm:presLayoutVars>
      </dgm:prSet>
      <dgm:spPr/>
    </dgm:pt>
    <dgm:pt modelId="{0319557E-E29E-4ED8-BF7D-9ABEBFA54584}" type="pres">
      <dgm:prSet presAssocID="{D677E82D-D54A-4876-8804-DB41FBE20453}" presName="sibTrans" presStyleCnt="0"/>
      <dgm:spPr/>
    </dgm:pt>
    <dgm:pt modelId="{C3131D5E-622A-42C0-8795-0FA70CF4344C}" type="pres">
      <dgm:prSet presAssocID="{7FC6DD44-F76B-44CD-A40C-E87072446218}" presName="node" presStyleLbl="node1" presStyleIdx="3" presStyleCnt="4">
        <dgm:presLayoutVars>
          <dgm:bulletEnabled val="1"/>
        </dgm:presLayoutVars>
      </dgm:prSet>
      <dgm:spPr/>
    </dgm:pt>
  </dgm:ptLst>
  <dgm:cxnLst>
    <dgm:cxn modelId="{9D005000-54D8-446B-A627-4CC924A5B63F}" type="presOf" srcId="{C67FCF46-0E94-4182-80EA-6FC86A6B1273}" destId="{DA82DB15-B718-4CB9-85B7-B4AD1D0C0BDC}" srcOrd="0" destOrd="0" presId="urn:microsoft.com/office/officeart/2005/8/layout/default"/>
    <dgm:cxn modelId="{B7C94D22-F2AC-4D05-8947-E00B852B5BAB}" type="presOf" srcId="{339543BE-33D9-465A-9640-E6DB458D81E1}" destId="{03E500B7-2B63-4040-80E9-7A096551F625}" srcOrd="0" destOrd="0" presId="urn:microsoft.com/office/officeart/2005/8/layout/default"/>
    <dgm:cxn modelId="{4FB05B35-4757-4102-B736-2D3DE84084AE}" srcId="{B676A1B3-35AE-4B06-97E6-CF8BD7010BC2}" destId="{339543BE-33D9-465A-9640-E6DB458D81E1}" srcOrd="0" destOrd="0" parTransId="{5DDF7BBE-B06D-4F08-B49F-DE7E7DEC9755}" sibTransId="{2960F265-01A6-4E81-BD5D-3FD6D93892CB}"/>
    <dgm:cxn modelId="{89FB9B6C-7970-4000-88C0-CD823F271ED9}" srcId="{B676A1B3-35AE-4B06-97E6-CF8BD7010BC2}" destId="{983F8A60-FC96-4753-AF25-C584C5B6578D}" srcOrd="1" destOrd="0" parTransId="{29A420DD-949E-42BE-9C93-99CECA84543E}" sibTransId="{62938AFB-9683-422B-A1DF-21E1F1D3EFD2}"/>
    <dgm:cxn modelId="{72C3C54E-7065-4EEC-BB2E-991AE9FEE8BD}" type="presOf" srcId="{B676A1B3-35AE-4B06-97E6-CF8BD7010BC2}" destId="{E24532E4-304B-42DA-99FB-741F9C42CF37}" srcOrd="0" destOrd="0" presId="urn:microsoft.com/office/officeart/2005/8/layout/default"/>
    <dgm:cxn modelId="{E73CD37A-8C4C-431A-9DCA-420117EC89EC}" type="presOf" srcId="{7FC6DD44-F76B-44CD-A40C-E87072446218}" destId="{C3131D5E-622A-42C0-8795-0FA70CF4344C}" srcOrd="0" destOrd="0" presId="urn:microsoft.com/office/officeart/2005/8/layout/default"/>
    <dgm:cxn modelId="{AFC3619E-F900-4D05-8D26-33EAD0F96D5D}" srcId="{B676A1B3-35AE-4B06-97E6-CF8BD7010BC2}" destId="{C67FCF46-0E94-4182-80EA-6FC86A6B1273}" srcOrd="2" destOrd="0" parTransId="{1CC15DF6-7EFE-40FF-9D9E-53F81641B240}" sibTransId="{D677E82D-D54A-4876-8804-DB41FBE20453}"/>
    <dgm:cxn modelId="{F5D25AAB-07AF-4109-A2F6-BA1910DFCBEA}" srcId="{B676A1B3-35AE-4B06-97E6-CF8BD7010BC2}" destId="{7FC6DD44-F76B-44CD-A40C-E87072446218}" srcOrd="3" destOrd="0" parTransId="{9B91D267-1F37-45C8-AD6C-697238913CDD}" sibTransId="{000F5899-4AF2-453F-AA4E-129CB7487F20}"/>
    <dgm:cxn modelId="{471F72E7-0229-406D-B9E6-00D35B3FD01F}" type="presOf" srcId="{983F8A60-FC96-4753-AF25-C584C5B6578D}" destId="{6C578684-9D2F-4D93-B484-CB97E60C1381}" srcOrd="0" destOrd="0" presId="urn:microsoft.com/office/officeart/2005/8/layout/default"/>
    <dgm:cxn modelId="{C28E4892-5FF5-4C7E-A97C-4F30E6B00EBA}" type="presParOf" srcId="{E24532E4-304B-42DA-99FB-741F9C42CF37}" destId="{03E500B7-2B63-4040-80E9-7A096551F625}" srcOrd="0" destOrd="0" presId="urn:microsoft.com/office/officeart/2005/8/layout/default"/>
    <dgm:cxn modelId="{49C52992-3EA8-400C-9C8A-990321DB5E80}" type="presParOf" srcId="{E24532E4-304B-42DA-99FB-741F9C42CF37}" destId="{C952A97A-7376-4D33-BEF5-C337A7232EB4}" srcOrd="1" destOrd="0" presId="urn:microsoft.com/office/officeart/2005/8/layout/default"/>
    <dgm:cxn modelId="{78F9D5E6-3DD1-43C3-A5C2-8ABBB0FEA653}" type="presParOf" srcId="{E24532E4-304B-42DA-99FB-741F9C42CF37}" destId="{6C578684-9D2F-4D93-B484-CB97E60C1381}" srcOrd="2" destOrd="0" presId="urn:microsoft.com/office/officeart/2005/8/layout/default"/>
    <dgm:cxn modelId="{975377FA-90ED-40F6-A3AC-E59ACAEE1DFB}" type="presParOf" srcId="{E24532E4-304B-42DA-99FB-741F9C42CF37}" destId="{54E67D06-0B0D-42FF-A270-56D4A8F50B1D}" srcOrd="3" destOrd="0" presId="urn:microsoft.com/office/officeart/2005/8/layout/default"/>
    <dgm:cxn modelId="{BA66BE61-E7CF-454B-A947-A460162D332D}" type="presParOf" srcId="{E24532E4-304B-42DA-99FB-741F9C42CF37}" destId="{DA82DB15-B718-4CB9-85B7-B4AD1D0C0BDC}" srcOrd="4" destOrd="0" presId="urn:microsoft.com/office/officeart/2005/8/layout/default"/>
    <dgm:cxn modelId="{4BB5B0BD-1A66-409E-8030-14643B79C8FA}" type="presParOf" srcId="{E24532E4-304B-42DA-99FB-741F9C42CF37}" destId="{0319557E-E29E-4ED8-BF7D-9ABEBFA54584}" srcOrd="5" destOrd="0" presId="urn:microsoft.com/office/officeart/2005/8/layout/default"/>
    <dgm:cxn modelId="{203B6B29-32CE-45F1-B04B-C881D3416622}" type="presParOf" srcId="{E24532E4-304B-42DA-99FB-741F9C42CF37}" destId="{C3131D5E-622A-42C0-8795-0FA70CF4344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40E70-9E55-4A34-B0B4-A5475977C1EF}">
      <dsp:nvSpPr>
        <dsp:cNvPr id="0" name=""/>
        <dsp:cNvSpPr/>
      </dsp:nvSpPr>
      <dsp:spPr>
        <a:xfrm>
          <a:off x="8215" y="0"/>
          <a:ext cx="5832871" cy="4351338"/>
        </a:xfrm>
        <a:prstGeom prst="homePlate">
          <a:avLst>
            <a:gd name="adj" fmla="val 2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71" tIns="71120" rIns="823083" bIns="71120" numCol="1" spcCol="1270" anchor="ctr" anchorCtr="0">
          <a:noAutofit/>
        </a:bodyPr>
        <a:lstStyle/>
        <a:p>
          <a:pPr marL="0" lvl="0" indent="0" algn="ctr" defTabSz="1244600">
            <a:lnSpc>
              <a:spcPct val="90000"/>
            </a:lnSpc>
            <a:spcBef>
              <a:spcPct val="0"/>
            </a:spcBef>
            <a:spcAft>
              <a:spcPct val="35000"/>
            </a:spcAft>
            <a:buNone/>
          </a:pPr>
          <a:r>
            <a:rPr lang="en-US" sz="2800" kern="1200" dirty="0"/>
            <a:t>Pending legislation would have debarred vendors that violate certain U.S. labor laws</a:t>
          </a:r>
        </a:p>
      </dsp:txBody>
      <dsp:txXfrm>
        <a:off x="8215" y="0"/>
        <a:ext cx="5288954" cy="4351338"/>
      </dsp:txXfrm>
    </dsp:sp>
    <dsp:sp modelId="{590EC568-26F4-4A13-AD6E-F4971A5856A5}">
      <dsp:nvSpPr>
        <dsp:cNvPr id="0" name=""/>
        <dsp:cNvSpPr/>
      </dsp:nvSpPr>
      <dsp:spPr>
        <a:xfrm>
          <a:off x="4674512" y="0"/>
          <a:ext cx="5832871" cy="4351338"/>
        </a:xfrm>
        <a:prstGeom prst="chevron">
          <a:avLst>
            <a:gd name="adj" fmla="val 25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71" tIns="71120" rIns="205771" bIns="71120" numCol="1" spcCol="1270" anchor="t" anchorCtr="0">
          <a:noAutofit/>
        </a:bodyPr>
        <a:lstStyle/>
        <a:p>
          <a:pPr marL="0" lvl="0" indent="0" algn="l" defTabSz="1244600">
            <a:lnSpc>
              <a:spcPct val="90000"/>
            </a:lnSpc>
            <a:spcBef>
              <a:spcPct val="0"/>
            </a:spcBef>
            <a:spcAft>
              <a:spcPct val="35000"/>
            </a:spcAft>
            <a:buNone/>
          </a:pPr>
          <a:r>
            <a:rPr lang="en-US" sz="2800" kern="1200" dirty="0"/>
            <a:t>Report assessed:</a:t>
          </a:r>
        </a:p>
        <a:p>
          <a:pPr marL="228600" lvl="1" indent="-228600" algn="l" defTabSz="977900">
            <a:lnSpc>
              <a:spcPct val="90000"/>
            </a:lnSpc>
            <a:spcBef>
              <a:spcPct val="0"/>
            </a:spcBef>
            <a:spcAft>
              <a:spcPct val="15000"/>
            </a:spcAft>
            <a:buChar char="•"/>
          </a:pPr>
          <a:r>
            <a:rPr lang="en-US" sz="2200" kern="1200" dirty="0"/>
            <a:t>Likely impacts of automatic debarment on Defense Industrial Base/supply chain</a:t>
          </a:r>
        </a:p>
        <a:p>
          <a:pPr marL="228600" lvl="1" indent="-228600" algn="l" defTabSz="977900">
            <a:lnSpc>
              <a:spcPct val="90000"/>
            </a:lnSpc>
            <a:spcBef>
              <a:spcPct val="0"/>
            </a:spcBef>
            <a:spcAft>
              <a:spcPct val="15000"/>
            </a:spcAft>
            <a:buChar char="•"/>
          </a:pPr>
          <a:r>
            <a:rPr lang="en-US" sz="2200" kern="1200" dirty="0"/>
            <a:t>Options: (1) Dept of Labor debarment; (2) customer agencies’ debarments; (3) contracting officer’s responsibility determinations; (4) contractor reporting</a:t>
          </a:r>
        </a:p>
      </dsp:txBody>
      <dsp:txXfrm>
        <a:off x="5762347" y="0"/>
        <a:ext cx="3657202" cy="4351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FDDFF-9660-4D33-A725-E9CAB37D1B69}">
      <dsp:nvSpPr>
        <dsp:cNvPr id="0" name=""/>
        <dsp:cNvSpPr/>
      </dsp:nvSpPr>
      <dsp:spPr>
        <a:xfrm rot="16200000">
          <a:off x="-1103914" y="1105325"/>
          <a:ext cx="5879264" cy="3668613"/>
        </a:xfrm>
        <a:prstGeom prst="flowChartManualOperati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0559" bIns="0" numCol="1" spcCol="1270" anchor="t" anchorCtr="0">
          <a:noAutofit/>
        </a:bodyPr>
        <a:lstStyle/>
        <a:p>
          <a:pPr marL="0" lvl="0" indent="0" algn="l" defTabSz="1200150">
            <a:lnSpc>
              <a:spcPct val="90000"/>
            </a:lnSpc>
            <a:spcBef>
              <a:spcPct val="0"/>
            </a:spcBef>
            <a:spcAft>
              <a:spcPct val="35000"/>
            </a:spcAft>
            <a:buNone/>
          </a:pPr>
          <a:r>
            <a:rPr lang="en-US" sz="2700" b="1" kern="1200" dirty="0"/>
            <a:t>Non-Responsibility Determination</a:t>
          </a:r>
        </a:p>
        <a:p>
          <a:pPr marL="228600" lvl="1" indent="-228600" algn="l" defTabSz="933450">
            <a:lnSpc>
              <a:spcPct val="90000"/>
            </a:lnSpc>
            <a:spcBef>
              <a:spcPct val="0"/>
            </a:spcBef>
            <a:spcAft>
              <a:spcPct val="15000"/>
            </a:spcAft>
            <a:buChar char="•"/>
          </a:pPr>
          <a:r>
            <a:rPr lang="en-US" sz="2100" b="1" kern="1200" dirty="0"/>
            <a:t>By contracting officer</a:t>
          </a:r>
        </a:p>
        <a:p>
          <a:pPr marL="228600" lvl="1" indent="-228600" algn="l" defTabSz="933450">
            <a:lnSpc>
              <a:spcPct val="90000"/>
            </a:lnSpc>
            <a:spcBef>
              <a:spcPct val="0"/>
            </a:spcBef>
            <a:spcAft>
              <a:spcPct val="15000"/>
            </a:spcAft>
            <a:buChar char="•"/>
          </a:pPr>
          <a:r>
            <a:rPr lang="en-US" sz="2100" b="1" kern="1200" dirty="0"/>
            <a:t>For each procurement</a:t>
          </a:r>
        </a:p>
        <a:p>
          <a:pPr marL="228600" lvl="1" indent="-228600" algn="l" defTabSz="933450">
            <a:lnSpc>
              <a:spcPct val="90000"/>
            </a:lnSpc>
            <a:spcBef>
              <a:spcPct val="0"/>
            </a:spcBef>
            <a:spcAft>
              <a:spcPct val="15000"/>
            </a:spcAft>
            <a:buChar char="•"/>
          </a:pPr>
          <a:r>
            <a:rPr lang="en-US" sz="2100" b="1" kern="1200" dirty="0"/>
            <a:t>Focus:  performance risk</a:t>
          </a:r>
        </a:p>
      </dsp:txBody>
      <dsp:txXfrm rot="5400000">
        <a:off x="1412" y="1175852"/>
        <a:ext cx="3668613" cy="3527558"/>
      </dsp:txXfrm>
    </dsp:sp>
    <dsp:sp modelId="{AF1E21D9-4CA1-4C37-A30E-95F2D58A3675}">
      <dsp:nvSpPr>
        <dsp:cNvPr id="0" name=""/>
        <dsp:cNvSpPr/>
      </dsp:nvSpPr>
      <dsp:spPr>
        <a:xfrm rot="16200000">
          <a:off x="2839844" y="1105325"/>
          <a:ext cx="5879264" cy="3668613"/>
        </a:xfrm>
        <a:prstGeom prst="flowChartManualOperati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0559" bIns="0" numCol="1" spcCol="1270" anchor="t" anchorCtr="0">
          <a:noAutofit/>
        </a:bodyPr>
        <a:lstStyle/>
        <a:p>
          <a:pPr marL="0" lvl="0" indent="0" algn="l" defTabSz="1200150">
            <a:lnSpc>
              <a:spcPct val="90000"/>
            </a:lnSpc>
            <a:spcBef>
              <a:spcPct val="0"/>
            </a:spcBef>
            <a:spcAft>
              <a:spcPct val="35000"/>
            </a:spcAft>
            <a:buNone/>
          </a:pPr>
          <a:r>
            <a:rPr lang="en-US" sz="2700" b="1" kern="1200" dirty="0">
              <a:solidFill>
                <a:schemeClr val="bg2"/>
              </a:solidFill>
            </a:rPr>
            <a:t>Discretionary Debarment</a:t>
          </a:r>
        </a:p>
        <a:p>
          <a:pPr marL="228600" lvl="1" indent="-228600" algn="l" defTabSz="933450">
            <a:lnSpc>
              <a:spcPct val="90000"/>
            </a:lnSpc>
            <a:spcBef>
              <a:spcPct val="0"/>
            </a:spcBef>
            <a:spcAft>
              <a:spcPct val="15000"/>
            </a:spcAft>
            <a:buChar char="•"/>
          </a:pPr>
          <a:r>
            <a:rPr lang="en-US" sz="2100" b="1" kern="1200" dirty="0">
              <a:solidFill>
                <a:schemeClr val="bg2"/>
              </a:solidFill>
            </a:rPr>
            <a:t>Suspension &amp; Debarment Official (SDO) has broad discretion to make </a:t>
          </a:r>
          <a:r>
            <a:rPr lang="en-US" sz="2100" b="1" i="1" kern="1200" dirty="0">
              <a:solidFill>
                <a:schemeClr val="bg2"/>
              </a:solidFill>
            </a:rPr>
            <a:t>business decision</a:t>
          </a:r>
          <a:endParaRPr lang="en-US" sz="2100" b="1" kern="1200" dirty="0">
            <a:solidFill>
              <a:schemeClr val="bg2"/>
            </a:solidFill>
          </a:endParaRPr>
        </a:p>
        <a:p>
          <a:pPr marL="228600" lvl="1" indent="-228600" algn="l" defTabSz="933450">
            <a:lnSpc>
              <a:spcPct val="90000"/>
            </a:lnSpc>
            <a:spcBef>
              <a:spcPct val="0"/>
            </a:spcBef>
            <a:spcAft>
              <a:spcPct val="15000"/>
            </a:spcAft>
            <a:buChar char="•"/>
          </a:pPr>
          <a:r>
            <a:rPr lang="en-US" sz="2100" b="1" kern="1200" dirty="0">
              <a:solidFill>
                <a:schemeClr val="bg2"/>
              </a:solidFill>
            </a:rPr>
            <a:t>Focus on performance risk, cognizant of government’s reputational and supply chain risk</a:t>
          </a:r>
        </a:p>
      </dsp:txBody>
      <dsp:txXfrm rot="5400000">
        <a:off x="3945170" y="1175852"/>
        <a:ext cx="3668613" cy="3527558"/>
      </dsp:txXfrm>
    </dsp:sp>
    <dsp:sp modelId="{19D92ABA-84AD-46F3-A426-013F1819D058}">
      <dsp:nvSpPr>
        <dsp:cNvPr id="0" name=""/>
        <dsp:cNvSpPr/>
      </dsp:nvSpPr>
      <dsp:spPr>
        <a:xfrm rot="16200000">
          <a:off x="6783604" y="1105325"/>
          <a:ext cx="5879264" cy="3668613"/>
        </a:xfrm>
        <a:prstGeom prst="flowChartManualOperati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0559" bIns="0" numCol="1" spcCol="1270" anchor="t" anchorCtr="0">
          <a:noAutofit/>
        </a:bodyPr>
        <a:lstStyle/>
        <a:p>
          <a:pPr marL="0" lvl="0" indent="0" algn="l" defTabSz="1200150">
            <a:lnSpc>
              <a:spcPct val="90000"/>
            </a:lnSpc>
            <a:spcBef>
              <a:spcPct val="0"/>
            </a:spcBef>
            <a:spcAft>
              <a:spcPct val="35000"/>
            </a:spcAft>
            <a:buNone/>
          </a:pPr>
          <a:r>
            <a:rPr lang="en-US" sz="2700" b="1" kern="1200" dirty="0"/>
            <a:t>Enforcement – Statutory Debarment</a:t>
          </a:r>
        </a:p>
        <a:p>
          <a:pPr marL="228600" lvl="1" indent="-228600" algn="l" defTabSz="933450">
            <a:lnSpc>
              <a:spcPct val="90000"/>
            </a:lnSpc>
            <a:spcBef>
              <a:spcPct val="0"/>
            </a:spcBef>
            <a:spcAft>
              <a:spcPct val="15000"/>
            </a:spcAft>
            <a:buChar char="•"/>
          </a:pPr>
          <a:r>
            <a:rPr lang="en-US" sz="2100" b="1" kern="1200" dirty="0"/>
            <a:t>Also known as “inducement” --debarments based on violations of statute (see next slide)</a:t>
          </a:r>
        </a:p>
        <a:p>
          <a:pPr marL="228600" lvl="1" indent="-228600" algn="l" defTabSz="933450">
            <a:lnSpc>
              <a:spcPct val="90000"/>
            </a:lnSpc>
            <a:spcBef>
              <a:spcPct val="0"/>
            </a:spcBef>
            <a:spcAft>
              <a:spcPct val="15000"/>
            </a:spcAft>
            <a:buChar char="•"/>
          </a:pPr>
          <a:r>
            <a:rPr lang="en-US" sz="2100" b="1" kern="1200" dirty="0"/>
            <a:t>Not necessarily tied to supply chain or performance risk</a:t>
          </a:r>
        </a:p>
      </dsp:txBody>
      <dsp:txXfrm rot="5400000">
        <a:off x="7888930" y="1175852"/>
        <a:ext cx="3668613" cy="3527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364AA-EBEF-4E1A-9FC9-DACB3CC7EF7E}">
      <dsp:nvSpPr>
        <dsp:cNvPr id="0" name=""/>
        <dsp:cNvSpPr/>
      </dsp:nvSpPr>
      <dsp:spPr>
        <a:xfrm>
          <a:off x="0" y="265027"/>
          <a:ext cx="4828172" cy="1649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Not used by U.S. agencies – used by other institutions, e.g., World Bank</a:t>
          </a:r>
          <a:endParaRPr lang="en-US" sz="3000" kern="1200"/>
        </a:p>
      </dsp:txBody>
      <dsp:txXfrm>
        <a:off x="80532" y="345559"/>
        <a:ext cx="4667108" cy="1488636"/>
      </dsp:txXfrm>
    </dsp:sp>
    <dsp:sp modelId="{B97F243E-F7AE-4512-82D1-3D791A2EDABD}">
      <dsp:nvSpPr>
        <dsp:cNvPr id="0" name=""/>
        <dsp:cNvSpPr/>
      </dsp:nvSpPr>
      <dsp:spPr>
        <a:xfrm>
          <a:off x="0" y="2001127"/>
          <a:ext cx="4828172" cy="16497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Typically focused on “punishment” for certain bad acts</a:t>
          </a:r>
          <a:endParaRPr lang="en-US" sz="3000" kern="1200" dirty="0"/>
        </a:p>
      </dsp:txBody>
      <dsp:txXfrm>
        <a:off x="80532" y="2081659"/>
        <a:ext cx="4667108" cy="1488636"/>
      </dsp:txXfrm>
    </dsp:sp>
    <dsp:sp modelId="{145527A4-6DC2-45C3-91D5-C08F51440F01}">
      <dsp:nvSpPr>
        <dsp:cNvPr id="0" name=""/>
        <dsp:cNvSpPr/>
      </dsp:nvSpPr>
      <dsp:spPr>
        <a:xfrm>
          <a:off x="0" y="3737227"/>
          <a:ext cx="4828172" cy="1649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Not focused on supply chain or performance risk</a:t>
          </a:r>
          <a:endParaRPr lang="en-US" sz="3000" kern="1200"/>
        </a:p>
      </dsp:txBody>
      <dsp:txXfrm>
        <a:off x="80532" y="3817759"/>
        <a:ext cx="4667108" cy="1488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500B7-2B63-4040-80E9-7A096551F625}">
      <dsp:nvSpPr>
        <dsp:cNvPr id="0" name=""/>
        <dsp:cNvSpPr/>
      </dsp:nvSpPr>
      <dsp:spPr>
        <a:xfrm>
          <a:off x="842" y="632719"/>
          <a:ext cx="3285155" cy="19710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1" kern="1200" dirty="0"/>
            <a:t>Department of Labor </a:t>
          </a:r>
          <a:r>
            <a:rPr lang="en-US" sz="2800" kern="1200" dirty="0"/>
            <a:t>– both mandatory and discretionary</a:t>
          </a:r>
        </a:p>
      </dsp:txBody>
      <dsp:txXfrm>
        <a:off x="842" y="632719"/>
        <a:ext cx="3285155" cy="1971093"/>
      </dsp:txXfrm>
    </dsp:sp>
    <dsp:sp modelId="{6C578684-9D2F-4D93-B484-CB97E60C1381}">
      <dsp:nvSpPr>
        <dsp:cNvPr id="0" name=""/>
        <dsp:cNvSpPr/>
      </dsp:nvSpPr>
      <dsp:spPr>
        <a:xfrm>
          <a:off x="3614513" y="632719"/>
          <a:ext cx="3285155" cy="19710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1" kern="1200" dirty="0"/>
            <a:t>Contracting Agency Discretionary Debarments</a:t>
          </a:r>
        </a:p>
      </dsp:txBody>
      <dsp:txXfrm>
        <a:off x="3614513" y="632719"/>
        <a:ext cx="3285155" cy="1971093"/>
      </dsp:txXfrm>
    </dsp:sp>
    <dsp:sp modelId="{DA82DB15-B718-4CB9-85B7-B4AD1D0C0BDC}">
      <dsp:nvSpPr>
        <dsp:cNvPr id="0" name=""/>
        <dsp:cNvSpPr/>
      </dsp:nvSpPr>
      <dsp:spPr>
        <a:xfrm>
          <a:off x="842" y="2932328"/>
          <a:ext cx="3285155" cy="19710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1" kern="1200" dirty="0"/>
            <a:t>Contracting Officers’ Responsibility Determinations</a:t>
          </a:r>
        </a:p>
      </dsp:txBody>
      <dsp:txXfrm>
        <a:off x="842" y="2932328"/>
        <a:ext cx="3285155" cy="1971093"/>
      </dsp:txXfrm>
    </dsp:sp>
    <dsp:sp modelId="{C3131D5E-622A-42C0-8795-0FA70CF4344C}">
      <dsp:nvSpPr>
        <dsp:cNvPr id="0" name=""/>
        <dsp:cNvSpPr/>
      </dsp:nvSpPr>
      <dsp:spPr>
        <a:xfrm>
          <a:off x="3614513" y="2932328"/>
          <a:ext cx="3285155" cy="19710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1" kern="1200" dirty="0"/>
            <a:t>Vendor Reporting</a:t>
          </a:r>
        </a:p>
      </dsp:txBody>
      <dsp:txXfrm>
        <a:off x="3614513" y="2932328"/>
        <a:ext cx="3285155" cy="197109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AFCCD-8CEA-4800-8CAD-6D112F0D59AB}"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8F930-301D-44F5-934F-4E852E9B2489}" type="slidenum">
              <a:rPr lang="en-US" smtClean="0"/>
              <a:t>‹#›</a:t>
            </a:fld>
            <a:endParaRPr lang="en-US"/>
          </a:p>
        </p:txBody>
      </p:sp>
    </p:spTree>
    <p:extLst>
      <p:ext uri="{BB962C8B-B14F-4D97-AF65-F5344CB8AC3E}">
        <p14:creationId xmlns:p14="http://schemas.microsoft.com/office/powerpoint/2010/main" val="38175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https://www.gao.gov/products/gao-20-587r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F542C-53BE-483C-9E31-223C8EC4AE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F542C-53BE-483C-9E31-223C8EC4AE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68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F542C-53BE-483C-9E31-223C8EC4AE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00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Congressional Research Service (2015), https://www.everycrsreport.com/files/20150527_RL34753_b03ffb412fc08224e614b62717922f8e424a46cf.pdf.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F542C-53BE-483C-9E31-223C8EC4AE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32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A0D5-32CC-4F08-BA33-7FA22836D9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4C82D4-BC10-41E5-9AB5-595854486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E5F502-FA3D-4487-BCEC-35C9DA1C264D}"/>
              </a:ext>
            </a:extLst>
          </p:cNvPr>
          <p:cNvSpPr>
            <a:spLocks noGrp="1"/>
          </p:cNvSpPr>
          <p:nvPr>
            <p:ph type="dt" sz="half" idx="10"/>
          </p:nvPr>
        </p:nvSpPr>
        <p:spPr/>
        <p:txBody>
          <a:bodyPr/>
          <a:lstStyle/>
          <a:p>
            <a:fld id="{3EE5308C-4499-4F17-8D59-17C6F534972B}" type="datetime1">
              <a:rPr lang="en-US" smtClean="0"/>
              <a:t>9/12/2023</a:t>
            </a:fld>
            <a:endParaRPr lang="en-US"/>
          </a:p>
        </p:txBody>
      </p:sp>
      <p:sp>
        <p:nvSpPr>
          <p:cNvPr id="5" name="Footer Placeholder 4">
            <a:extLst>
              <a:ext uri="{FF2B5EF4-FFF2-40B4-BE49-F238E27FC236}">
                <a16:creationId xmlns:a16="http://schemas.microsoft.com/office/drawing/2014/main" id="{EE749035-CAE9-4BFF-8E8F-9BC0C0DE41B6}"/>
              </a:ext>
            </a:extLst>
          </p:cNvPr>
          <p:cNvSpPr>
            <a:spLocks noGrp="1"/>
          </p:cNvSpPr>
          <p:nvPr>
            <p:ph type="ftr" sz="quarter" idx="11"/>
          </p:nvPr>
        </p:nvSpPr>
        <p:spPr/>
        <p:txBody>
          <a:bodyPr/>
          <a:lstStyle/>
          <a:p>
            <a:r>
              <a:rPr lang="en-US"/>
              <a:t>D</a:t>
            </a:r>
          </a:p>
        </p:txBody>
      </p:sp>
      <p:sp>
        <p:nvSpPr>
          <p:cNvPr id="6" name="Slide Number Placeholder 5">
            <a:extLst>
              <a:ext uri="{FF2B5EF4-FFF2-40B4-BE49-F238E27FC236}">
                <a16:creationId xmlns:a16="http://schemas.microsoft.com/office/drawing/2014/main" id="{E3DF1DC3-4233-4C41-94B0-190863A6E5CB}"/>
              </a:ext>
            </a:extLst>
          </p:cNvPr>
          <p:cNvSpPr>
            <a:spLocks noGrp="1"/>
          </p:cNvSpPr>
          <p:nvPr>
            <p:ph type="sldNum" sz="quarter" idx="12"/>
          </p:nvPr>
        </p:nvSpPr>
        <p:spPr/>
        <p:txBody>
          <a:bodyPr/>
          <a:lstStyle/>
          <a:p>
            <a:fld id="{46155634-F56C-4AC5-88B7-191D0FD3E1C5}" type="slidenum">
              <a:rPr lang="en-US" smtClean="0"/>
              <a:t>‹#›</a:t>
            </a:fld>
            <a:endParaRPr lang="en-US"/>
          </a:p>
        </p:txBody>
      </p:sp>
    </p:spTree>
    <p:extLst>
      <p:ext uri="{BB962C8B-B14F-4D97-AF65-F5344CB8AC3E}">
        <p14:creationId xmlns:p14="http://schemas.microsoft.com/office/powerpoint/2010/main" val="91890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3A7A-EBE1-48FB-935C-41D9D57C94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B1B5DB-C4A3-4EF7-B26B-E53C5B3C3A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41F65-670C-43AB-872F-3C2418E5FC74}"/>
              </a:ext>
            </a:extLst>
          </p:cNvPr>
          <p:cNvSpPr>
            <a:spLocks noGrp="1"/>
          </p:cNvSpPr>
          <p:nvPr>
            <p:ph type="dt" sz="half" idx="10"/>
          </p:nvPr>
        </p:nvSpPr>
        <p:spPr/>
        <p:txBody>
          <a:bodyPr/>
          <a:lstStyle/>
          <a:p>
            <a:fld id="{4B234597-0E40-47E6-A419-3679B75CA4F4}" type="datetime1">
              <a:rPr lang="en-US" smtClean="0"/>
              <a:t>9/12/2023</a:t>
            </a:fld>
            <a:endParaRPr lang="en-US"/>
          </a:p>
        </p:txBody>
      </p:sp>
      <p:sp>
        <p:nvSpPr>
          <p:cNvPr id="5" name="Footer Placeholder 4">
            <a:extLst>
              <a:ext uri="{FF2B5EF4-FFF2-40B4-BE49-F238E27FC236}">
                <a16:creationId xmlns:a16="http://schemas.microsoft.com/office/drawing/2014/main" id="{E4508FDB-5A1F-4249-98FA-64DB9F8EA4A3}"/>
              </a:ext>
            </a:extLst>
          </p:cNvPr>
          <p:cNvSpPr>
            <a:spLocks noGrp="1"/>
          </p:cNvSpPr>
          <p:nvPr>
            <p:ph type="ftr" sz="quarter" idx="11"/>
          </p:nvPr>
        </p:nvSpPr>
        <p:spPr/>
        <p:txBody>
          <a:bodyPr/>
          <a:lstStyle/>
          <a:p>
            <a:r>
              <a:rPr lang="en-US"/>
              <a:t>D</a:t>
            </a:r>
          </a:p>
        </p:txBody>
      </p:sp>
      <p:sp>
        <p:nvSpPr>
          <p:cNvPr id="6" name="Slide Number Placeholder 5">
            <a:extLst>
              <a:ext uri="{FF2B5EF4-FFF2-40B4-BE49-F238E27FC236}">
                <a16:creationId xmlns:a16="http://schemas.microsoft.com/office/drawing/2014/main" id="{DF7CACF0-586A-4E19-8644-3794071674DB}"/>
              </a:ext>
            </a:extLst>
          </p:cNvPr>
          <p:cNvSpPr>
            <a:spLocks noGrp="1"/>
          </p:cNvSpPr>
          <p:nvPr>
            <p:ph type="sldNum" sz="quarter" idx="12"/>
          </p:nvPr>
        </p:nvSpPr>
        <p:spPr/>
        <p:txBody>
          <a:bodyPr/>
          <a:lstStyle/>
          <a:p>
            <a:fld id="{46155634-F56C-4AC5-88B7-191D0FD3E1C5}" type="slidenum">
              <a:rPr lang="en-US" smtClean="0"/>
              <a:t>‹#›</a:t>
            </a:fld>
            <a:endParaRPr lang="en-US"/>
          </a:p>
        </p:txBody>
      </p:sp>
    </p:spTree>
    <p:extLst>
      <p:ext uri="{BB962C8B-B14F-4D97-AF65-F5344CB8AC3E}">
        <p14:creationId xmlns:p14="http://schemas.microsoft.com/office/powerpoint/2010/main" val="119502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CA9ED-DAC5-4909-AAA6-B2F1367261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446099-A03D-453D-AE73-A532ABC144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C9853-8BBF-4336-BB32-50CE417084A9}"/>
              </a:ext>
            </a:extLst>
          </p:cNvPr>
          <p:cNvSpPr>
            <a:spLocks noGrp="1"/>
          </p:cNvSpPr>
          <p:nvPr>
            <p:ph type="dt" sz="half" idx="10"/>
          </p:nvPr>
        </p:nvSpPr>
        <p:spPr/>
        <p:txBody>
          <a:bodyPr/>
          <a:lstStyle/>
          <a:p>
            <a:fld id="{80CC276C-5D9D-4E0E-B55A-A27D9DD49C5E}" type="datetime1">
              <a:rPr lang="en-US" smtClean="0"/>
              <a:t>9/12/2023</a:t>
            </a:fld>
            <a:endParaRPr lang="en-US"/>
          </a:p>
        </p:txBody>
      </p:sp>
      <p:sp>
        <p:nvSpPr>
          <p:cNvPr id="5" name="Footer Placeholder 4">
            <a:extLst>
              <a:ext uri="{FF2B5EF4-FFF2-40B4-BE49-F238E27FC236}">
                <a16:creationId xmlns:a16="http://schemas.microsoft.com/office/drawing/2014/main" id="{FF6B0AB4-2454-4B0C-B979-70A0A5F16FBF}"/>
              </a:ext>
            </a:extLst>
          </p:cNvPr>
          <p:cNvSpPr>
            <a:spLocks noGrp="1"/>
          </p:cNvSpPr>
          <p:nvPr>
            <p:ph type="ftr" sz="quarter" idx="11"/>
          </p:nvPr>
        </p:nvSpPr>
        <p:spPr/>
        <p:txBody>
          <a:bodyPr/>
          <a:lstStyle/>
          <a:p>
            <a:r>
              <a:rPr lang="en-US"/>
              <a:t>D</a:t>
            </a:r>
          </a:p>
        </p:txBody>
      </p:sp>
      <p:sp>
        <p:nvSpPr>
          <p:cNvPr id="6" name="Slide Number Placeholder 5">
            <a:extLst>
              <a:ext uri="{FF2B5EF4-FFF2-40B4-BE49-F238E27FC236}">
                <a16:creationId xmlns:a16="http://schemas.microsoft.com/office/drawing/2014/main" id="{EAC6181C-66E6-48A0-B35F-743A818E1235}"/>
              </a:ext>
            </a:extLst>
          </p:cNvPr>
          <p:cNvSpPr>
            <a:spLocks noGrp="1"/>
          </p:cNvSpPr>
          <p:nvPr>
            <p:ph type="sldNum" sz="quarter" idx="12"/>
          </p:nvPr>
        </p:nvSpPr>
        <p:spPr/>
        <p:txBody>
          <a:bodyPr/>
          <a:lstStyle/>
          <a:p>
            <a:fld id="{46155634-F56C-4AC5-88B7-191D0FD3E1C5}" type="slidenum">
              <a:rPr lang="en-US" smtClean="0"/>
              <a:t>‹#›</a:t>
            </a:fld>
            <a:endParaRPr lang="en-US"/>
          </a:p>
        </p:txBody>
      </p:sp>
    </p:spTree>
    <p:extLst>
      <p:ext uri="{BB962C8B-B14F-4D97-AF65-F5344CB8AC3E}">
        <p14:creationId xmlns:p14="http://schemas.microsoft.com/office/powerpoint/2010/main" val="369699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047B-A878-E36E-635C-999BF11025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0C302-CFC6-B395-3369-07BC8E722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57FB43-4684-006B-56D9-59A9F748C624}"/>
              </a:ext>
            </a:extLst>
          </p:cNvPr>
          <p:cNvSpPr>
            <a:spLocks noGrp="1"/>
          </p:cNvSpPr>
          <p:nvPr>
            <p:ph type="dt" sz="half" idx="10"/>
          </p:nvPr>
        </p:nvSpPr>
        <p:spPr/>
        <p:txBody>
          <a:bodyPr/>
          <a:lstStyle/>
          <a:p>
            <a:fld id="{AA774417-9B95-4DD1-BC42-2939091020E6}" type="datetimeFigureOut">
              <a:rPr lang="en-US" smtClean="0"/>
              <a:t>9/12/2023</a:t>
            </a:fld>
            <a:endParaRPr lang="en-US"/>
          </a:p>
        </p:txBody>
      </p:sp>
      <p:sp>
        <p:nvSpPr>
          <p:cNvPr id="5" name="Footer Placeholder 4">
            <a:extLst>
              <a:ext uri="{FF2B5EF4-FFF2-40B4-BE49-F238E27FC236}">
                <a16:creationId xmlns:a16="http://schemas.microsoft.com/office/drawing/2014/main" id="{3CCCC437-6C6A-79A7-A627-09004D93E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E7A35-649B-EC2F-DE56-09AE763EB432}"/>
              </a:ext>
            </a:extLst>
          </p:cNvPr>
          <p:cNvSpPr>
            <a:spLocks noGrp="1"/>
          </p:cNvSpPr>
          <p:nvPr>
            <p:ph type="sldNum" sz="quarter" idx="12"/>
          </p:nvPr>
        </p:nvSpPr>
        <p:spPr/>
        <p:txBody>
          <a:bodyPr/>
          <a:lstStyle/>
          <a:p>
            <a:fld id="{DA56523C-96EC-476D-AABD-D07E4E403ADD}" type="slidenum">
              <a:rPr lang="en-US" smtClean="0"/>
              <a:t>‹#›</a:t>
            </a:fld>
            <a:endParaRPr lang="en-US"/>
          </a:p>
        </p:txBody>
      </p:sp>
    </p:spTree>
    <p:extLst>
      <p:ext uri="{BB962C8B-B14F-4D97-AF65-F5344CB8AC3E}">
        <p14:creationId xmlns:p14="http://schemas.microsoft.com/office/powerpoint/2010/main" val="241294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3615-C01A-5C97-3B64-1630342BA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7FE6A7-7FDB-1AD9-9997-B35A8F6552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144DA-0E4E-3730-438A-FAB7FA90C6A0}"/>
              </a:ext>
            </a:extLst>
          </p:cNvPr>
          <p:cNvSpPr>
            <a:spLocks noGrp="1"/>
          </p:cNvSpPr>
          <p:nvPr>
            <p:ph type="dt" sz="half" idx="10"/>
          </p:nvPr>
        </p:nvSpPr>
        <p:spPr/>
        <p:txBody>
          <a:bodyPr/>
          <a:lstStyle/>
          <a:p>
            <a:fld id="{AA774417-9B95-4DD1-BC42-2939091020E6}" type="datetimeFigureOut">
              <a:rPr lang="en-US" smtClean="0"/>
              <a:t>9/12/2023</a:t>
            </a:fld>
            <a:endParaRPr lang="en-US"/>
          </a:p>
        </p:txBody>
      </p:sp>
      <p:sp>
        <p:nvSpPr>
          <p:cNvPr id="5" name="Footer Placeholder 4">
            <a:extLst>
              <a:ext uri="{FF2B5EF4-FFF2-40B4-BE49-F238E27FC236}">
                <a16:creationId xmlns:a16="http://schemas.microsoft.com/office/drawing/2014/main" id="{8AD04FA2-F556-B366-D8E0-4030ED2DA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AD36B-99EA-4CE4-BC70-BD73C2247E3C}"/>
              </a:ext>
            </a:extLst>
          </p:cNvPr>
          <p:cNvSpPr>
            <a:spLocks noGrp="1"/>
          </p:cNvSpPr>
          <p:nvPr>
            <p:ph type="sldNum" sz="quarter" idx="12"/>
          </p:nvPr>
        </p:nvSpPr>
        <p:spPr/>
        <p:txBody>
          <a:bodyPr/>
          <a:lstStyle/>
          <a:p>
            <a:fld id="{DA56523C-96EC-476D-AABD-D07E4E403ADD}" type="slidenum">
              <a:rPr lang="en-US" smtClean="0"/>
              <a:t>‹#›</a:t>
            </a:fld>
            <a:endParaRPr lang="en-US"/>
          </a:p>
        </p:txBody>
      </p:sp>
    </p:spTree>
    <p:extLst>
      <p:ext uri="{BB962C8B-B14F-4D97-AF65-F5344CB8AC3E}">
        <p14:creationId xmlns:p14="http://schemas.microsoft.com/office/powerpoint/2010/main" val="2014709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5CEA-CDE3-79CB-2780-D0F8C9C8F1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C195AF-83B7-78DC-39B5-7508F66A74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10B4CE-673F-936C-7B49-20D469A06006}"/>
              </a:ext>
            </a:extLst>
          </p:cNvPr>
          <p:cNvSpPr>
            <a:spLocks noGrp="1"/>
          </p:cNvSpPr>
          <p:nvPr>
            <p:ph type="dt" sz="half" idx="10"/>
          </p:nvPr>
        </p:nvSpPr>
        <p:spPr/>
        <p:txBody>
          <a:bodyPr/>
          <a:lstStyle/>
          <a:p>
            <a:fld id="{AA774417-9B95-4DD1-BC42-2939091020E6}" type="datetimeFigureOut">
              <a:rPr lang="en-US" smtClean="0"/>
              <a:t>9/12/2023</a:t>
            </a:fld>
            <a:endParaRPr lang="en-US"/>
          </a:p>
        </p:txBody>
      </p:sp>
      <p:sp>
        <p:nvSpPr>
          <p:cNvPr id="5" name="Footer Placeholder 4">
            <a:extLst>
              <a:ext uri="{FF2B5EF4-FFF2-40B4-BE49-F238E27FC236}">
                <a16:creationId xmlns:a16="http://schemas.microsoft.com/office/drawing/2014/main" id="{DC281565-C664-2976-937A-C174D2186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6D61C-D214-E3F0-9F20-FEEB245CEDC8}"/>
              </a:ext>
            </a:extLst>
          </p:cNvPr>
          <p:cNvSpPr>
            <a:spLocks noGrp="1"/>
          </p:cNvSpPr>
          <p:nvPr>
            <p:ph type="sldNum" sz="quarter" idx="12"/>
          </p:nvPr>
        </p:nvSpPr>
        <p:spPr/>
        <p:txBody>
          <a:bodyPr/>
          <a:lstStyle/>
          <a:p>
            <a:fld id="{DA56523C-96EC-476D-AABD-D07E4E403ADD}" type="slidenum">
              <a:rPr lang="en-US" smtClean="0"/>
              <a:t>‹#›</a:t>
            </a:fld>
            <a:endParaRPr lang="en-US"/>
          </a:p>
        </p:txBody>
      </p:sp>
    </p:spTree>
    <p:extLst>
      <p:ext uri="{BB962C8B-B14F-4D97-AF65-F5344CB8AC3E}">
        <p14:creationId xmlns:p14="http://schemas.microsoft.com/office/powerpoint/2010/main" val="1409142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479F-ED6B-F095-7B59-555623D0D7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D2B643-8313-95E4-B375-F57BD1D4FD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832F52-55A1-D241-7FBC-E2F02D885E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28123C-5639-B23D-9B74-03BF4437C3F2}"/>
              </a:ext>
            </a:extLst>
          </p:cNvPr>
          <p:cNvSpPr>
            <a:spLocks noGrp="1"/>
          </p:cNvSpPr>
          <p:nvPr>
            <p:ph type="dt" sz="half" idx="10"/>
          </p:nvPr>
        </p:nvSpPr>
        <p:spPr/>
        <p:txBody>
          <a:bodyPr/>
          <a:lstStyle/>
          <a:p>
            <a:fld id="{AA774417-9B95-4DD1-BC42-2939091020E6}" type="datetimeFigureOut">
              <a:rPr lang="en-US" smtClean="0"/>
              <a:t>9/12/2023</a:t>
            </a:fld>
            <a:endParaRPr lang="en-US"/>
          </a:p>
        </p:txBody>
      </p:sp>
      <p:sp>
        <p:nvSpPr>
          <p:cNvPr id="6" name="Footer Placeholder 5">
            <a:extLst>
              <a:ext uri="{FF2B5EF4-FFF2-40B4-BE49-F238E27FC236}">
                <a16:creationId xmlns:a16="http://schemas.microsoft.com/office/drawing/2014/main" id="{4CD244CE-4D03-6CA4-68B2-380602F1B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D6AB22-8982-F949-EBCF-C76B277D70C4}"/>
              </a:ext>
            </a:extLst>
          </p:cNvPr>
          <p:cNvSpPr>
            <a:spLocks noGrp="1"/>
          </p:cNvSpPr>
          <p:nvPr>
            <p:ph type="sldNum" sz="quarter" idx="12"/>
          </p:nvPr>
        </p:nvSpPr>
        <p:spPr/>
        <p:txBody>
          <a:bodyPr/>
          <a:lstStyle/>
          <a:p>
            <a:fld id="{DA56523C-96EC-476D-AABD-D07E4E403ADD}" type="slidenum">
              <a:rPr lang="en-US" smtClean="0"/>
              <a:t>‹#›</a:t>
            </a:fld>
            <a:endParaRPr lang="en-US"/>
          </a:p>
        </p:txBody>
      </p:sp>
    </p:spTree>
    <p:extLst>
      <p:ext uri="{BB962C8B-B14F-4D97-AF65-F5344CB8AC3E}">
        <p14:creationId xmlns:p14="http://schemas.microsoft.com/office/powerpoint/2010/main" val="1855951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3A53-5652-0198-B769-E9E8D83794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C3397F-FD47-2494-B1F8-ABDF7070F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B29CF7-1A63-CED7-B902-FB5D3E5A1D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18DEC1-F4D5-5660-34EF-3BB22789E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721DC6-C9C7-F051-B49C-70F607ACF5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5532C3-B81D-CF63-1011-DBAD26BE7D59}"/>
              </a:ext>
            </a:extLst>
          </p:cNvPr>
          <p:cNvSpPr>
            <a:spLocks noGrp="1"/>
          </p:cNvSpPr>
          <p:nvPr>
            <p:ph type="dt" sz="half" idx="10"/>
          </p:nvPr>
        </p:nvSpPr>
        <p:spPr/>
        <p:txBody>
          <a:bodyPr/>
          <a:lstStyle/>
          <a:p>
            <a:fld id="{AA774417-9B95-4DD1-BC42-2939091020E6}" type="datetimeFigureOut">
              <a:rPr lang="en-US" smtClean="0"/>
              <a:t>9/12/2023</a:t>
            </a:fld>
            <a:endParaRPr lang="en-US"/>
          </a:p>
        </p:txBody>
      </p:sp>
      <p:sp>
        <p:nvSpPr>
          <p:cNvPr id="8" name="Footer Placeholder 7">
            <a:extLst>
              <a:ext uri="{FF2B5EF4-FFF2-40B4-BE49-F238E27FC236}">
                <a16:creationId xmlns:a16="http://schemas.microsoft.com/office/drawing/2014/main" id="{E572CB65-F354-BD93-2074-1EDDDBFEFF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FBB300-75A8-49A7-40C9-5E84B1B74DBC}"/>
              </a:ext>
            </a:extLst>
          </p:cNvPr>
          <p:cNvSpPr>
            <a:spLocks noGrp="1"/>
          </p:cNvSpPr>
          <p:nvPr>
            <p:ph type="sldNum" sz="quarter" idx="12"/>
          </p:nvPr>
        </p:nvSpPr>
        <p:spPr/>
        <p:txBody>
          <a:bodyPr/>
          <a:lstStyle/>
          <a:p>
            <a:fld id="{DA56523C-96EC-476D-AABD-D07E4E403ADD}" type="slidenum">
              <a:rPr lang="en-US" smtClean="0"/>
              <a:t>‹#›</a:t>
            </a:fld>
            <a:endParaRPr lang="en-US"/>
          </a:p>
        </p:txBody>
      </p:sp>
    </p:spTree>
    <p:extLst>
      <p:ext uri="{BB962C8B-B14F-4D97-AF65-F5344CB8AC3E}">
        <p14:creationId xmlns:p14="http://schemas.microsoft.com/office/powerpoint/2010/main" val="628321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DFCB-0D8C-F0AD-EDB5-906C699381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C1D3E0-EF95-3097-A894-0655F67E21DF}"/>
              </a:ext>
            </a:extLst>
          </p:cNvPr>
          <p:cNvSpPr>
            <a:spLocks noGrp="1"/>
          </p:cNvSpPr>
          <p:nvPr>
            <p:ph type="dt" sz="half" idx="10"/>
          </p:nvPr>
        </p:nvSpPr>
        <p:spPr/>
        <p:txBody>
          <a:bodyPr/>
          <a:lstStyle/>
          <a:p>
            <a:fld id="{AA774417-9B95-4DD1-BC42-2939091020E6}" type="datetimeFigureOut">
              <a:rPr lang="en-US" smtClean="0"/>
              <a:t>9/12/2023</a:t>
            </a:fld>
            <a:endParaRPr lang="en-US"/>
          </a:p>
        </p:txBody>
      </p:sp>
      <p:sp>
        <p:nvSpPr>
          <p:cNvPr id="4" name="Footer Placeholder 3">
            <a:extLst>
              <a:ext uri="{FF2B5EF4-FFF2-40B4-BE49-F238E27FC236}">
                <a16:creationId xmlns:a16="http://schemas.microsoft.com/office/drawing/2014/main" id="{A268C8DC-3B06-4A92-DAFF-0762677D16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1C7534-D2ED-79E8-76B7-3E507A324DF9}"/>
              </a:ext>
            </a:extLst>
          </p:cNvPr>
          <p:cNvSpPr>
            <a:spLocks noGrp="1"/>
          </p:cNvSpPr>
          <p:nvPr>
            <p:ph type="sldNum" sz="quarter" idx="12"/>
          </p:nvPr>
        </p:nvSpPr>
        <p:spPr/>
        <p:txBody>
          <a:bodyPr/>
          <a:lstStyle/>
          <a:p>
            <a:fld id="{DA56523C-96EC-476D-AABD-D07E4E403ADD}" type="slidenum">
              <a:rPr lang="en-US" smtClean="0"/>
              <a:t>‹#›</a:t>
            </a:fld>
            <a:endParaRPr lang="en-US"/>
          </a:p>
        </p:txBody>
      </p:sp>
    </p:spTree>
    <p:extLst>
      <p:ext uri="{BB962C8B-B14F-4D97-AF65-F5344CB8AC3E}">
        <p14:creationId xmlns:p14="http://schemas.microsoft.com/office/powerpoint/2010/main" val="713684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FCB5C-A78A-4C13-4043-1EDC5D753A57}"/>
              </a:ext>
            </a:extLst>
          </p:cNvPr>
          <p:cNvSpPr>
            <a:spLocks noGrp="1"/>
          </p:cNvSpPr>
          <p:nvPr>
            <p:ph type="dt" sz="half" idx="10"/>
          </p:nvPr>
        </p:nvSpPr>
        <p:spPr/>
        <p:txBody>
          <a:bodyPr/>
          <a:lstStyle/>
          <a:p>
            <a:fld id="{AA774417-9B95-4DD1-BC42-2939091020E6}" type="datetimeFigureOut">
              <a:rPr lang="en-US" smtClean="0"/>
              <a:t>9/12/2023</a:t>
            </a:fld>
            <a:endParaRPr lang="en-US"/>
          </a:p>
        </p:txBody>
      </p:sp>
      <p:sp>
        <p:nvSpPr>
          <p:cNvPr id="3" name="Footer Placeholder 2">
            <a:extLst>
              <a:ext uri="{FF2B5EF4-FFF2-40B4-BE49-F238E27FC236}">
                <a16:creationId xmlns:a16="http://schemas.microsoft.com/office/drawing/2014/main" id="{910F6ADC-9EC2-946F-CC01-5D8512CF6C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5A88D-7CE4-F97E-7795-91A0DA06D2D7}"/>
              </a:ext>
            </a:extLst>
          </p:cNvPr>
          <p:cNvSpPr>
            <a:spLocks noGrp="1"/>
          </p:cNvSpPr>
          <p:nvPr>
            <p:ph type="sldNum" sz="quarter" idx="12"/>
          </p:nvPr>
        </p:nvSpPr>
        <p:spPr/>
        <p:txBody>
          <a:bodyPr/>
          <a:lstStyle/>
          <a:p>
            <a:fld id="{DA56523C-96EC-476D-AABD-D07E4E403ADD}" type="slidenum">
              <a:rPr lang="en-US" smtClean="0"/>
              <a:t>‹#›</a:t>
            </a:fld>
            <a:endParaRPr lang="en-US"/>
          </a:p>
        </p:txBody>
      </p:sp>
    </p:spTree>
    <p:extLst>
      <p:ext uri="{BB962C8B-B14F-4D97-AF65-F5344CB8AC3E}">
        <p14:creationId xmlns:p14="http://schemas.microsoft.com/office/powerpoint/2010/main" val="1479058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620A4-847A-EF9D-D7D8-CEE6FF211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0A13A8-4AD9-528B-F480-660EF56AA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254D35-6550-A969-AF33-4BF59D28E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51A7B1-2D97-2AFF-3F87-73A9E208E857}"/>
              </a:ext>
            </a:extLst>
          </p:cNvPr>
          <p:cNvSpPr>
            <a:spLocks noGrp="1"/>
          </p:cNvSpPr>
          <p:nvPr>
            <p:ph type="dt" sz="half" idx="10"/>
          </p:nvPr>
        </p:nvSpPr>
        <p:spPr/>
        <p:txBody>
          <a:bodyPr/>
          <a:lstStyle/>
          <a:p>
            <a:fld id="{AA774417-9B95-4DD1-BC42-2939091020E6}" type="datetimeFigureOut">
              <a:rPr lang="en-US" smtClean="0"/>
              <a:t>9/12/2023</a:t>
            </a:fld>
            <a:endParaRPr lang="en-US"/>
          </a:p>
        </p:txBody>
      </p:sp>
      <p:sp>
        <p:nvSpPr>
          <p:cNvPr id="6" name="Footer Placeholder 5">
            <a:extLst>
              <a:ext uri="{FF2B5EF4-FFF2-40B4-BE49-F238E27FC236}">
                <a16:creationId xmlns:a16="http://schemas.microsoft.com/office/drawing/2014/main" id="{6A614A1C-3623-4ADE-B2F9-38D494314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D4DFD-9E26-6DD1-0A0D-0E401406FFA0}"/>
              </a:ext>
            </a:extLst>
          </p:cNvPr>
          <p:cNvSpPr>
            <a:spLocks noGrp="1"/>
          </p:cNvSpPr>
          <p:nvPr>
            <p:ph type="sldNum" sz="quarter" idx="12"/>
          </p:nvPr>
        </p:nvSpPr>
        <p:spPr/>
        <p:txBody>
          <a:bodyPr/>
          <a:lstStyle/>
          <a:p>
            <a:fld id="{DA56523C-96EC-476D-AABD-D07E4E403ADD}" type="slidenum">
              <a:rPr lang="en-US" smtClean="0"/>
              <a:t>‹#›</a:t>
            </a:fld>
            <a:endParaRPr lang="en-US"/>
          </a:p>
        </p:txBody>
      </p:sp>
    </p:spTree>
    <p:extLst>
      <p:ext uri="{BB962C8B-B14F-4D97-AF65-F5344CB8AC3E}">
        <p14:creationId xmlns:p14="http://schemas.microsoft.com/office/powerpoint/2010/main" val="127250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19D5-FA9A-42A9-AAB7-2A5F3D1064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6300B7-6F35-4C1A-B4E4-B3C17A8782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8826A-26FB-48E2-9BD4-6E404AFEA0A0}"/>
              </a:ext>
            </a:extLst>
          </p:cNvPr>
          <p:cNvSpPr>
            <a:spLocks noGrp="1"/>
          </p:cNvSpPr>
          <p:nvPr>
            <p:ph type="dt" sz="half" idx="10"/>
          </p:nvPr>
        </p:nvSpPr>
        <p:spPr/>
        <p:txBody>
          <a:bodyPr/>
          <a:lstStyle/>
          <a:p>
            <a:fld id="{3A08EB16-7A68-4C04-8B38-AFCE1966CF7E}" type="datetime1">
              <a:rPr lang="en-US" smtClean="0"/>
              <a:t>9/12/2023</a:t>
            </a:fld>
            <a:endParaRPr lang="en-US"/>
          </a:p>
        </p:txBody>
      </p:sp>
      <p:sp>
        <p:nvSpPr>
          <p:cNvPr id="5" name="Footer Placeholder 4">
            <a:extLst>
              <a:ext uri="{FF2B5EF4-FFF2-40B4-BE49-F238E27FC236}">
                <a16:creationId xmlns:a16="http://schemas.microsoft.com/office/drawing/2014/main" id="{45ECCE50-860E-4B10-93AA-72078EDD783D}"/>
              </a:ext>
            </a:extLst>
          </p:cNvPr>
          <p:cNvSpPr>
            <a:spLocks noGrp="1"/>
          </p:cNvSpPr>
          <p:nvPr>
            <p:ph type="ftr" sz="quarter" idx="11"/>
          </p:nvPr>
        </p:nvSpPr>
        <p:spPr/>
        <p:txBody>
          <a:bodyPr/>
          <a:lstStyle/>
          <a:p>
            <a:r>
              <a:rPr lang="en-US"/>
              <a:t>D</a:t>
            </a:r>
          </a:p>
        </p:txBody>
      </p:sp>
      <p:sp>
        <p:nvSpPr>
          <p:cNvPr id="6" name="Slide Number Placeholder 5">
            <a:extLst>
              <a:ext uri="{FF2B5EF4-FFF2-40B4-BE49-F238E27FC236}">
                <a16:creationId xmlns:a16="http://schemas.microsoft.com/office/drawing/2014/main" id="{09D999AA-E09D-49C2-8F6A-30A10FAF566D}"/>
              </a:ext>
            </a:extLst>
          </p:cNvPr>
          <p:cNvSpPr>
            <a:spLocks noGrp="1"/>
          </p:cNvSpPr>
          <p:nvPr>
            <p:ph type="sldNum" sz="quarter" idx="12"/>
          </p:nvPr>
        </p:nvSpPr>
        <p:spPr/>
        <p:txBody>
          <a:bodyPr/>
          <a:lstStyle/>
          <a:p>
            <a:fld id="{46155634-F56C-4AC5-88B7-191D0FD3E1C5}" type="slidenum">
              <a:rPr lang="en-US" smtClean="0"/>
              <a:t>‹#›</a:t>
            </a:fld>
            <a:endParaRPr lang="en-US"/>
          </a:p>
        </p:txBody>
      </p:sp>
    </p:spTree>
    <p:extLst>
      <p:ext uri="{BB962C8B-B14F-4D97-AF65-F5344CB8AC3E}">
        <p14:creationId xmlns:p14="http://schemas.microsoft.com/office/powerpoint/2010/main" val="26315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905ED-A2E6-13B0-7552-96EF09F36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E6DC24-127F-A0D1-C6AE-7F077DDED7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FB1823-BE6F-66BD-B84C-9C1190D10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EEDC05-D917-B3CB-2C70-A5C05D7AA035}"/>
              </a:ext>
            </a:extLst>
          </p:cNvPr>
          <p:cNvSpPr>
            <a:spLocks noGrp="1"/>
          </p:cNvSpPr>
          <p:nvPr>
            <p:ph type="dt" sz="half" idx="10"/>
          </p:nvPr>
        </p:nvSpPr>
        <p:spPr/>
        <p:txBody>
          <a:bodyPr/>
          <a:lstStyle/>
          <a:p>
            <a:fld id="{AA774417-9B95-4DD1-BC42-2939091020E6}" type="datetimeFigureOut">
              <a:rPr lang="en-US" smtClean="0"/>
              <a:t>9/12/2023</a:t>
            </a:fld>
            <a:endParaRPr lang="en-US"/>
          </a:p>
        </p:txBody>
      </p:sp>
      <p:sp>
        <p:nvSpPr>
          <p:cNvPr id="6" name="Footer Placeholder 5">
            <a:extLst>
              <a:ext uri="{FF2B5EF4-FFF2-40B4-BE49-F238E27FC236}">
                <a16:creationId xmlns:a16="http://schemas.microsoft.com/office/drawing/2014/main" id="{B52810DA-E9D9-7535-4801-6AB6623B2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F07C9-0C45-36F7-F49F-09B392BB4F7F}"/>
              </a:ext>
            </a:extLst>
          </p:cNvPr>
          <p:cNvSpPr>
            <a:spLocks noGrp="1"/>
          </p:cNvSpPr>
          <p:nvPr>
            <p:ph type="sldNum" sz="quarter" idx="12"/>
          </p:nvPr>
        </p:nvSpPr>
        <p:spPr/>
        <p:txBody>
          <a:bodyPr/>
          <a:lstStyle/>
          <a:p>
            <a:fld id="{DA56523C-96EC-476D-AABD-D07E4E403ADD}" type="slidenum">
              <a:rPr lang="en-US" smtClean="0"/>
              <a:t>‹#›</a:t>
            </a:fld>
            <a:endParaRPr lang="en-US"/>
          </a:p>
        </p:txBody>
      </p:sp>
    </p:spTree>
    <p:extLst>
      <p:ext uri="{BB962C8B-B14F-4D97-AF65-F5344CB8AC3E}">
        <p14:creationId xmlns:p14="http://schemas.microsoft.com/office/powerpoint/2010/main" val="2671020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00CB-CE17-B536-7F42-683E0D3B3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2DDA49-B82B-2737-28E8-44DD1588FD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E3ED8-90D4-7AD1-A889-A5E0B72BA966}"/>
              </a:ext>
            </a:extLst>
          </p:cNvPr>
          <p:cNvSpPr>
            <a:spLocks noGrp="1"/>
          </p:cNvSpPr>
          <p:nvPr>
            <p:ph type="dt" sz="half" idx="10"/>
          </p:nvPr>
        </p:nvSpPr>
        <p:spPr/>
        <p:txBody>
          <a:bodyPr/>
          <a:lstStyle/>
          <a:p>
            <a:fld id="{AA774417-9B95-4DD1-BC42-2939091020E6}" type="datetimeFigureOut">
              <a:rPr lang="en-US" smtClean="0"/>
              <a:t>9/12/2023</a:t>
            </a:fld>
            <a:endParaRPr lang="en-US"/>
          </a:p>
        </p:txBody>
      </p:sp>
      <p:sp>
        <p:nvSpPr>
          <p:cNvPr id="5" name="Footer Placeholder 4">
            <a:extLst>
              <a:ext uri="{FF2B5EF4-FFF2-40B4-BE49-F238E27FC236}">
                <a16:creationId xmlns:a16="http://schemas.microsoft.com/office/drawing/2014/main" id="{F169F571-D2A3-CD42-DADA-8C09A9C1C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8487A-821D-B131-B116-5DEAA5439A2D}"/>
              </a:ext>
            </a:extLst>
          </p:cNvPr>
          <p:cNvSpPr>
            <a:spLocks noGrp="1"/>
          </p:cNvSpPr>
          <p:nvPr>
            <p:ph type="sldNum" sz="quarter" idx="12"/>
          </p:nvPr>
        </p:nvSpPr>
        <p:spPr/>
        <p:txBody>
          <a:bodyPr/>
          <a:lstStyle/>
          <a:p>
            <a:fld id="{DA56523C-96EC-476D-AABD-D07E4E403ADD}" type="slidenum">
              <a:rPr lang="en-US" smtClean="0"/>
              <a:t>‹#›</a:t>
            </a:fld>
            <a:endParaRPr lang="en-US"/>
          </a:p>
        </p:txBody>
      </p:sp>
    </p:spTree>
    <p:extLst>
      <p:ext uri="{BB962C8B-B14F-4D97-AF65-F5344CB8AC3E}">
        <p14:creationId xmlns:p14="http://schemas.microsoft.com/office/powerpoint/2010/main" val="1895985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BEBB51-3AF6-5143-7FAC-E1A968A1AE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3E1131-87E3-E149-45EF-DEAF29B6CB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6387B-53B5-896E-BEAB-D042B5D3E173}"/>
              </a:ext>
            </a:extLst>
          </p:cNvPr>
          <p:cNvSpPr>
            <a:spLocks noGrp="1"/>
          </p:cNvSpPr>
          <p:nvPr>
            <p:ph type="dt" sz="half" idx="10"/>
          </p:nvPr>
        </p:nvSpPr>
        <p:spPr/>
        <p:txBody>
          <a:bodyPr/>
          <a:lstStyle/>
          <a:p>
            <a:fld id="{AA774417-9B95-4DD1-BC42-2939091020E6}" type="datetimeFigureOut">
              <a:rPr lang="en-US" smtClean="0"/>
              <a:t>9/12/2023</a:t>
            </a:fld>
            <a:endParaRPr lang="en-US"/>
          </a:p>
        </p:txBody>
      </p:sp>
      <p:sp>
        <p:nvSpPr>
          <p:cNvPr id="5" name="Footer Placeholder 4">
            <a:extLst>
              <a:ext uri="{FF2B5EF4-FFF2-40B4-BE49-F238E27FC236}">
                <a16:creationId xmlns:a16="http://schemas.microsoft.com/office/drawing/2014/main" id="{F2BEF789-F0D5-2895-3330-E6F71CC44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DAA59-87E7-F65F-6A08-432C4C2D817B}"/>
              </a:ext>
            </a:extLst>
          </p:cNvPr>
          <p:cNvSpPr>
            <a:spLocks noGrp="1"/>
          </p:cNvSpPr>
          <p:nvPr>
            <p:ph type="sldNum" sz="quarter" idx="12"/>
          </p:nvPr>
        </p:nvSpPr>
        <p:spPr/>
        <p:txBody>
          <a:bodyPr/>
          <a:lstStyle/>
          <a:p>
            <a:fld id="{DA56523C-96EC-476D-AABD-D07E4E403ADD}" type="slidenum">
              <a:rPr lang="en-US" smtClean="0"/>
              <a:t>‹#›</a:t>
            </a:fld>
            <a:endParaRPr lang="en-US"/>
          </a:p>
        </p:txBody>
      </p:sp>
    </p:spTree>
    <p:extLst>
      <p:ext uri="{BB962C8B-B14F-4D97-AF65-F5344CB8AC3E}">
        <p14:creationId xmlns:p14="http://schemas.microsoft.com/office/powerpoint/2010/main" val="1332561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33CEFBC-CAF9-4D9B-A906-415600E06AFE}"/>
              </a:ext>
            </a:extLst>
          </p:cNvPr>
          <p:cNvSpPr>
            <a:spLocks noGrp="1"/>
          </p:cNvSpPr>
          <p:nvPr>
            <p:ph type="title"/>
          </p:nvPr>
        </p:nvSpPr>
        <p:spPr>
          <a:xfrm>
            <a:off x="595223" y="365126"/>
            <a:ext cx="10758577" cy="859826"/>
          </a:xfrm>
        </p:spPr>
        <p:txBody>
          <a:bodyPr>
            <a:normAutofit/>
          </a:bodyPr>
          <a:lstStyle>
            <a:lvl1pPr>
              <a:defRPr sz="3200"/>
            </a:lvl1pPr>
          </a:lstStyle>
          <a:p>
            <a:r>
              <a:rPr lang="en-US"/>
              <a:t>Click to edit Master title style</a:t>
            </a:r>
          </a:p>
        </p:txBody>
      </p:sp>
      <p:sp>
        <p:nvSpPr>
          <p:cNvPr id="4" name="Content Placeholder 3">
            <a:extLst>
              <a:ext uri="{FF2B5EF4-FFF2-40B4-BE49-F238E27FC236}">
                <a16:creationId xmlns:a16="http://schemas.microsoft.com/office/drawing/2014/main" id="{7B7815F9-0977-41AB-9A10-702B36916864}"/>
              </a:ext>
            </a:extLst>
          </p:cNvPr>
          <p:cNvSpPr>
            <a:spLocks noGrp="1"/>
          </p:cNvSpPr>
          <p:nvPr>
            <p:ph sz="half" idx="2"/>
          </p:nvPr>
        </p:nvSpPr>
        <p:spPr>
          <a:xfrm>
            <a:off x="595223" y="1362974"/>
            <a:ext cx="10758577" cy="4813989"/>
          </a:xfrm>
        </p:spPr>
        <p:txBody>
          <a:bodyPr/>
          <a:lstStyle>
            <a:lvl1pPr>
              <a:lnSpc>
                <a:spcPct val="100000"/>
              </a:lnSpc>
              <a:spcBef>
                <a:spcPct val="0"/>
              </a:spcBef>
              <a:spcAft>
                <a:spcPts val="400"/>
              </a:spcAft>
              <a:defRPr/>
            </a:lvl1pPr>
            <a:lvl2pPr>
              <a:lnSpc>
                <a:spcPct val="100000"/>
              </a:lnSpc>
              <a:spcBef>
                <a:spcPct val="0"/>
              </a:spcBef>
              <a:spcAft>
                <a:spcPts val="400"/>
              </a:spcAft>
              <a:defRPr/>
            </a:lvl2pPr>
            <a:lvl3pPr>
              <a:lnSpc>
                <a:spcPct val="100000"/>
              </a:lnSpc>
              <a:spcBef>
                <a:spcPct val="0"/>
              </a:spcBef>
              <a:spcAft>
                <a:spcPts val="400"/>
              </a:spcAft>
              <a:defRPr/>
            </a:lvl3pPr>
            <a:lvl4pPr>
              <a:lnSpc>
                <a:spcPct val="100000"/>
              </a:lnSpc>
              <a:spcBef>
                <a:spcPct val="0"/>
              </a:spcBef>
              <a:spcAft>
                <a:spcPts val="400"/>
              </a:spcAft>
              <a:defRPr/>
            </a:lvl4pPr>
            <a:lvl5pPr>
              <a:lnSpc>
                <a:spcPct val="100000"/>
              </a:lnSpc>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C50670-364E-40E2-BCE6-6B7A8A0C7629}"/>
              </a:ext>
            </a:extLst>
          </p:cNvPr>
          <p:cNvSpPr>
            <a:spLocks noGrp="1"/>
          </p:cNvSpPr>
          <p:nvPr>
            <p:ph type="dt" sz="half" idx="10"/>
          </p:nvPr>
        </p:nvSpPr>
        <p:spPr>
          <a:xfrm>
            <a:off x="838200" y="6356350"/>
            <a:ext cx="2743200" cy="365125"/>
          </a:xfrm>
        </p:spPr>
        <p:txBody>
          <a:bodyPr/>
          <a:lstStyle/>
          <a:p>
            <a:fld id="{A405E0C6-1226-4D87-82ED-490A15B2AACB}" type="datetime1">
              <a:rPr lang="en-US" smtClean="0"/>
              <a:t>9/12/2023</a:t>
            </a:fld>
            <a:endParaRPr lang="en-US"/>
          </a:p>
        </p:txBody>
      </p:sp>
      <p:sp>
        <p:nvSpPr>
          <p:cNvPr id="6" name="Footer Placeholder 5">
            <a:extLst>
              <a:ext uri="{FF2B5EF4-FFF2-40B4-BE49-F238E27FC236}">
                <a16:creationId xmlns:a16="http://schemas.microsoft.com/office/drawing/2014/main" id="{DAA0EEBE-79A8-456A-A13E-05836122E4C1}"/>
              </a:ext>
            </a:extLst>
          </p:cNvPr>
          <p:cNvSpPr>
            <a:spLocks noGrp="1"/>
          </p:cNvSpPr>
          <p:nvPr>
            <p:ph type="ftr" sz="quarter" idx="11"/>
          </p:nvPr>
        </p:nvSpPr>
        <p:spPr>
          <a:xfrm>
            <a:off x="4038600" y="6356350"/>
            <a:ext cx="4114800" cy="365125"/>
          </a:xfrm>
        </p:spPr>
        <p:txBody>
          <a:bodyPr/>
          <a:lstStyle/>
          <a:p>
            <a:endParaRPr lang="en-US"/>
          </a:p>
        </p:txBody>
      </p:sp>
      <p:sp>
        <p:nvSpPr>
          <p:cNvPr id="7" name="Slide Number Placeholder 6">
            <a:extLst>
              <a:ext uri="{FF2B5EF4-FFF2-40B4-BE49-F238E27FC236}">
                <a16:creationId xmlns:a16="http://schemas.microsoft.com/office/drawing/2014/main" id="{470297E1-61ED-4A91-9023-4DE0B162C3C9}"/>
              </a:ext>
            </a:extLst>
          </p:cNvPr>
          <p:cNvSpPr>
            <a:spLocks noGrp="1"/>
          </p:cNvSpPr>
          <p:nvPr>
            <p:ph type="sldNum" sz="quarter" idx="12"/>
          </p:nvPr>
        </p:nvSpPr>
        <p:spPr>
          <a:xfrm>
            <a:off x="8610599" y="6492875"/>
            <a:ext cx="1637581" cy="316530"/>
          </a:xfrm>
        </p:spPr>
        <p:txBody>
          <a:bodyPr/>
          <a:lstStyle/>
          <a:p>
            <a:fld id="{E801F158-C9B8-4998-A952-0E078A83DA0B}" type="slidenum">
              <a:rPr lang="en-US" smtClean="0"/>
              <a:t>‹#›</a:t>
            </a:fld>
            <a:endParaRPr lang="en-US"/>
          </a:p>
        </p:txBody>
      </p:sp>
    </p:spTree>
    <p:extLst>
      <p:ext uri="{BB962C8B-B14F-4D97-AF65-F5344CB8AC3E}">
        <p14:creationId xmlns:p14="http://schemas.microsoft.com/office/powerpoint/2010/main" val="23573859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E6E5-2A55-4B6C-A38E-F98CD7770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D977DC-C835-40B2-9A00-1DFCCCBF53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692A8E-E610-4995-9401-83BB530E513F}"/>
              </a:ext>
            </a:extLst>
          </p:cNvPr>
          <p:cNvSpPr>
            <a:spLocks noGrp="1"/>
          </p:cNvSpPr>
          <p:nvPr>
            <p:ph type="dt" sz="half" idx="10"/>
          </p:nvPr>
        </p:nvSpPr>
        <p:spPr/>
        <p:txBody>
          <a:bodyPr/>
          <a:lstStyle/>
          <a:p>
            <a:fld id="{79BE8C28-7871-4F81-806A-B4B010329C4B}" type="datetime1">
              <a:rPr lang="en-US" smtClean="0"/>
              <a:t>9/12/2023</a:t>
            </a:fld>
            <a:endParaRPr lang="en-US"/>
          </a:p>
        </p:txBody>
      </p:sp>
      <p:sp>
        <p:nvSpPr>
          <p:cNvPr id="5" name="Footer Placeholder 4">
            <a:extLst>
              <a:ext uri="{FF2B5EF4-FFF2-40B4-BE49-F238E27FC236}">
                <a16:creationId xmlns:a16="http://schemas.microsoft.com/office/drawing/2014/main" id="{1B1C1F59-89AB-45F1-881A-49C798B5B915}"/>
              </a:ext>
            </a:extLst>
          </p:cNvPr>
          <p:cNvSpPr>
            <a:spLocks noGrp="1"/>
          </p:cNvSpPr>
          <p:nvPr>
            <p:ph type="ftr" sz="quarter" idx="11"/>
          </p:nvPr>
        </p:nvSpPr>
        <p:spPr/>
        <p:txBody>
          <a:bodyPr/>
          <a:lstStyle/>
          <a:p>
            <a:r>
              <a:rPr lang="en-US"/>
              <a:t>D</a:t>
            </a:r>
          </a:p>
        </p:txBody>
      </p:sp>
      <p:sp>
        <p:nvSpPr>
          <p:cNvPr id="6" name="Slide Number Placeholder 5">
            <a:extLst>
              <a:ext uri="{FF2B5EF4-FFF2-40B4-BE49-F238E27FC236}">
                <a16:creationId xmlns:a16="http://schemas.microsoft.com/office/drawing/2014/main" id="{5876720D-2726-4932-AB17-46127CED92AC}"/>
              </a:ext>
            </a:extLst>
          </p:cNvPr>
          <p:cNvSpPr>
            <a:spLocks noGrp="1"/>
          </p:cNvSpPr>
          <p:nvPr>
            <p:ph type="sldNum" sz="quarter" idx="12"/>
          </p:nvPr>
        </p:nvSpPr>
        <p:spPr/>
        <p:txBody>
          <a:bodyPr/>
          <a:lstStyle/>
          <a:p>
            <a:fld id="{46155634-F56C-4AC5-88B7-191D0FD3E1C5}" type="slidenum">
              <a:rPr lang="en-US" smtClean="0"/>
              <a:t>‹#›</a:t>
            </a:fld>
            <a:endParaRPr lang="en-US"/>
          </a:p>
        </p:txBody>
      </p:sp>
    </p:spTree>
    <p:extLst>
      <p:ext uri="{BB962C8B-B14F-4D97-AF65-F5344CB8AC3E}">
        <p14:creationId xmlns:p14="http://schemas.microsoft.com/office/powerpoint/2010/main" val="291876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0FD9-63CA-41FC-AEAC-016550E7C9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86DFC-98AC-45CA-A040-25615A5F5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7CFEA9-6194-4DD5-B056-3ADC9AE56F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36A320-57DE-4F1B-A93F-662B8C566EB2}"/>
              </a:ext>
            </a:extLst>
          </p:cNvPr>
          <p:cNvSpPr>
            <a:spLocks noGrp="1"/>
          </p:cNvSpPr>
          <p:nvPr>
            <p:ph type="dt" sz="half" idx="10"/>
          </p:nvPr>
        </p:nvSpPr>
        <p:spPr/>
        <p:txBody>
          <a:bodyPr/>
          <a:lstStyle/>
          <a:p>
            <a:fld id="{EBA47908-56B2-4850-84DE-7BF3688679C9}" type="datetime1">
              <a:rPr lang="en-US" smtClean="0"/>
              <a:t>9/12/2023</a:t>
            </a:fld>
            <a:endParaRPr lang="en-US"/>
          </a:p>
        </p:txBody>
      </p:sp>
      <p:sp>
        <p:nvSpPr>
          <p:cNvPr id="6" name="Footer Placeholder 5">
            <a:extLst>
              <a:ext uri="{FF2B5EF4-FFF2-40B4-BE49-F238E27FC236}">
                <a16:creationId xmlns:a16="http://schemas.microsoft.com/office/drawing/2014/main" id="{8D1BDBCB-6B81-4155-BF1B-15CF5B3C6764}"/>
              </a:ext>
            </a:extLst>
          </p:cNvPr>
          <p:cNvSpPr>
            <a:spLocks noGrp="1"/>
          </p:cNvSpPr>
          <p:nvPr>
            <p:ph type="ftr" sz="quarter" idx="11"/>
          </p:nvPr>
        </p:nvSpPr>
        <p:spPr/>
        <p:txBody>
          <a:bodyPr/>
          <a:lstStyle/>
          <a:p>
            <a:r>
              <a:rPr lang="en-US"/>
              <a:t>D</a:t>
            </a:r>
          </a:p>
        </p:txBody>
      </p:sp>
      <p:sp>
        <p:nvSpPr>
          <p:cNvPr id="7" name="Slide Number Placeholder 6">
            <a:extLst>
              <a:ext uri="{FF2B5EF4-FFF2-40B4-BE49-F238E27FC236}">
                <a16:creationId xmlns:a16="http://schemas.microsoft.com/office/drawing/2014/main" id="{75007B57-552F-4E90-8A3A-4CFE41B5638C}"/>
              </a:ext>
            </a:extLst>
          </p:cNvPr>
          <p:cNvSpPr>
            <a:spLocks noGrp="1"/>
          </p:cNvSpPr>
          <p:nvPr>
            <p:ph type="sldNum" sz="quarter" idx="12"/>
          </p:nvPr>
        </p:nvSpPr>
        <p:spPr/>
        <p:txBody>
          <a:bodyPr/>
          <a:lstStyle/>
          <a:p>
            <a:fld id="{46155634-F56C-4AC5-88B7-191D0FD3E1C5}" type="slidenum">
              <a:rPr lang="en-US" smtClean="0"/>
              <a:t>‹#›</a:t>
            </a:fld>
            <a:endParaRPr lang="en-US"/>
          </a:p>
        </p:txBody>
      </p:sp>
    </p:spTree>
    <p:extLst>
      <p:ext uri="{BB962C8B-B14F-4D97-AF65-F5344CB8AC3E}">
        <p14:creationId xmlns:p14="http://schemas.microsoft.com/office/powerpoint/2010/main" val="271804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AAA8-58A6-4FAC-8D02-EFAA4AEE6A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A0766-AAED-4B66-AD01-F02F05088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E27836-5D5A-4A03-884F-4CC99D7EB7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B3D5ED-D239-430D-8DEC-96736C410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725B25-180A-47B2-B7D2-BC226E23E5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4ABB6B-4220-4610-A699-B29A687A4A65}"/>
              </a:ext>
            </a:extLst>
          </p:cNvPr>
          <p:cNvSpPr>
            <a:spLocks noGrp="1"/>
          </p:cNvSpPr>
          <p:nvPr>
            <p:ph type="dt" sz="half" idx="10"/>
          </p:nvPr>
        </p:nvSpPr>
        <p:spPr/>
        <p:txBody>
          <a:bodyPr/>
          <a:lstStyle/>
          <a:p>
            <a:fld id="{6347B2DB-2D08-4D7C-9088-B8C771480861}" type="datetime1">
              <a:rPr lang="en-US" smtClean="0"/>
              <a:t>9/12/2023</a:t>
            </a:fld>
            <a:endParaRPr lang="en-US"/>
          </a:p>
        </p:txBody>
      </p:sp>
      <p:sp>
        <p:nvSpPr>
          <p:cNvPr id="8" name="Footer Placeholder 7">
            <a:extLst>
              <a:ext uri="{FF2B5EF4-FFF2-40B4-BE49-F238E27FC236}">
                <a16:creationId xmlns:a16="http://schemas.microsoft.com/office/drawing/2014/main" id="{539E4433-BAA4-4CF1-B7B0-E20A356AA8FF}"/>
              </a:ext>
            </a:extLst>
          </p:cNvPr>
          <p:cNvSpPr>
            <a:spLocks noGrp="1"/>
          </p:cNvSpPr>
          <p:nvPr>
            <p:ph type="ftr" sz="quarter" idx="11"/>
          </p:nvPr>
        </p:nvSpPr>
        <p:spPr/>
        <p:txBody>
          <a:bodyPr/>
          <a:lstStyle/>
          <a:p>
            <a:r>
              <a:rPr lang="en-US"/>
              <a:t>D</a:t>
            </a:r>
          </a:p>
        </p:txBody>
      </p:sp>
      <p:sp>
        <p:nvSpPr>
          <p:cNvPr id="9" name="Slide Number Placeholder 8">
            <a:extLst>
              <a:ext uri="{FF2B5EF4-FFF2-40B4-BE49-F238E27FC236}">
                <a16:creationId xmlns:a16="http://schemas.microsoft.com/office/drawing/2014/main" id="{2391B832-4ACF-444D-A183-02F66CC0038D}"/>
              </a:ext>
            </a:extLst>
          </p:cNvPr>
          <p:cNvSpPr>
            <a:spLocks noGrp="1"/>
          </p:cNvSpPr>
          <p:nvPr>
            <p:ph type="sldNum" sz="quarter" idx="12"/>
          </p:nvPr>
        </p:nvSpPr>
        <p:spPr/>
        <p:txBody>
          <a:bodyPr/>
          <a:lstStyle/>
          <a:p>
            <a:fld id="{46155634-F56C-4AC5-88B7-191D0FD3E1C5}" type="slidenum">
              <a:rPr lang="en-US" smtClean="0"/>
              <a:t>‹#›</a:t>
            </a:fld>
            <a:endParaRPr lang="en-US"/>
          </a:p>
        </p:txBody>
      </p:sp>
    </p:spTree>
    <p:extLst>
      <p:ext uri="{BB962C8B-B14F-4D97-AF65-F5344CB8AC3E}">
        <p14:creationId xmlns:p14="http://schemas.microsoft.com/office/powerpoint/2010/main" val="25316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502F-0D8C-47FC-BD64-A2686A7A95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44E625-636C-4966-A0F7-A78607C6CB80}"/>
              </a:ext>
            </a:extLst>
          </p:cNvPr>
          <p:cNvSpPr>
            <a:spLocks noGrp="1"/>
          </p:cNvSpPr>
          <p:nvPr>
            <p:ph type="dt" sz="half" idx="10"/>
          </p:nvPr>
        </p:nvSpPr>
        <p:spPr/>
        <p:txBody>
          <a:bodyPr/>
          <a:lstStyle/>
          <a:p>
            <a:fld id="{2D5BA106-5A3B-4C9D-A1CE-CA5933ECD751}" type="datetime1">
              <a:rPr lang="en-US" smtClean="0"/>
              <a:t>9/12/2023</a:t>
            </a:fld>
            <a:endParaRPr lang="en-US"/>
          </a:p>
        </p:txBody>
      </p:sp>
      <p:sp>
        <p:nvSpPr>
          <p:cNvPr id="4" name="Footer Placeholder 3">
            <a:extLst>
              <a:ext uri="{FF2B5EF4-FFF2-40B4-BE49-F238E27FC236}">
                <a16:creationId xmlns:a16="http://schemas.microsoft.com/office/drawing/2014/main" id="{FC92287F-2D82-4D3C-9AFE-B1EA291A63B9}"/>
              </a:ext>
            </a:extLst>
          </p:cNvPr>
          <p:cNvSpPr>
            <a:spLocks noGrp="1"/>
          </p:cNvSpPr>
          <p:nvPr>
            <p:ph type="ftr" sz="quarter" idx="11"/>
          </p:nvPr>
        </p:nvSpPr>
        <p:spPr/>
        <p:txBody>
          <a:bodyPr/>
          <a:lstStyle/>
          <a:p>
            <a:r>
              <a:rPr lang="en-US"/>
              <a:t>D</a:t>
            </a:r>
          </a:p>
        </p:txBody>
      </p:sp>
      <p:sp>
        <p:nvSpPr>
          <p:cNvPr id="5" name="Slide Number Placeholder 4">
            <a:extLst>
              <a:ext uri="{FF2B5EF4-FFF2-40B4-BE49-F238E27FC236}">
                <a16:creationId xmlns:a16="http://schemas.microsoft.com/office/drawing/2014/main" id="{C45DAE16-AA87-4A42-9E47-FB834F99CB25}"/>
              </a:ext>
            </a:extLst>
          </p:cNvPr>
          <p:cNvSpPr>
            <a:spLocks noGrp="1"/>
          </p:cNvSpPr>
          <p:nvPr>
            <p:ph type="sldNum" sz="quarter" idx="12"/>
          </p:nvPr>
        </p:nvSpPr>
        <p:spPr/>
        <p:txBody>
          <a:bodyPr/>
          <a:lstStyle/>
          <a:p>
            <a:fld id="{46155634-F56C-4AC5-88B7-191D0FD3E1C5}" type="slidenum">
              <a:rPr lang="en-US" smtClean="0"/>
              <a:t>‹#›</a:t>
            </a:fld>
            <a:endParaRPr lang="en-US"/>
          </a:p>
        </p:txBody>
      </p:sp>
    </p:spTree>
    <p:extLst>
      <p:ext uri="{BB962C8B-B14F-4D97-AF65-F5344CB8AC3E}">
        <p14:creationId xmlns:p14="http://schemas.microsoft.com/office/powerpoint/2010/main" val="174115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941CE-84C2-4C6E-A793-E2B855471E02}"/>
              </a:ext>
            </a:extLst>
          </p:cNvPr>
          <p:cNvSpPr>
            <a:spLocks noGrp="1"/>
          </p:cNvSpPr>
          <p:nvPr>
            <p:ph type="dt" sz="half" idx="10"/>
          </p:nvPr>
        </p:nvSpPr>
        <p:spPr/>
        <p:txBody>
          <a:bodyPr/>
          <a:lstStyle/>
          <a:p>
            <a:fld id="{45F13600-F806-4B97-B4F9-3D4AD68994D9}" type="datetime1">
              <a:rPr lang="en-US" smtClean="0"/>
              <a:t>9/12/2023</a:t>
            </a:fld>
            <a:endParaRPr lang="en-US"/>
          </a:p>
        </p:txBody>
      </p:sp>
      <p:sp>
        <p:nvSpPr>
          <p:cNvPr id="3" name="Footer Placeholder 2">
            <a:extLst>
              <a:ext uri="{FF2B5EF4-FFF2-40B4-BE49-F238E27FC236}">
                <a16:creationId xmlns:a16="http://schemas.microsoft.com/office/drawing/2014/main" id="{1E2F293B-1466-45AD-A63F-864507758FF0}"/>
              </a:ext>
            </a:extLst>
          </p:cNvPr>
          <p:cNvSpPr>
            <a:spLocks noGrp="1"/>
          </p:cNvSpPr>
          <p:nvPr>
            <p:ph type="ftr" sz="quarter" idx="11"/>
          </p:nvPr>
        </p:nvSpPr>
        <p:spPr/>
        <p:txBody>
          <a:bodyPr/>
          <a:lstStyle/>
          <a:p>
            <a:r>
              <a:rPr lang="en-US"/>
              <a:t>D</a:t>
            </a:r>
          </a:p>
        </p:txBody>
      </p:sp>
      <p:sp>
        <p:nvSpPr>
          <p:cNvPr id="4" name="Slide Number Placeholder 3">
            <a:extLst>
              <a:ext uri="{FF2B5EF4-FFF2-40B4-BE49-F238E27FC236}">
                <a16:creationId xmlns:a16="http://schemas.microsoft.com/office/drawing/2014/main" id="{5807B7BB-5D2B-4BD0-96F9-EBEF75488B4D}"/>
              </a:ext>
            </a:extLst>
          </p:cNvPr>
          <p:cNvSpPr>
            <a:spLocks noGrp="1"/>
          </p:cNvSpPr>
          <p:nvPr>
            <p:ph type="sldNum" sz="quarter" idx="12"/>
          </p:nvPr>
        </p:nvSpPr>
        <p:spPr/>
        <p:txBody>
          <a:bodyPr/>
          <a:lstStyle/>
          <a:p>
            <a:fld id="{46155634-F56C-4AC5-88B7-191D0FD3E1C5}" type="slidenum">
              <a:rPr lang="en-US" smtClean="0"/>
              <a:t>‹#›</a:t>
            </a:fld>
            <a:endParaRPr lang="en-US"/>
          </a:p>
        </p:txBody>
      </p:sp>
    </p:spTree>
    <p:extLst>
      <p:ext uri="{BB962C8B-B14F-4D97-AF65-F5344CB8AC3E}">
        <p14:creationId xmlns:p14="http://schemas.microsoft.com/office/powerpoint/2010/main" val="385893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312E-F17C-4B8F-9503-455B9993AF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0BFFFC-3E49-4289-9E95-6A5EE0668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B9C9C7-CEE3-4EBC-853B-B6C0D4A00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D2601-7B26-4656-8391-F7AC10DA6693}"/>
              </a:ext>
            </a:extLst>
          </p:cNvPr>
          <p:cNvSpPr>
            <a:spLocks noGrp="1"/>
          </p:cNvSpPr>
          <p:nvPr>
            <p:ph type="dt" sz="half" idx="10"/>
          </p:nvPr>
        </p:nvSpPr>
        <p:spPr/>
        <p:txBody>
          <a:bodyPr/>
          <a:lstStyle/>
          <a:p>
            <a:fld id="{21253DED-6368-4E1C-9E6A-0723FD9DC56A}" type="datetime1">
              <a:rPr lang="en-US" smtClean="0"/>
              <a:t>9/12/2023</a:t>
            </a:fld>
            <a:endParaRPr lang="en-US"/>
          </a:p>
        </p:txBody>
      </p:sp>
      <p:sp>
        <p:nvSpPr>
          <p:cNvPr id="6" name="Footer Placeholder 5">
            <a:extLst>
              <a:ext uri="{FF2B5EF4-FFF2-40B4-BE49-F238E27FC236}">
                <a16:creationId xmlns:a16="http://schemas.microsoft.com/office/drawing/2014/main" id="{495F7FA0-A972-4111-A9AE-CB518CC33F45}"/>
              </a:ext>
            </a:extLst>
          </p:cNvPr>
          <p:cNvSpPr>
            <a:spLocks noGrp="1"/>
          </p:cNvSpPr>
          <p:nvPr>
            <p:ph type="ftr" sz="quarter" idx="11"/>
          </p:nvPr>
        </p:nvSpPr>
        <p:spPr/>
        <p:txBody>
          <a:bodyPr/>
          <a:lstStyle/>
          <a:p>
            <a:r>
              <a:rPr lang="en-US"/>
              <a:t>D</a:t>
            </a:r>
          </a:p>
        </p:txBody>
      </p:sp>
      <p:sp>
        <p:nvSpPr>
          <p:cNvPr id="7" name="Slide Number Placeholder 6">
            <a:extLst>
              <a:ext uri="{FF2B5EF4-FFF2-40B4-BE49-F238E27FC236}">
                <a16:creationId xmlns:a16="http://schemas.microsoft.com/office/drawing/2014/main" id="{DB9EAF0C-050B-4400-8E19-2AB7B76BA9A7}"/>
              </a:ext>
            </a:extLst>
          </p:cNvPr>
          <p:cNvSpPr>
            <a:spLocks noGrp="1"/>
          </p:cNvSpPr>
          <p:nvPr>
            <p:ph type="sldNum" sz="quarter" idx="12"/>
          </p:nvPr>
        </p:nvSpPr>
        <p:spPr/>
        <p:txBody>
          <a:bodyPr/>
          <a:lstStyle/>
          <a:p>
            <a:fld id="{46155634-F56C-4AC5-88B7-191D0FD3E1C5}" type="slidenum">
              <a:rPr lang="en-US" smtClean="0"/>
              <a:t>‹#›</a:t>
            </a:fld>
            <a:endParaRPr lang="en-US"/>
          </a:p>
        </p:txBody>
      </p:sp>
    </p:spTree>
    <p:extLst>
      <p:ext uri="{BB962C8B-B14F-4D97-AF65-F5344CB8AC3E}">
        <p14:creationId xmlns:p14="http://schemas.microsoft.com/office/powerpoint/2010/main" val="350625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A8B8-653D-4780-8F59-C66563FE52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586137-9A9F-4002-97BD-497C703276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21DFE8-C9D3-4762-8E83-F5FFBF09D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87434-F55F-4E20-B822-38363C468ADC}"/>
              </a:ext>
            </a:extLst>
          </p:cNvPr>
          <p:cNvSpPr>
            <a:spLocks noGrp="1"/>
          </p:cNvSpPr>
          <p:nvPr>
            <p:ph type="dt" sz="half" idx="10"/>
          </p:nvPr>
        </p:nvSpPr>
        <p:spPr/>
        <p:txBody>
          <a:bodyPr/>
          <a:lstStyle/>
          <a:p>
            <a:fld id="{F320ACD6-B048-4F6B-9076-58BD08DAD66B}" type="datetime1">
              <a:rPr lang="en-US" smtClean="0"/>
              <a:t>9/12/2023</a:t>
            </a:fld>
            <a:endParaRPr lang="en-US"/>
          </a:p>
        </p:txBody>
      </p:sp>
      <p:sp>
        <p:nvSpPr>
          <p:cNvPr id="6" name="Footer Placeholder 5">
            <a:extLst>
              <a:ext uri="{FF2B5EF4-FFF2-40B4-BE49-F238E27FC236}">
                <a16:creationId xmlns:a16="http://schemas.microsoft.com/office/drawing/2014/main" id="{19E2BA2E-875F-41B5-8129-00E3A6001CBF}"/>
              </a:ext>
            </a:extLst>
          </p:cNvPr>
          <p:cNvSpPr>
            <a:spLocks noGrp="1"/>
          </p:cNvSpPr>
          <p:nvPr>
            <p:ph type="ftr" sz="quarter" idx="11"/>
          </p:nvPr>
        </p:nvSpPr>
        <p:spPr/>
        <p:txBody>
          <a:bodyPr/>
          <a:lstStyle/>
          <a:p>
            <a:r>
              <a:rPr lang="en-US"/>
              <a:t>D</a:t>
            </a:r>
          </a:p>
        </p:txBody>
      </p:sp>
      <p:sp>
        <p:nvSpPr>
          <p:cNvPr id="7" name="Slide Number Placeholder 6">
            <a:extLst>
              <a:ext uri="{FF2B5EF4-FFF2-40B4-BE49-F238E27FC236}">
                <a16:creationId xmlns:a16="http://schemas.microsoft.com/office/drawing/2014/main" id="{9554579F-DDC3-47ED-AF26-54804B6E0928}"/>
              </a:ext>
            </a:extLst>
          </p:cNvPr>
          <p:cNvSpPr>
            <a:spLocks noGrp="1"/>
          </p:cNvSpPr>
          <p:nvPr>
            <p:ph type="sldNum" sz="quarter" idx="12"/>
          </p:nvPr>
        </p:nvSpPr>
        <p:spPr/>
        <p:txBody>
          <a:bodyPr/>
          <a:lstStyle/>
          <a:p>
            <a:fld id="{46155634-F56C-4AC5-88B7-191D0FD3E1C5}" type="slidenum">
              <a:rPr lang="en-US" smtClean="0"/>
              <a:t>‹#›</a:t>
            </a:fld>
            <a:endParaRPr lang="en-US"/>
          </a:p>
        </p:txBody>
      </p:sp>
    </p:spTree>
    <p:extLst>
      <p:ext uri="{BB962C8B-B14F-4D97-AF65-F5344CB8AC3E}">
        <p14:creationId xmlns:p14="http://schemas.microsoft.com/office/powerpoint/2010/main" val="420733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51328-0D68-4FF2-9C4B-AB5989794B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1FE73-23FC-4788-83DF-B24F2A0E38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D83A1-20A2-47BC-9AFC-CF2F0F2D9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2DC87-50FA-4128-95DF-69E0F7E0E8A6}" type="datetime1">
              <a:rPr lang="en-US" smtClean="0"/>
              <a:t>9/12/2023</a:t>
            </a:fld>
            <a:endParaRPr lang="en-US"/>
          </a:p>
        </p:txBody>
      </p:sp>
      <p:sp>
        <p:nvSpPr>
          <p:cNvPr id="5" name="Footer Placeholder 4">
            <a:extLst>
              <a:ext uri="{FF2B5EF4-FFF2-40B4-BE49-F238E27FC236}">
                <a16:creationId xmlns:a16="http://schemas.microsoft.com/office/drawing/2014/main" id="{AB2F90C0-51FB-4A68-9C4B-A9623C7B2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
            </a:r>
          </a:p>
        </p:txBody>
      </p:sp>
      <p:sp>
        <p:nvSpPr>
          <p:cNvPr id="6" name="Slide Number Placeholder 5">
            <a:extLst>
              <a:ext uri="{FF2B5EF4-FFF2-40B4-BE49-F238E27FC236}">
                <a16:creationId xmlns:a16="http://schemas.microsoft.com/office/drawing/2014/main" id="{8CC748DA-D2F6-44A4-9D35-BA9BE9BDFB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55634-F56C-4AC5-88B7-191D0FD3E1C5}" type="slidenum">
              <a:rPr lang="en-US" smtClean="0"/>
              <a:t>‹#›</a:t>
            </a:fld>
            <a:endParaRPr lang="en-US"/>
          </a:p>
        </p:txBody>
      </p:sp>
    </p:spTree>
    <p:extLst>
      <p:ext uri="{BB962C8B-B14F-4D97-AF65-F5344CB8AC3E}">
        <p14:creationId xmlns:p14="http://schemas.microsoft.com/office/powerpoint/2010/main" val="1569103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BC744-BEAC-E739-7A20-A52CAAADBE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82B6D1-1218-1D07-57FA-871872A19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B590D-8C39-1B44-02DC-238281333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74417-9B95-4DD1-BC42-2939091020E6}" type="datetimeFigureOut">
              <a:rPr lang="en-US" smtClean="0"/>
              <a:t>9/12/2023</a:t>
            </a:fld>
            <a:endParaRPr lang="en-US"/>
          </a:p>
        </p:txBody>
      </p:sp>
      <p:sp>
        <p:nvSpPr>
          <p:cNvPr id="5" name="Footer Placeholder 4">
            <a:extLst>
              <a:ext uri="{FF2B5EF4-FFF2-40B4-BE49-F238E27FC236}">
                <a16:creationId xmlns:a16="http://schemas.microsoft.com/office/drawing/2014/main" id="{7CD369F5-B761-2D08-7C4E-32B0826E0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B8A6A1-616F-FE29-CD00-3D7E2F9BA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6523C-96EC-476D-AABD-D07E4E403ADD}" type="slidenum">
              <a:rPr lang="en-US" smtClean="0"/>
              <a:t>‹#›</a:t>
            </a:fld>
            <a:endParaRPr lang="en-US"/>
          </a:p>
        </p:txBody>
      </p:sp>
    </p:spTree>
    <p:extLst>
      <p:ext uri="{BB962C8B-B14F-4D97-AF65-F5344CB8AC3E}">
        <p14:creationId xmlns:p14="http://schemas.microsoft.com/office/powerpoint/2010/main" val="2568164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iscover.dtic.mil/section-809-panel/" TargetMode="External"/><Relationship Id="rId2" Type="http://schemas.openxmlformats.org/officeDocument/2006/relationships/hyperlink" Target="http://www.procurementroundtable.org/" TargetMode="External"/><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hyperlink" Target="mailto:david.a.drabkin@gmail.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BD7CC6-2F7F-4587-8E92-D041AB2C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7ED1F4-19EF-4BC2-A6EA-DF1525142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EE7C14F-442F-4416-A4A9-6DA10263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5" name="Oval 14">
              <a:extLst>
                <a:ext uri="{FF2B5EF4-FFF2-40B4-BE49-F238E27FC236}">
                  <a16:creationId xmlns:a16="http://schemas.microsoft.com/office/drawing/2014/main" id="{97AC4CCD-70AA-4916-97EA-D9C12FE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5694289-EA59-4679-9DB4-0646321A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2EDAD0A-6995-496D-9789-A34C66F5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BBB211-248C-4F94-900A-80CD8D52F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8DCC953-87D5-419D-A529-94A946251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F67D0B7-A0F4-47EB-8DF7-2630C056A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3919D60-F174-4FEB-9E9D-5AF6BD659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8EF7474-F1F7-47A7-AF33-E38A86EBF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5" name="Straight Connector 24">
              <a:extLst>
                <a:ext uri="{FF2B5EF4-FFF2-40B4-BE49-F238E27FC236}">
                  <a16:creationId xmlns:a16="http://schemas.microsoft.com/office/drawing/2014/main" id="{8B14C3B3-01E7-4DD2-80BC-D6605BDB3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E2ED25-9BE8-462A-BE54-D3E506DBA2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3E48329-07A0-4DBB-9D0C-0614AE372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D609B4-86D5-44D5-8511-42AE9B129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912E1BF-76C2-49D5-A5AC-1CE20255C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1" name="Straight Connector 30">
              <a:extLst>
                <a:ext uri="{FF2B5EF4-FFF2-40B4-BE49-F238E27FC236}">
                  <a16:creationId xmlns:a16="http://schemas.microsoft.com/office/drawing/2014/main" id="{84E6722B-B0C0-4A43-91F6-6E2D6E2D7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8EAB6DA-9741-4668-8E47-957CD5151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36EC6AA-9E44-4DD2-B718-EE0411141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8DE653-B3C7-49E5-A3B0-6C00B2608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90AE89EB-4F51-4181-9475-7E1048FB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78285A0-9022-40FD-B520-91444BA163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9" name="Straight Connector 38">
              <a:extLst>
                <a:ext uri="{FF2B5EF4-FFF2-40B4-BE49-F238E27FC236}">
                  <a16:creationId xmlns:a16="http://schemas.microsoft.com/office/drawing/2014/main" id="{0E2EED1A-F137-41BB-A555-7CDFF9C33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1EC980-DEDC-41BF-995C-1D471C90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A2F9486-DC13-4EDD-82CE-7FFC6F484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46A2475-19E5-46B8-B7FE-C2CF42971F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46B3662-3565-43B3-AA41-024F4045367B}"/>
              </a:ext>
            </a:extLst>
          </p:cNvPr>
          <p:cNvSpPr>
            <a:spLocks noGrp="1"/>
          </p:cNvSpPr>
          <p:nvPr>
            <p:ph type="ctrTitle"/>
          </p:nvPr>
        </p:nvSpPr>
        <p:spPr>
          <a:xfrm>
            <a:off x="626591" y="3742973"/>
            <a:ext cx="11119932" cy="2087424"/>
          </a:xfrm>
          <a:noFill/>
        </p:spPr>
        <p:txBody>
          <a:bodyPr anchor="t">
            <a:normAutofit fontScale="90000"/>
          </a:bodyPr>
          <a:lstStyle/>
          <a:p>
            <a:pPr algn="l"/>
            <a:r>
              <a:rPr lang="en-US" sz="3000" dirty="0">
                <a:solidFill>
                  <a:schemeClr val="bg1"/>
                </a:solidFill>
              </a:rPr>
              <a:t>Training Webinar:</a:t>
            </a:r>
            <a:br>
              <a:rPr lang="en-US" sz="3000" dirty="0">
                <a:solidFill>
                  <a:schemeClr val="bg1"/>
                </a:solidFill>
              </a:rPr>
            </a:br>
            <a:r>
              <a:rPr lang="en-US" sz="4400" b="1" dirty="0">
                <a:solidFill>
                  <a:schemeClr val="bg1"/>
                </a:solidFill>
              </a:rPr>
              <a:t>AIRC Report on U.S. Labor Law Violations and Mandatory Debarment</a:t>
            </a:r>
            <a:br>
              <a:rPr lang="en-US" sz="3600" b="1" dirty="0">
                <a:solidFill>
                  <a:schemeClr val="bg1"/>
                </a:solidFill>
              </a:rPr>
            </a:br>
            <a:r>
              <a:rPr lang="en-US" sz="3600" b="1" dirty="0">
                <a:solidFill>
                  <a:schemeClr val="bg1"/>
                </a:solidFill>
              </a:rPr>
              <a:t>12 September 2023 – 11 am Eastern</a:t>
            </a:r>
            <a:br>
              <a:rPr lang="en-US" sz="3600" b="1" dirty="0">
                <a:solidFill>
                  <a:schemeClr val="bg1"/>
                </a:solidFill>
              </a:rPr>
            </a:br>
            <a:br>
              <a:rPr lang="en-US" sz="3600" b="1" dirty="0">
                <a:solidFill>
                  <a:schemeClr val="bg1"/>
                </a:solidFill>
              </a:rPr>
            </a:br>
            <a:r>
              <a:rPr lang="en-US" sz="3600" b="1" dirty="0">
                <a:solidFill>
                  <a:schemeClr val="bg1"/>
                </a:solidFill>
              </a:rPr>
              <a:t>with the kind cooperation of the Defense Acquisition University</a:t>
            </a:r>
            <a:endParaRPr lang="en-US" sz="3000" dirty="0">
              <a:solidFill>
                <a:schemeClr val="bg1"/>
              </a:solidFill>
            </a:endParaRPr>
          </a:p>
        </p:txBody>
      </p:sp>
      <p:pic>
        <p:nvPicPr>
          <p:cNvPr id="5" name="Picture 4" descr="Text&#10;&#10;Description automatically generated with medium confidence">
            <a:extLst>
              <a:ext uri="{FF2B5EF4-FFF2-40B4-BE49-F238E27FC236}">
                <a16:creationId xmlns:a16="http://schemas.microsoft.com/office/drawing/2014/main" id="{78EA49D4-DDB8-4F06-AA0C-35FFDEB36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59" y="1220312"/>
            <a:ext cx="10843065" cy="2060181"/>
          </a:xfrm>
          <a:prstGeom prst="rect">
            <a:avLst/>
          </a:prstGeom>
        </p:spPr>
      </p:pic>
      <p:grpSp>
        <p:nvGrpSpPr>
          <p:cNvPr id="44" name="Group 43">
            <a:extLst>
              <a:ext uri="{FF2B5EF4-FFF2-40B4-BE49-F238E27FC236}">
                <a16:creationId xmlns:a16="http://schemas.microsoft.com/office/drawing/2014/main" id="{91CD8CAA-4614-4393-ADD7-7FDFD8ABD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45" name="Straight Connector 44">
              <a:extLst>
                <a:ext uri="{FF2B5EF4-FFF2-40B4-BE49-F238E27FC236}">
                  <a16:creationId xmlns:a16="http://schemas.microsoft.com/office/drawing/2014/main" id="{89F5BF84-4D12-40EB-B3CA-72B55341A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F91815-2B4A-44C8-BAC2-6732AD11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23960DB-F7E9-40C5-BDC7-9700C71B1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5623C8-E3C3-425E-B186-ADFF5B670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5F852625-A913-45D3-828C-58EA4305D6A1}"/>
              </a:ext>
            </a:extLst>
          </p:cNvPr>
          <p:cNvSpPr>
            <a:spLocks noGrp="1"/>
          </p:cNvSpPr>
          <p:nvPr>
            <p:ph type="sldNum" sz="quarter" idx="12"/>
          </p:nvPr>
        </p:nvSpPr>
        <p:spPr/>
        <p:txBody>
          <a:bodyPr/>
          <a:lstStyle/>
          <a:p>
            <a:fld id="{46155634-F56C-4AC5-88B7-191D0FD3E1C5}" type="slidenum">
              <a:rPr lang="en-US" smtClean="0"/>
              <a:t>1</a:t>
            </a:fld>
            <a:endParaRPr lang="en-US"/>
          </a:p>
        </p:txBody>
      </p:sp>
      <p:pic>
        <p:nvPicPr>
          <p:cNvPr id="1026" name="Picture 2" descr="DAU Home">
            <a:extLst>
              <a:ext uri="{FF2B5EF4-FFF2-40B4-BE49-F238E27FC236}">
                <a16:creationId xmlns:a16="http://schemas.microsoft.com/office/drawing/2014/main" id="{C7C6500D-B4BB-116D-EAA6-BBA9BE747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576" y="64586"/>
            <a:ext cx="3467100" cy="90617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650C1C10-6694-4B4A-FD2E-26513E6F7183}"/>
              </a:ext>
            </a:extLst>
          </p:cNvPr>
          <p:cNvSpPr>
            <a:spLocks noGrp="1"/>
          </p:cNvSpPr>
          <p:nvPr>
            <p:ph type="ftr" sz="quarter" idx="11"/>
          </p:nvPr>
        </p:nvSpPr>
        <p:spPr>
          <a:xfrm>
            <a:off x="9417024" y="6349456"/>
            <a:ext cx="4114800" cy="365125"/>
          </a:xfrm>
        </p:spPr>
        <p:txBody>
          <a:bodyPr/>
          <a:lstStyle/>
          <a:p>
            <a:r>
              <a:rPr lang="en-US" b="1" dirty="0"/>
              <a:t>D</a:t>
            </a:r>
          </a:p>
        </p:txBody>
      </p:sp>
    </p:spTree>
    <p:extLst>
      <p:ext uri="{BB962C8B-B14F-4D97-AF65-F5344CB8AC3E}">
        <p14:creationId xmlns:p14="http://schemas.microsoft.com/office/powerpoint/2010/main" val="3333515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5"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3A45E242-8E69-4B1C-AB25-10E6361C0FF4}"/>
              </a:ext>
            </a:extLst>
          </p:cNvPr>
          <p:cNvSpPr>
            <a:spLocks noGrp="1"/>
          </p:cNvSpPr>
          <p:nvPr>
            <p:ph type="title"/>
          </p:nvPr>
        </p:nvSpPr>
        <p:spPr>
          <a:xfrm>
            <a:off x="786385" y="841248"/>
            <a:ext cx="5129600" cy="5340097"/>
          </a:xfrm>
        </p:spPr>
        <p:txBody>
          <a:bodyPr anchor="ctr">
            <a:normAutofit/>
          </a:bodyPr>
          <a:lstStyle/>
          <a:p>
            <a:r>
              <a:rPr lang="en-US" sz="4800" b="1" dirty="0">
                <a:solidFill>
                  <a:schemeClr val="bg1"/>
                </a:solidFill>
              </a:rPr>
              <a:t>Congress Called for Assessment of Adjudicative Debarments</a:t>
            </a:r>
          </a:p>
        </p:txBody>
      </p:sp>
      <p:sp>
        <p:nvSpPr>
          <p:cNvPr id="4" name="Slide Number Placeholder 3">
            <a:extLst>
              <a:ext uri="{FF2B5EF4-FFF2-40B4-BE49-F238E27FC236}">
                <a16:creationId xmlns:a16="http://schemas.microsoft.com/office/drawing/2014/main" id="{880F9ADA-BFC2-4805-B91F-E9B8B53A64C1}"/>
              </a:ext>
            </a:extLst>
          </p:cNvPr>
          <p:cNvSpPr>
            <a:spLocks noGrp="1"/>
          </p:cNvSpPr>
          <p:nvPr>
            <p:ph type="sldNum" sz="quarter" idx="12"/>
          </p:nvPr>
        </p:nvSpPr>
        <p:spPr>
          <a:xfrm>
            <a:off x="11548872" y="6217920"/>
            <a:ext cx="640080" cy="640080"/>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DD2AA45A-0593-4E44-BA05-82AE14E824E9}" type="slidenum">
              <a:rPr kumimoji="0" lang="en-US" sz="1600" b="0" i="0" u="none" strike="noStrike" kern="1200" cap="none" spc="0" normalizeH="0" baseline="0" noProof="0">
                <a:ln>
                  <a:noFill/>
                </a:ln>
                <a:solidFill>
                  <a:srgbClr val="44546A"/>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10</a:t>
            </a:fld>
            <a:endParaRPr kumimoji="0" lang="en-US" sz="1600" b="0" i="0" u="none" strike="noStrike" kern="1200" cap="none" spc="0" normalizeH="0" baseline="0" noProof="0">
              <a:ln>
                <a:noFill/>
              </a:ln>
              <a:solidFill>
                <a:srgbClr val="44546A"/>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42ABCB70-99F9-47AA-8C36-A48EF395CE97}"/>
              </a:ext>
            </a:extLst>
          </p:cNvPr>
          <p:cNvGraphicFramePr>
            <a:graphicFrameLocks noGrp="1"/>
          </p:cNvGraphicFramePr>
          <p:nvPr>
            <p:ph idx="1"/>
            <p:extLst>
              <p:ext uri="{D42A27DB-BD31-4B8C-83A1-F6EECF244321}">
                <p14:modId xmlns:p14="http://schemas.microsoft.com/office/powerpoint/2010/main" val="1523595230"/>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A518D612-855D-9B13-6716-C34201F33185}"/>
              </a:ext>
            </a:extLst>
          </p:cNvPr>
          <p:cNvSpPr>
            <a:spLocks noGrp="1"/>
          </p:cNvSpPr>
          <p:nvPr>
            <p:ph type="ftr" sz="quarter" idx="11"/>
          </p:nvPr>
        </p:nvSpPr>
        <p:spPr/>
        <p:txBody>
          <a:bodyPr/>
          <a:lstStyle/>
          <a:p>
            <a:r>
              <a:rPr lang="en-US" dirty="0">
                <a:solidFill>
                  <a:srgbClr val="FFFF00"/>
                </a:solidFill>
              </a:rPr>
              <a:t>C</a:t>
            </a:r>
          </a:p>
        </p:txBody>
      </p:sp>
    </p:spTree>
    <p:extLst>
      <p:ext uri="{BB962C8B-B14F-4D97-AF65-F5344CB8AC3E}">
        <p14:creationId xmlns:p14="http://schemas.microsoft.com/office/powerpoint/2010/main" val="135957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77F9B-7B21-7F27-C726-354CA07A85B9}"/>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000" kern="1200" dirty="0">
                <a:solidFill>
                  <a:schemeClr val="tx1"/>
                </a:solidFill>
                <a:latin typeface="+mj-lt"/>
                <a:ea typeface="+mj-ea"/>
                <a:cs typeface="+mj-cs"/>
              </a:rPr>
              <a:t>Final Report: </a:t>
            </a:r>
            <a:br>
              <a:rPr lang="en-US" sz="5000" kern="1200" dirty="0">
                <a:solidFill>
                  <a:schemeClr val="tx1"/>
                </a:solidFill>
                <a:latin typeface="+mj-lt"/>
                <a:ea typeface="+mj-ea"/>
                <a:cs typeface="+mj-cs"/>
              </a:rPr>
            </a:br>
            <a:r>
              <a:rPr lang="en-US" sz="3600" kern="1200" dirty="0">
                <a:solidFill>
                  <a:schemeClr val="tx1"/>
                </a:solidFill>
                <a:latin typeface="+mj-lt"/>
                <a:ea typeface="+mj-ea"/>
                <a:cs typeface="+mj-cs"/>
              </a:rPr>
              <a:t>30 September 2022</a:t>
            </a:r>
            <a:endParaRPr lang="en-US" sz="5000" kern="1200" dirty="0">
              <a:solidFill>
                <a:schemeClr val="tx1"/>
              </a:solidFill>
              <a:latin typeface="+mj-lt"/>
              <a:ea typeface="+mj-ea"/>
              <a:cs typeface="+mj-cs"/>
            </a:endParaRP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0DCAE26-972C-E244-1762-77A43A0E80D4}"/>
              </a:ext>
            </a:extLst>
          </p:cNvPr>
          <p:cNvPicPr>
            <a:picLocks noChangeAspect="1"/>
          </p:cNvPicPr>
          <p:nvPr/>
        </p:nvPicPr>
        <p:blipFill>
          <a:blip r:embed="rId2"/>
          <a:stretch>
            <a:fillRect/>
          </a:stretch>
        </p:blipFill>
        <p:spPr>
          <a:xfrm>
            <a:off x="6606660" y="666728"/>
            <a:ext cx="4167664" cy="5465791"/>
          </a:xfrm>
          <a:prstGeom prst="rect">
            <a:avLst/>
          </a:prstGeom>
        </p:spPr>
      </p:pic>
      <p:sp>
        <p:nvSpPr>
          <p:cNvPr id="4" name="Slide Number Placeholder 3">
            <a:extLst>
              <a:ext uri="{FF2B5EF4-FFF2-40B4-BE49-F238E27FC236}">
                <a16:creationId xmlns:a16="http://schemas.microsoft.com/office/drawing/2014/main" id="{231746EC-964D-58C4-CB37-A405F06AD2E2}"/>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a:spcAft>
                <a:spcPts val="600"/>
              </a:spcAft>
            </a:pPr>
            <a:fld id="{46155634-F56C-4AC5-88B7-191D0FD3E1C5}" type="slidenum">
              <a:rPr lang="en-US" smtClean="0"/>
              <a:pPr>
                <a:spcAft>
                  <a:spcPts val="600"/>
                </a:spcAft>
              </a:pPr>
              <a:t>11</a:t>
            </a:fld>
            <a:endParaRPr lang="en-US"/>
          </a:p>
        </p:txBody>
      </p:sp>
      <p:sp>
        <p:nvSpPr>
          <p:cNvPr id="3" name="Footer Placeholder 2">
            <a:extLst>
              <a:ext uri="{FF2B5EF4-FFF2-40B4-BE49-F238E27FC236}">
                <a16:creationId xmlns:a16="http://schemas.microsoft.com/office/drawing/2014/main" id="{E5A56579-DC15-48F2-753B-B13E58965DD9}"/>
              </a:ext>
            </a:extLst>
          </p:cNvPr>
          <p:cNvSpPr>
            <a:spLocks noGrp="1"/>
          </p:cNvSpPr>
          <p:nvPr>
            <p:ph type="ftr" sz="quarter" idx="11"/>
          </p:nvPr>
        </p:nvSpPr>
        <p:spPr>
          <a:xfrm>
            <a:off x="4038599" y="6466114"/>
            <a:ext cx="4114800" cy="365125"/>
          </a:xfrm>
        </p:spPr>
        <p:txBody>
          <a:bodyPr/>
          <a:lstStyle/>
          <a:p>
            <a:r>
              <a:rPr lang="en-US" dirty="0"/>
              <a:t>D</a:t>
            </a:r>
          </a:p>
        </p:txBody>
      </p:sp>
    </p:spTree>
    <p:extLst>
      <p:ext uri="{BB962C8B-B14F-4D97-AF65-F5344CB8AC3E}">
        <p14:creationId xmlns:p14="http://schemas.microsoft.com/office/powerpoint/2010/main" val="16940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D5D1F-1404-DF04-8FFF-AAED1C2C25D0}"/>
              </a:ext>
            </a:extLst>
          </p:cNvPr>
          <p:cNvSpPr>
            <a:spLocks noGrp="1"/>
          </p:cNvSpPr>
          <p:nvPr>
            <p:ph type="title"/>
          </p:nvPr>
        </p:nvSpPr>
        <p:spPr>
          <a:xfrm>
            <a:off x="796954" y="518497"/>
            <a:ext cx="6478417" cy="1322887"/>
          </a:xfrm>
        </p:spPr>
        <p:txBody>
          <a:bodyPr>
            <a:normAutofit/>
          </a:bodyPr>
          <a:lstStyle/>
          <a:p>
            <a:r>
              <a:rPr lang="en-US" b="1" dirty="0"/>
              <a:t>Report included:</a:t>
            </a:r>
          </a:p>
        </p:txBody>
      </p:sp>
      <p:sp>
        <p:nvSpPr>
          <p:cNvPr id="25" name="Freeform: Shape 24">
            <a:extLst>
              <a:ext uri="{FF2B5EF4-FFF2-40B4-BE49-F238E27FC236}">
                <a16:creationId xmlns:a16="http://schemas.microsoft.com/office/drawing/2014/main" id="{C1657055-16FE-41A2-B207-7880F6DCA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4" y="2"/>
            <a:ext cx="7602076"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8C78F87D-9535-ADFA-6606-F6982C1F61E0}"/>
              </a:ext>
            </a:extLst>
          </p:cNvPr>
          <p:cNvSpPr>
            <a:spLocks noGrp="1"/>
          </p:cNvSpPr>
          <p:nvPr>
            <p:ph idx="1"/>
          </p:nvPr>
        </p:nvSpPr>
        <p:spPr>
          <a:xfrm>
            <a:off x="796954" y="1753079"/>
            <a:ext cx="7113864" cy="3822688"/>
          </a:xfrm>
        </p:spPr>
        <p:txBody>
          <a:bodyPr>
            <a:normAutofit lnSpcReduction="10000"/>
          </a:bodyPr>
          <a:lstStyle/>
          <a:p>
            <a:pPr marL="342900" marR="457200" lvl="0" indent="-342900">
              <a:spcBef>
                <a:spcPts val="1400"/>
              </a:spcBef>
              <a:spcAft>
                <a:spcPts val="0"/>
              </a:spcAft>
              <a:buSzPts val="7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45760" algn="l"/>
              </a:tabLst>
            </a:pPr>
            <a:r>
              <a:rPr lang="en-US" sz="2000" dirty="0">
                <a:effectLst/>
                <a:highlight>
                  <a:srgbClr val="FFFFFF"/>
                </a:highlight>
                <a:latin typeface="Arial" panose="020B0604020202020204" pitchFamily="34" charset="0"/>
                <a:ea typeface="Noto Sans Symbols"/>
                <a:cs typeface="Noto Sans Symbols"/>
              </a:rPr>
              <a:t>Background regarding AIRC, and congressional </a:t>
            </a:r>
            <a:r>
              <a:rPr lang="en-US" sz="2000" dirty="0">
                <a:highlight>
                  <a:srgbClr val="FFFFFF"/>
                </a:highlight>
                <a:latin typeface="Arial" panose="020B0604020202020204" pitchFamily="34" charset="0"/>
                <a:ea typeface="Noto Sans Symbols"/>
                <a:cs typeface="Noto Sans Symbols"/>
              </a:rPr>
              <a:t>directions</a:t>
            </a:r>
            <a:r>
              <a:rPr lang="en-US" sz="2000" dirty="0">
                <a:effectLst/>
                <a:highlight>
                  <a:srgbClr val="FFFFFF"/>
                </a:highlight>
                <a:latin typeface="Arial" panose="020B0604020202020204" pitchFamily="34" charset="0"/>
                <a:ea typeface="Noto Sans Symbols"/>
                <a:cs typeface="Noto Sans Symbols"/>
              </a:rPr>
              <a:t> </a:t>
            </a:r>
            <a:endParaRPr lang="en-US" sz="2000" dirty="0">
              <a:effectLst/>
              <a:latin typeface="Noto Sans Symbols"/>
              <a:ea typeface="Noto Sans Symbols"/>
              <a:cs typeface="Noto Sans Symbols"/>
            </a:endParaRPr>
          </a:p>
          <a:p>
            <a:pPr marL="342900" marR="457200" lvl="0" indent="-342900">
              <a:spcBef>
                <a:spcPts val="0"/>
              </a:spcBef>
              <a:spcAft>
                <a:spcPts val="0"/>
              </a:spcAft>
              <a:buSzPts val="7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45760" algn="l"/>
              </a:tabLst>
            </a:pPr>
            <a:r>
              <a:rPr lang="en-US" sz="2000" dirty="0">
                <a:effectLst/>
                <a:highlight>
                  <a:srgbClr val="FFFFFF"/>
                </a:highlight>
                <a:latin typeface="Arial" panose="020B0604020202020204" pitchFamily="34" charset="0"/>
                <a:ea typeface="Noto Sans Symbols"/>
                <a:cs typeface="Noto Sans Symbols"/>
              </a:rPr>
              <a:t>Key issues</a:t>
            </a:r>
          </a:p>
          <a:p>
            <a:pPr marL="800100" marR="457200" lvl="1" indent="-342900">
              <a:spcBef>
                <a:spcPts val="0"/>
              </a:spcBef>
              <a:buSzPts val="7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45760" algn="l"/>
              </a:tabLst>
            </a:pPr>
            <a:r>
              <a:rPr lang="en-US" sz="2000" dirty="0">
                <a:effectLst/>
                <a:highlight>
                  <a:srgbClr val="FFFFFF"/>
                </a:highlight>
                <a:latin typeface="Arial" panose="020B0604020202020204" pitchFamily="34" charset="0"/>
                <a:ea typeface="Noto Sans Symbols"/>
                <a:cs typeface="Noto Sans Symbols"/>
              </a:rPr>
              <a:t>Overview of “responsibility” </a:t>
            </a:r>
          </a:p>
          <a:p>
            <a:pPr marL="800100" marR="457200" lvl="1" indent="-342900">
              <a:spcBef>
                <a:spcPts val="0"/>
              </a:spcBef>
              <a:buSzPts val="7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45760" algn="l"/>
              </a:tabLst>
            </a:pPr>
            <a:r>
              <a:rPr lang="en-US" sz="2000" dirty="0">
                <a:highlight>
                  <a:srgbClr val="FFFFFF"/>
                </a:highlight>
                <a:latin typeface="Arial" panose="020B0604020202020204" pitchFamily="34" charset="0"/>
                <a:ea typeface="Noto Sans Symbols"/>
                <a:cs typeface="Noto Sans Symbols"/>
              </a:rPr>
              <a:t>S</a:t>
            </a:r>
            <a:r>
              <a:rPr lang="en-US" sz="2000" dirty="0">
                <a:effectLst/>
                <a:highlight>
                  <a:srgbClr val="FFFFFF"/>
                </a:highlight>
                <a:latin typeface="Arial" panose="020B0604020202020204" pitchFamily="34" charset="0"/>
                <a:ea typeface="Noto Sans Symbols"/>
                <a:cs typeface="Noto Sans Symbols"/>
              </a:rPr>
              <a:t>tatutory (sometimes called “mandatory”) vs. discretionary debarments </a:t>
            </a:r>
          </a:p>
          <a:p>
            <a:pPr marL="800100" marR="457200" lvl="1" indent="-342900">
              <a:spcBef>
                <a:spcPts val="0"/>
              </a:spcBef>
              <a:buSzPts val="7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45760" algn="l"/>
              </a:tabLst>
            </a:pPr>
            <a:r>
              <a:rPr lang="en-US" sz="2000" dirty="0">
                <a:highlight>
                  <a:srgbClr val="FFFFFF"/>
                </a:highlight>
                <a:latin typeface="Arial" panose="020B0604020202020204" pitchFamily="34" charset="0"/>
                <a:ea typeface="Noto Sans Symbols"/>
                <a:cs typeface="Noto Sans Symbols"/>
              </a:rPr>
              <a:t>R</a:t>
            </a:r>
            <a:r>
              <a:rPr lang="en-US" sz="2000" dirty="0">
                <a:effectLst/>
                <a:highlight>
                  <a:srgbClr val="FFFFFF"/>
                </a:highlight>
                <a:latin typeface="Arial" panose="020B0604020202020204" pitchFamily="34" charset="0"/>
                <a:ea typeface="Noto Sans Symbols"/>
                <a:cs typeface="Noto Sans Symbols"/>
              </a:rPr>
              <a:t>isk of debarment to the Defense Industrial Base (DIB)</a:t>
            </a:r>
            <a:endParaRPr lang="en-US" sz="2000" dirty="0">
              <a:effectLst/>
              <a:latin typeface="Noto Sans Symbols"/>
              <a:ea typeface="Noto Sans Symbols"/>
              <a:cs typeface="Noto Sans Symbols"/>
            </a:endParaRPr>
          </a:p>
          <a:p>
            <a:pPr marL="342900" marR="457200" lvl="0" indent="-342900">
              <a:spcBef>
                <a:spcPts val="0"/>
              </a:spcBef>
              <a:spcAft>
                <a:spcPts val="0"/>
              </a:spcAft>
              <a:buSzPts val="7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45760" algn="l"/>
              </a:tabLst>
            </a:pPr>
            <a:r>
              <a:rPr lang="en-US" sz="2000" dirty="0">
                <a:highlight>
                  <a:srgbClr val="FFFFFF"/>
                </a:highlight>
                <a:latin typeface="Arial" panose="020B0604020202020204" pitchFamily="34" charset="0"/>
                <a:ea typeface="Noto Sans Symbols"/>
                <a:cs typeface="Noto Sans Symbols"/>
              </a:rPr>
              <a:t>U.S. </a:t>
            </a:r>
            <a:r>
              <a:rPr lang="en-US" sz="2000" dirty="0">
                <a:effectLst/>
                <a:highlight>
                  <a:srgbClr val="FFFFFF"/>
                </a:highlight>
                <a:latin typeface="Arial" panose="020B0604020202020204" pitchFamily="34" charset="0"/>
                <a:ea typeface="Noto Sans Symbols"/>
                <a:cs typeface="Noto Sans Symbols"/>
              </a:rPr>
              <a:t>labor laws applicable to federal contractors</a:t>
            </a:r>
            <a:endParaRPr lang="en-US" sz="2000" dirty="0">
              <a:effectLst/>
              <a:latin typeface="Noto Sans Symbols"/>
              <a:ea typeface="Noto Sans Symbols"/>
              <a:cs typeface="Noto Sans Symbols"/>
            </a:endParaRPr>
          </a:p>
          <a:p>
            <a:pPr marL="342900" marR="457200" lvl="0" indent="-342900">
              <a:spcBef>
                <a:spcPts val="0"/>
              </a:spcBef>
              <a:spcAft>
                <a:spcPts val="0"/>
              </a:spcAft>
              <a:buSzPts val="7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45760" algn="l"/>
              </a:tabLst>
            </a:pPr>
            <a:r>
              <a:rPr lang="en-US" sz="2000" dirty="0">
                <a:effectLst/>
                <a:latin typeface="Arial" panose="020B0604020202020204" pitchFamily="34" charset="0"/>
                <a:ea typeface="Noto Sans Symbols"/>
                <a:cs typeface="Noto Sans Symbols"/>
              </a:rPr>
              <a:t>Current use of statutory and discretionary debarment tools to protect government’s interests, and supply chain considerations re: increased use of debarment for labor law violations</a:t>
            </a:r>
            <a:endParaRPr lang="en-US" sz="2000" dirty="0">
              <a:effectLst/>
              <a:latin typeface="Noto Sans Symbols"/>
              <a:ea typeface="Noto Sans Symbols"/>
              <a:cs typeface="Noto Sans Symbols"/>
            </a:endParaRPr>
          </a:p>
          <a:p>
            <a:pPr marL="342900" marR="457200" lvl="0" indent="-342900">
              <a:spcBef>
                <a:spcPts val="0"/>
              </a:spcBef>
              <a:spcAft>
                <a:spcPts val="1400"/>
              </a:spcAft>
              <a:buSzPts val="7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45760" algn="l"/>
              </a:tabLst>
            </a:pPr>
            <a:r>
              <a:rPr lang="en-US" sz="2000" dirty="0">
                <a:effectLst/>
                <a:highlight>
                  <a:srgbClr val="FFFFFF"/>
                </a:highlight>
                <a:latin typeface="Arial" panose="020B0604020202020204" pitchFamily="34" charset="0"/>
                <a:ea typeface="Noto Sans Symbols"/>
                <a:cs typeface="Noto Sans Symbols"/>
              </a:rPr>
              <a:t>Conclusions and potential next steps for review</a:t>
            </a:r>
            <a:endParaRPr lang="en-US" sz="2000" dirty="0">
              <a:effectLst/>
              <a:latin typeface="Noto Sans Symbols"/>
              <a:ea typeface="Noto Sans Symbols"/>
              <a:cs typeface="Noto Sans Symbols"/>
            </a:endParaRPr>
          </a:p>
          <a:p>
            <a:endParaRPr lang="en-US" sz="1100" dirty="0"/>
          </a:p>
        </p:txBody>
      </p:sp>
      <p:sp>
        <p:nvSpPr>
          <p:cNvPr id="27" name="Freeform: Shape 26">
            <a:extLst>
              <a:ext uri="{FF2B5EF4-FFF2-40B4-BE49-F238E27FC236}">
                <a16:creationId xmlns:a16="http://schemas.microsoft.com/office/drawing/2014/main" id="{F3BD3BB9-3CB5-4253-A27D-6B7904723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10680562"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F3CBD35-56F6-882E-9BEF-FDA95083088A}"/>
              </a:ext>
            </a:extLst>
          </p:cNvPr>
          <p:cNvPicPr>
            <a:picLocks noChangeAspect="1"/>
          </p:cNvPicPr>
          <p:nvPr/>
        </p:nvPicPr>
        <p:blipFill>
          <a:blip r:embed="rId2"/>
          <a:stretch>
            <a:fillRect/>
          </a:stretch>
        </p:blipFill>
        <p:spPr>
          <a:xfrm>
            <a:off x="8093123" y="1114311"/>
            <a:ext cx="3521122" cy="4617865"/>
          </a:xfrm>
          <a:prstGeom prst="rect">
            <a:avLst/>
          </a:prstGeom>
        </p:spPr>
      </p:pic>
      <p:sp>
        <p:nvSpPr>
          <p:cNvPr id="4" name="Slide Number Placeholder 3">
            <a:extLst>
              <a:ext uri="{FF2B5EF4-FFF2-40B4-BE49-F238E27FC236}">
                <a16:creationId xmlns:a16="http://schemas.microsoft.com/office/drawing/2014/main" id="{0EF32D16-5A56-F872-3FCC-5C86D5DB6810}"/>
              </a:ext>
            </a:extLst>
          </p:cNvPr>
          <p:cNvSpPr>
            <a:spLocks noGrp="1"/>
          </p:cNvSpPr>
          <p:nvPr>
            <p:ph type="sldNum" sz="quarter" idx="12"/>
          </p:nvPr>
        </p:nvSpPr>
        <p:spPr>
          <a:xfrm>
            <a:off x="8610600" y="6356350"/>
            <a:ext cx="2743200" cy="365125"/>
          </a:xfrm>
        </p:spPr>
        <p:txBody>
          <a:bodyPr>
            <a:normAutofit/>
          </a:bodyPr>
          <a:lstStyle/>
          <a:p>
            <a:pPr>
              <a:spcAft>
                <a:spcPts val="600"/>
              </a:spcAft>
            </a:pPr>
            <a:fld id="{46155634-F56C-4AC5-88B7-191D0FD3E1C5}" type="slidenum">
              <a:rPr lang="en-US" sz="1000">
                <a:solidFill>
                  <a:schemeClr val="tx1">
                    <a:lumMod val="50000"/>
                    <a:lumOff val="50000"/>
                  </a:schemeClr>
                </a:solidFill>
              </a:rPr>
              <a:pPr>
                <a:spcAft>
                  <a:spcPts val="600"/>
                </a:spcAft>
              </a:pPr>
              <a:t>12</a:t>
            </a:fld>
            <a:endParaRPr lang="en-US" sz="100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8A7E5969-4DBE-0088-8C6A-A082218CEE2B}"/>
              </a:ext>
            </a:extLst>
          </p:cNvPr>
          <p:cNvSpPr>
            <a:spLocks noGrp="1"/>
          </p:cNvSpPr>
          <p:nvPr>
            <p:ph type="ftr" sz="quarter" idx="11"/>
          </p:nvPr>
        </p:nvSpPr>
        <p:spPr/>
        <p:txBody>
          <a:bodyPr/>
          <a:lstStyle/>
          <a:p>
            <a:r>
              <a:rPr lang="en-US" dirty="0"/>
              <a:t>C</a:t>
            </a:r>
          </a:p>
        </p:txBody>
      </p:sp>
    </p:spTree>
    <p:extLst>
      <p:ext uri="{BB962C8B-B14F-4D97-AF65-F5344CB8AC3E}">
        <p14:creationId xmlns:p14="http://schemas.microsoft.com/office/powerpoint/2010/main" val="2638598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B164D-86F3-679C-3450-4A33350E6811}"/>
              </a:ext>
            </a:extLst>
          </p:cNvPr>
          <p:cNvSpPr>
            <a:spLocks noGrp="1"/>
          </p:cNvSpPr>
          <p:nvPr>
            <p:ph type="title"/>
          </p:nvPr>
        </p:nvSpPr>
        <p:spPr>
          <a:xfrm>
            <a:off x="572493" y="238539"/>
            <a:ext cx="11018520" cy="1434415"/>
          </a:xfrm>
        </p:spPr>
        <p:txBody>
          <a:bodyPr anchor="b">
            <a:normAutofit/>
          </a:bodyPr>
          <a:lstStyle/>
          <a:p>
            <a:r>
              <a:rPr lang="en-US" sz="4600"/>
              <a:t>Congressional Mandate – </a:t>
            </a:r>
            <a:br>
              <a:rPr lang="en-US" sz="4600"/>
            </a:br>
            <a:r>
              <a:rPr lang="en-US" sz="4600"/>
              <a:t>NDAA FY21 Conference Report</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08C561-9A9C-E4EE-9375-BCFBB207DFFD}"/>
              </a:ext>
            </a:extLst>
          </p:cNvPr>
          <p:cNvSpPr>
            <a:spLocks noGrp="1"/>
          </p:cNvSpPr>
          <p:nvPr>
            <p:ph idx="1"/>
          </p:nvPr>
        </p:nvSpPr>
        <p:spPr>
          <a:xfrm>
            <a:off x="572493" y="2071316"/>
            <a:ext cx="6713552" cy="4529856"/>
          </a:xfrm>
        </p:spPr>
        <p:txBody>
          <a:bodyPr anchor="t">
            <a:normAutofit fontScale="92500" lnSpcReduction="20000"/>
          </a:bodyPr>
          <a:lstStyle/>
          <a:p>
            <a:pPr marL="685800" marR="457200" indent="0">
              <a:spcBef>
                <a:spcPts val="1400"/>
              </a:spcBef>
              <a:spcAft>
                <a:spcPts val="1400"/>
              </a:spcAft>
              <a:buNone/>
            </a:pPr>
            <a:r>
              <a:rPr lang="en-US" sz="1500" dirty="0">
                <a:effectLst/>
                <a:latin typeface="Arial" panose="020B0604020202020204" pitchFamily="34" charset="0"/>
                <a:ea typeface="Times New Roman" panose="02020603050405020304" pitchFamily="18" charset="0"/>
              </a:rPr>
              <a:t>The conferees note that </a:t>
            </a:r>
            <a:r>
              <a:rPr lang="en-US" sz="1500" b="1" dirty="0">
                <a:effectLst/>
                <a:latin typeface="Arial" panose="020B0604020202020204" pitchFamily="34" charset="0"/>
                <a:ea typeface="Times New Roman" panose="02020603050405020304" pitchFamily="18" charset="0"/>
              </a:rPr>
              <a:t>the Department of Defense continues to award contracts to companies cited for willful or repeated fair labor standards violations under the Fair Labor Standards Act of 1938 (FLSA). </a:t>
            </a:r>
            <a:r>
              <a:rPr lang="en-US" sz="1500" dirty="0">
                <a:effectLst/>
                <a:latin typeface="Arial" panose="020B0604020202020204" pitchFamily="34" charset="0"/>
                <a:ea typeface="Times New Roman" panose="02020603050405020304" pitchFamily="18" charset="0"/>
              </a:rPr>
              <a:t>The conferees note the National Defense Authorization Act for 2020 (Public Law 116-92) established section 2509 of title 10, United States Code, pertaining to the integrity of the defense industrial base, which included directing attention to contractor behavior that constitutes violations of the law, fraud, and associated remedies, including suspension and debarment.</a:t>
            </a:r>
            <a:endParaRPr lang="en-US" sz="1500" dirty="0">
              <a:effectLst/>
              <a:latin typeface="Calibri" panose="020F0502020204030204" pitchFamily="34" charset="0"/>
              <a:ea typeface="Times New Roman" panose="02020603050405020304" pitchFamily="18" charset="0"/>
            </a:endParaRPr>
          </a:p>
          <a:p>
            <a:pPr marL="685800" marR="457200" indent="0">
              <a:spcBef>
                <a:spcPts val="1400"/>
              </a:spcBef>
              <a:spcAft>
                <a:spcPts val="1400"/>
              </a:spcAft>
              <a:buNone/>
            </a:pPr>
            <a:r>
              <a:rPr lang="en-US" sz="1500" dirty="0">
                <a:effectLst/>
                <a:latin typeface="Arial" panose="020B0604020202020204" pitchFamily="34" charset="0"/>
                <a:ea typeface="Times New Roman" panose="02020603050405020304" pitchFamily="18" charset="0"/>
              </a:rPr>
              <a:t>The conferees further note that a July 2020 Government Accountability Office (GAO) report, titled “Defense Contractors: Information on Violations of Safety, Health, and Fair Labor Standards” (GAO-20-587R), mandated by the National Defense Authorization Act for Fiscal Year 2020, reviewing data from 2015-2019, determined that </a:t>
            </a:r>
            <a:r>
              <a:rPr lang="en-US" sz="1500" b="1" dirty="0">
                <a:effectLst/>
                <a:latin typeface="Arial" panose="020B0604020202020204" pitchFamily="34" charset="0"/>
                <a:ea typeface="Times New Roman" panose="02020603050405020304" pitchFamily="18" charset="0"/>
              </a:rPr>
              <a:t>417 companies had been cited for willful or repeated violations of FLSA</a:t>
            </a:r>
            <a:r>
              <a:rPr lang="en-US" sz="1500" dirty="0">
                <a:effectLst/>
                <a:latin typeface="Arial" panose="020B0604020202020204" pitchFamily="34" charset="0"/>
                <a:ea typeface="Times New Roman" panose="02020603050405020304" pitchFamily="18" charset="0"/>
              </a:rPr>
              <a:t> pertaining to minimum wage, overtime, or child labor. Specifically, GAO found almost 5,200 such violations, most frequently, failures to pay minimum wage, overtime, and to keep accurate records. The conferees note that </a:t>
            </a:r>
            <a:r>
              <a:rPr lang="en-US" sz="1500" b="1" dirty="0">
                <a:effectLst/>
                <a:latin typeface="Arial" panose="020B0604020202020204" pitchFamily="34" charset="0"/>
                <a:ea typeface="Times New Roman" panose="02020603050405020304" pitchFamily="18" charset="0"/>
              </a:rPr>
              <a:t>these companies, representing less than half of one percent of the companies the Department does business with, could potentially be replaced by more responsible contractors</a:t>
            </a:r>
            <a:r>
              <a:rPr lang="en-US" sz="1500" dirty="0">
                <a:effectLst/>
                <a:latin typeface="Arial" panose="020B0604020202020204" pitchFamily="34" charset="0"/>
                <a:ea typeface="Times New Roman" panose="02020603050405020304" pitchFamily="18" charset="0"/>
              </a:rPr>
              <a:t> in order to improve the integrity of the industrial base, and potentially reward companies with better records of performance in these matters.</a:t>
            </a:r>
            <a:endParaRPr lang="en-US" sz="1000" dirty="0">
              <a:effectLst/>
              <a:latin typeface="Calibri" panose="020F0502020204030204" pitchFamily="34" charset="0"/>
              <a:ea typeface="Times New Roman" panose="02020603050405020304" pitchFamily="18" charset="0"/>
            </a:endParaRPr>
          </a:p>
          <a:p>
            <a:endParaRPr lang="en-US" sz="1000" dirty="0"/>
          </a:p>
        </p:txBody>
      </p:sp>
      <p:pic>
        <p:nvPicPr>
          <p:cNvPr id="6" name="Picture 5" descr="A large white building with a dome&#10;&#10;Description automatically generated with low confidence">
            <a:extLst>
              <a:ext uri="{FF2B5EF4-FFF2-40B4-BE49-F238E27FC236}">
                <a16:creationId xmlns:a16="http://schemas.microsoft.com/office/drawing/2014/main" id="{765726F2-5A4D-E6E2-C026-315E58211A99}"/>
              </a:ext>
            </a:extLst>
          </p:cNvPr>
          <p:cNvPicPr>
            <a:picLocks noChangeAspect="1"/>
          </p:cNvPicPr>
          <p:nvPr/>
        </p:nvPicPr>
        <p:blipFill rotWithShape="1">
          <a:blip r:embed="rId2">
            <a:extLst>
              <a:ext uri="{28A0092B-C50C-407E-A947-70E740481C1C}">
                <a14:useLocalDpi xmlns:a14="http://schemas.microsoft.com/office/drawing/2010/main" val="0"/>
              </a:ext>
            </a:extLst>
          </a:blip>
          <a:srcRect l="26496" r="23718"/>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F37CECF7-0275-D84F-623D-A4A192FDF4FF}"/>
              </a:ext>
            </a:extLst>
          </p:cNvPr>
          <p:cNvSpPr>
            <a:spLocks noGrp="1"/>
          </p:cNvSpPr>
          <p:nvPr>
            <p:ph type="sldNum" sz="quarter" idx="12"/>
          </p:nvPr>
        </p:nvSpPr>
        <p:spPr>
          <a:xfrm>
            <a:off x="8610600" y="6356350"/>
            <a:ext cx="2743200" cy="365125"/>
          </a:xfrm>
        </p:spPr>
        <p:txBody>
          <a:bodyPr>
            <a:normAutofit/>
          </a:bodyPr>
          <a:lstStyle/>
          <a:p>
            <a:pPr>
              <a:spcAft>
                <a:spcPts val="600"/>
              </a:spcAft>
            </a:pPr>
            <a:fld id="{46155634-F56C-4AC5-88B7-191D0FD3E1C5}" type="slidenum">
              <a:rPr lang="en-US" smtClean="0"/>
              <a:pPr>
                <a:spcAft>
                  <a:spcPts val="600"/>
                </a:spcAft>
              </a:pPr>
              <a:t>13</a:t>
            </a:fld>
            <a:endParaRPr lang="en-US"/>
          </a:p>
        </p:txBody>
      </p:sp>
      <p:sp>
        <p:nvSpPr>
          <p:cNvPr id="5" name="Footer Placeholder 4">
            <a:extLst>
              <a:ext uri="{FF2B5EF4-FFF2-40B4-BE49-F238E27FC236}">
                <a16:creationId xmlns:a16="http://schemas.microsoft.com/office/drawing/2014/main" id="{93B218F3-4F60-90C3-A900-A5750A323CB5}"/>
              </a:ext>
            </a:extLst>
          </p:cNvPr>
          <p:cNvSpPr>
            <a:spLocks noGrp="1"/>
          </p:cNvSpPr>
          <p:nvPr>
            <p:ph type="ftr" sz="quarter" idx="11"/>
          </p:nvPr>
        </p:nvSpPr>
        <p:spPr/>
        <p:txBody>
          <a:bodyPr/>
          <a:lstStyle/>
          <a:p>
            <a:r>
              <a:rPr lang="en-US"/>
              <a:t>D</a:t>
            </a:r>
          </a:p>
        </p:txBody>
      </p:sp>
    </p:spTree>
    <p:extLst>
      <p:ext uri="{BB962C8B-B14F-4D97-AF65-F5344CB8AC3E}">
        <p14:creationId xmlns:p14="http://schemas.microsoft.com/office/powerpoint/2010/main" val="262832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C199-D747-A73D-23B3-C4AE923447B9}"/>
              </a:ext>
            </a:extLst>
          </p:cNvPr>
          <p:cNvSpPr>
            <a:spLocks noGrp="1"/>
          </p:cNvSpPr>
          <p:nvPr>
            <p:ph type="title"/>
          </p:nvPr>
        </p:nvSpPr>
        <p:spPr>
          <a:xfrm>
            <a:off x="481013" y="3752849"/>
            <a:ext cx="3290887" cy="2452687"/>
          </a:xfrm>
        </p:spPr>
        <p:txBody>
          <a:bodyPr anchor="ctr">
            <a:normAutofit/>
          </a:bodyPr>
          <a:lstStyle/>
          <a:p>
            <a:r>
              <a:rPr lang="en-US" sz="2800"/>
              <a:t>Further Congressional Direction</a:t>
            </a:r>
            <a:br>
              <a:rPr lang="en-US" sz="2800"/>
            </a:br>
            <a:r>
              <a:rPr lang="en-US" sz="2800"/>
              <a:t>-- NDAA FY22 Joint Explanatory Statement</a:t>
            </a:r>
          </a:p>
        </p:txBody>
      </p:sp>
      <p:pic>
        <p:nvPicPr>
          <p:cNvPr id="5" name="Picture 4" descr="A large white building with a dome&#10;&#10;Description automatically generated with low confidence">
            <a:extLst>
              <a:ext uri="{FF2B5EF4-FFF2-40B4-BE49-F238E27FC236}">
                <a16:creationId xmlns:a16="http://schemas.microsoft.com/office/drawing/2014/main" id="{E783325B-A1A8-42EB-9CD7-CDABAEF24357}"/>
              </a:ext>
            </a:extLst>
          </p:cNvPr>
          <p:cNvPicPr>
            <a:picLocks noChangeAspect="1"/>
          </p:cNvPicPr>
          <p:nvPr/>
        </p:nvPicPr>
        <p:blipFill rotWithShape="1">
          <a:blip r:embed="rId2">
            <a:extLst>
              <a:ext uri="{28A0092B-C50C-407E-A947-70E740481C1C}">
                <a14:useLocalDpi xmlns:a14="http://schemas.microsoft.com/office/drawing/2010/main" val="0"/>
              </a:ext>
            </a:extLst>
          </a:blip>
          <a:srcRect t="411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003E4B9-7281-2F41-A9CB-2CB73D99DEAB}"/>
              </a:ext>
            </a:extLst>
          </p:cNvPr>
          <p:cNvSpPr>
            <a:spLocks noGrp="1"/>
          </p:cNvSpPr>
          <p:nvPr>
            <p:ph idx="1"/>
          </p:nvPr>
        </p:nvSpPr>
        <p:spPr>
          <a:xfrm>
            <a:off x="4223982" y="3752850"/>
            <a:ext cx="7485413" cy="2452687"/>
          </a:xfrm>
        </p:spPr>
        <p:txBody>
          <a:bodyPr anchor="ctr">
            <a:normAutofit/>
          </a:bodyPr>
          <a:lstStyle/>
          <a:p>
            <a:r>
              <a:rPr lang="en-US" sz="1500" dirty="0">
                <a:effectLst/>
                <a:latin typeface="Arial" panose="020B0604020202020204" pitchFamily="34" charset="0"/>
                <a:ea typeface="Times New Roman" panose="02020603050405020304" pitchFamily="18" charset="0"/>
              </a:rPr>
              <a:t>[T]he AIRC study is ongoing and we encourage the academic researchers to refine the focus of their efforts to study and make recommendations related to: (1) The </a:t>
            </a:r>
            <a:r>
              <a:rPr lang="en-US" sz="1500" b="1" dirty="0">
                <a:effectLst/>
                <a:latin typeface="Arial" panose="020B0604020202020204" pitchFamily="34" charset="0"/>
                <a:ea typeface="Times New Roman" panose="02020603050405020304" pitchFamily="18" charset="0"/>
              </a:rPr>
              <a:t>impact of labor violations on the supply chain, balanced with the need to consider participation by small businesses</a:t>
            </a:r>
            <a:r>
              <a:rPr lang="en-US" sz="1500" dirty="0">
                <a:effectLst/>
                <a:latin typeface="Arial" panose="020B0604020202020204" pitchFamily="34" charset="0"/>
                <a:ea typeface="Times New Roman" panose="02020603050405020304" pitchFamily="18" charset="0"/>
              </a:rPr>
              <a:t>, which tend to be more adversely impacted by debarment; (2) The </a:t>
            </a:r>
            <a:r>
              <a:rPr lang="en-US" sz="1500" b="1" dirty="0">
                <a:solidFill>
                  <a:schemeClr val="accent2"/>
                </a:solidFill>
                <a:effectLst/>
                <a:latin typeface="Arial" panose="020B0604020202020204" pitchFamily="34" charset="0"/>
                <a:ea typeface="Times New Roman" panose="02020603050405020304" pitchFamily="18" charset="0"/>
              </a:rPr>
              <a:t>availability of Fair Labor Standards Act (FLSA) records to Department of Defense contracting officers and the need for increased transparency and workforce training on labor laws and FLSA enforcement</a:t>
            </a:r>
            <a:r>
              <a:rPr lang="en-US" sz="1500" dirty="0">
                <a:effectLst/>
                <a:latin typeface="Arial" panose="020B0604020202020204" pitchFamily="34" charset="0"/>
                <a:ea typeface="Times New Roman" panose="02020603050405020304" pitchFamily="18" charset="0"/>
              </a:rPr>
              <a:t>; and (3) The </a:t>
            </a:r>
            <a:r>
              <a:rPr lang="en-US" sz="1500" b="1" dirty="0">
                <a:effectLst/>
                <a:latin typeface="Arial" panose="020B0604020202020204" pitchFamily="34" charset="0"/>
                <a:ea typeface="Times New Roman" panose="02020603050405020304" pitchFamily="18" charset="0"/>
              </a:rPr>
              <a:t>extent to which the current discretionary model of debarment best serves the government’s interest, or whether an adjudicatory model should be considered.</a:t>
            </a:r>
            <a:endParaRPr lang="en-US" sz="1500" b="1" dirty="0"/>
          </a:p>
        </p:txBody>
      </p:sp>
      <p:sp>
        <p:nvSpPr>
          <p:cNvPr id="4" name="Slide Number Placeholder 3">
            <a:extLst>
              <a:ext uri="{FF2B5EF4-FFF2-40B4-BE49-F238E27FC236}">
                <a16:creationId xmlns:a16="http://schemas.microsoft.com/office/drawing/2014/main" id="{3F9DDF94-0285-3CF5-E1CB-4DC2B24F63B1}"/>
              </a:ext>
            </a:extLst>
          </p:cNvPr>
          <p:cNvSpPr>
            <a:spLocks noGrp="1"/>
          </p:cNvSpPr>
          <p:nvPr>
            <p:ph type="sldNum" sz="quarter" idx="12"/>
          </p:nvPr>
        </p:nvSpPr>
        <p:spPr>
          <a:xfrm>
            <a:off x="8864600" y="6356350"/>
            <a:ext cx="2743200" cy="365125"/>
          </a:xfrm>
        </p:spPr>
        <p:txBody>
          <a:bodyPr>
            <a:normAutofit/>
          </a:bodyPr>
          <a:lstStyle/>
          <a:p>
            <a:pPr>
              <a:spcAft>
                <a:spcPts val="600"/>
              </a:spcAft>
            </a:pPr>
            <a:fld id="{46155634-F56C-4AC5-88B7-191D0FD3E1C5}" type="slidenum">
              <a:rPr lang="en-US">
                <a:solidFill>
                  <a:schemeClr val="tx1">
                    <a:lumMod val="75000"/>
                    <a:lumOff val="25000"/>
                  </a:schemeClr>
                </a:solidFill>
              </a:rPr>
              <a:pPr>
                <a:spcAft>
                  <a:spcPts val="600"/>
                </a:spcAft>
              </a:pPr>
              <a:t>14</a:t>
            </a:fld>
            <a:endParaRPr lang="en-US">
              <a:solidFill>
                <a:schemeClr val="tx1">
                  <a:lumMod val="75000"/>
                  <a:lumOff val="25000"/>
                </a:schemeClr>
              </a:solidFill>
            </a:endParaRPr>
          </a:p>
        </p:txBody>
      </p:sp>
      <p:sp>
        <p:nvSpPr>
          <p:cNvPr id="6" name="Footer Placeholder 5">
            <a:extLst>
              <a:ext uri="{FF2B5EF4-FFF2-40B4-BE49-F238E27FC236}">
                <a16:creationId xmlns:a16="http://schemas.microsoft.com/office/drawing/2014/main" id="{71E4FFB4-3AC3-2695-7088-5112C7350E59}"/>
              </a:ext>
            </a:extLst>
          </p:cNvPr>
          <p:cNvSpPr>
            <a:spLocks noGrp="1"/>
          </p:cNvSpPr>
          <p:nvPr>
            <p:ph type="ftr" sz="quarter" idx="11"/>
          </p:nvPr>
        </p:nvSpPr>
        <p:spPr/>
        <p:txBody>
          <a:bodyPr/>
          <a:lstStyle/>
          <a:p>
            <a:r>
              <a:rPr lang="en-US" dirty="0"/>
              <a:t>D</a:t>
            </a:r>
          </a:p>
        </p:txBody>
      </p:sp>
    </p:spTree>
    <p:extLst>
      <p:ext uri="{BB962C8B-B14F-4D97-AF65-F5344CB8AC3E}">
        <p14:creationId xmlns:p14="http://schemas.microsoft.com/office/powerpoint/2010/main" val="287025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61D397-C07D-9E11-C5EC-3A60E449F7CE}"/>
              </a:ext>
            </a:extLst>
          </p:cNvPr>
          <p:cNvSpPr>
            <a:spLocks noGrp="1"/>
          </p:cNvSpPr>
          <p:nvPr>
            <p:ph type="title"/>
          </p:nvPr>
        </p:nvSpPr>
        <p:spPr>
          <a:xfrm>
            <a:off x="635000" y="640823"/>
            <a:ext cx="3418659" cy="5583148"/>
          </a:xfrm>
        </p:spPr>
        <p:txBody>
          <a:bodyPr anchor="ctr">
            <a:normAutofit/>
          </a:bodyPr>
          <a:lstStyle/>
          <a:p>
            <a:r>
              <a:rPr lang="en-US" sz="5000"/>
              <a:t>Possible Approaches to Labor Violations</a:t>
            </a:r>
          </a:p>
        </p:txBody>
      </p:sp>
      <p:sp>
        <p:nvSpPr>
          <p:cNvPr id="5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385310A-C6ED-E120-694D-2E101DB575D5}"/>
              </a:ext>
            </a:extLst>
          </p:cNvPr>
          <p:cNvSpPr>
            <a:spLocks noGrp="1"/>
          </p:cNvSpPr>
          <p:nvPr>
            <p:ph type="sldNum" sz="quarter" idx="12"/>
          </p:nvPr>
        </p:nvSpPr>
        <p:spPr>
          <a:xfrm>
            <a:off x="8610600" y="6356350"/>
            <a:ext cx="2743200" cy="365125"/>
          </a:xfrm>
        </p:spPr>
        <p:txBody>
          <a:bodyPr>
            <a:normAutofit/>
          </a:bodyPr>
          <a:lstStyle/>
          <a:p>
            <a:pPr>
              <a:spcAft>
                <a:spcPts val="600"/>
              </a:spcAft>
            </a:pPr>
            <a:fld id="{46155634-F56C-4AC5-88B7-191D0FD3E1C5}" type="slidenum">
              <a:rPr lang="en-US"/>
              <a:pPr>
                <a:spcAft>
                  <a:spcPts val="600"/>
                </a:spcAft>
              </a:pPr>
              <a:t>15</a:t>
            </a:fld>
            <a:endParaRPr lang="en-US"/>
          </a:p>
        </p:txBody>
      </p:sp>
      <p:graphicFrame>
        <p:nvGraphicFramePr>
          <p:cNvPr id="7" name="Content Placeholder 6">
            <a:extLst>
              <a:ext uri="{FF2B5EF4-FFF2-40B4-BE49-F238E27FC236}">
                <a16:creationId xmlns:a16="http://schemas.microsoft.com/office/drawing/2014/main" id="{B6A04013-291E-DCC2-FA20-78467C50CAFA}"/>
              </a:ext>
            </a:extLst>
          </p:cNvPr>
          <p:cNvGraphicFramePr>
            <a:graphicFrameLocks noGrp="1"/>
          </p:cNvGraphicFramePr>
          <p:nvPr>
            <p:ph idx="1"/>
            <p:extLst>
              <p:ext uri="{D42A27DB-BD31-4B8C-83A1-F6EECF244321}">
                <p14:modId xmlns:p14="http://schemas.microsoft.com/office/powerpoint/2010/main" val="121818257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DB8266B8-ECD1-41ED-E019-FC882E2552EA}"/>
              </a:ext>
            </a:extLst>
          </p:cNvPr>
          <p:cNvSpPr>
            <a:spLocks noGrp="1"/>
          </p:cNvSpPr>
          <p:nvPr>
            <p:ph type="ftr" sz="quarter" idx="11"/>
          </p:nvPr>
        </p:nvSpPr>
        <p:spPr/>
        <p:txBody>
          <a:bodyPr/>
          <a:lstStyle/>
          <a:p>
            <a:r>
              <a:rPr lang="en-US" dirty="0"/>
              <a:t>D</a:t>
            </a:r>
          </a:p>
        </p:txBody>
      </p:sp>
    </p:spTree>
    <p:extLst>
      <p:ext uri="{BB962C8B-B14F-4D97-AF65-F5344CB8AC3E}">
        <p14:creationId xmlns:p14="http://schemas.microsoft.com/office/powerpoint/2010/main" val="17458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Rectangle 5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AFA5D-396D-2818-DA05-FA708C548F0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Elements of Responsibility (FAR Subpart 9.1)</a:t>
            </a:r>
          </a:p>
        </p:txBody>
      </p:sp>
      <p:sp>
        <p:nvSpPr>
          <p:cNvPr id="3" name="Footer Placeholder 2">
            <a:extLst>
              <a:ext uri="{FF2B5EF4-FFF2-40B4-BE49-F238E27FC236}">
                <a16:creationId xmlns:a16="http://schemas.microsoft.com/office/drawing/2014/main" id="{1BF30794-39E5-C67A-5BE1-B1813D463B6C}"/>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en-US" sz="1100">
                <a:solidFill>
                  <a:srgbClr val="FFFFFF"/>
                </a:solidFill>
              </a:rPr>
              <a:t>C</a:t>
            </a:r>
          </a:p>
        </p:txBody>
      </p:sp>
      <p:sp>
        <p:nvSpPr>
          <p:cNvPr id="29" name="Content Placeholder 2">
            <a:extLst>
              <a:ext uri="{FF2B5EF4-FFF2-40B4-BE49-F238E27FC236}">
                <a16:creationId xmlns:a16="http://schemas.microsoft.com/office/drawing/2014/main" id="{0A4411D7-F832-BC45-2C42-AF302DCA9F59}"/>
              </a:ext>
            </a:extLst>
          </p:cNvPr>
          <p:cNvSpPr>
            <a:spLocks noGrp="1"/>
          </p:cNvSpPr>
          <p:nvPr>
            <p:ph idx="1"/>
          </p:nvPr>
        </p:nvSpPr>
        <p:spPr>
          <a:xfrm>
            <a:off x="4581727" y="649480"/>
            <a:ext cx="3025303" cy="5546047"/>
          </a:xfrm>
        </p:spPr>
        <p:txBody>
          <a:bodyPr anchor="ctr">
            <a:normAutofit/>
          </a:bodyPr>
          <a:lstStyle/>
          <a:p>
            <a:pPr marL="0" indent="0">
              <a:buNone/>
            </a:pPr>
            <a:r>
              <a:rPr lang="en-US" sz="1000" b="1"/>
              <a:t>To be determined responsible</a:t>
            </a:r>
            <a:r>
              <a:rPr lang="en-US" sz="1000"/>
              <a:t>, a prospective contractor must-</a:t>
            </a:r>
          </a:p>
          <a:p>
            <a:pPr marL="0" indent="0">
              <a:buNone/>
            </a:pPr>
            <a:r>
              <a:rPr lang="en-US" sz="1000"/>
              <a:t>(a) Have </a:t>
            </a:r>
            <a:r>
              <a:rPr lang="en-US" sz="1000" b="1"/>
              <a:t>adequate financial resources </a:t>
            </a:r>
            <a:r>
              <a:rPr lang="en-US" sz="1000"/>
              <a:t>to perform the contract, or the ability to obtain them (see 9.104-3(a)).</a:t>
            </a:r>
          </a:p>
          <a:p>
            <a:pPr marL="0" indent="0">
              <a:buNone/>
            </a:pPr>
            <a:r>
              <a:rPr lang="en-US" sz="1000"/>
              <a:t>(b) Be able to </a:t>
            </a:r>
            <a:r>
              <a:rPr lang="en-US" sz="1000" b="1"/>
              <a:t>comply with the required or proposed delivery or performance schedule</a:t>
            </a:r>
            <a:r>
              <a:rPr lang="en-US" sz="1000"/>
              <a:t>, taking into consideration all existing commercial and governmental business commitments.</a:t>
            </a:r>
          </a:p>
          <a:p>
            <a:pPr marL="0" indent="0">
              <a:buNone/>
            </a:pPr>
            <a:r>
              <a:rPr lang="en-US" sz="1000"/>
              <a:t>(c) Have a </a:t>
            </a:r>
            <a:r>
              <a:rPr lang="en-US" sz="1000" b="1"/>
              <a:t>satisfactory performance record </a:t>
            </a:r>
            <a:r>
              <a:rPr lang="en-US" sz="1000"/>
              <a:t>(see 9.104-3(b) and subpart 42.15). A prospective contractor shall not be determined responsible or nonresponsible solely on the basis of a lack of relevant performance history, except as provided in 9.104-2.</a:t>
            </a:r>
          </a:p>
          <a:p>
            <a:pPr marL="0" indent="0">
              <a:buNone/>
            </a:pPr>
            <a:r>
              <a:rPr lang="en-US" sz="1000"/>
              <a:t>(d) Have </a:t>
            </a:r>
            <a:r>
              <a:rPr lang="en-US" sz="1000" b="1"/>
              <a:t>a satisfactory record of integrity and business ethics </a:t>
            </a:r>
            <a:r>
              <a:rPr lang="en-US" sz="1000"/>
              <a:t>(for example, see subpart 42.15).</a:t>
            </a:r>
          </a:p>
          <a:p>
            <a:pPr marL="0" indent="0">
              <a:buNone/>
            </a:pPr>
            <a:r>
              <a:rPr lang="en-US" sz="1000"/>
              <a:t>(e) Have the </a:t>
            </a:r>
            <a:r>
              <a:rPr lang="en-US" sz="1000" b="1"/>
              <a:t>necessary organization, experience, accounting and operational controls, and technical skills</a:t>
            </a:r>
            <a:r>
              <a:rPr lang="en-US" sz="1000"/>
              <a:t>, or the ability to obtain them (including, as appropriate, such elements as production control procedures, property control systems, quality assurance measures, and safety programs applicable to materials to be produced or services to be performed by the prospective contractor and subcontractors). (See 9.104-3(a).)</a:t>
            </a:r>
          </a:p>
          <a:p>
            <a:pPr marL="0" indent="0">
              <a:buNone/>
            </a:pPr>
            <a:r>
              <a:rPr lang="en-US" sz="1000"/>
              <a:t>(f) Have the </a:t>
            </a:r>
            <a:r>
              <a:rPr lang="en-US" sz="1000" b="1"/>
              <a:t>necessary production, construction, and technical equipment and facilities</a:t>
            </a:r>
            <a:r>
              <a:rPr lang="en-US" sz="1000"/>
              <a:t>, or the ability to obtain them (see 9.104-3(a)); and</a:t>
            </a:r>
          </a:p>
          <a:p>
            <a:pPr marL="0" indent="0">
              <a:buNone/>
            </a:pPr>
            <a:r>
              <a:rPr lang="en-US" sz="1000"/>
              <a:t>(g) Be </a:t>
            </a:r>
            <a:r>
              <a:rPr lang="en-US" sz="1000" b="1"/>
              <a:t>otherwise qualified and eligible to receive an award under applicable laws and regulations </a:t>
            </a:r>
            <a:r>
              <a:rPr lang="en-US" sz="1000"/>
              <a:t>(see also inverted domestic corporation prohibition at 9.108). </a:t>
            </a:r>
          </a:p>
          <a:p>
            <a:endParaRPr lang="en-US" sz="1000"/>
          </a:p>
        </p:txBody>
      </p:sp>
      <p:pic>
        <p:nvPicPr>
          <p:cNvPr id="6" name="Picture 5">
            <a:extLst>
              <a:ext uri="{FF2B5EF4-FFF2-40B4-BE49-F238E27FC236}">
                <a16:creationId xmlns:a16="http://schemas.microsoft.com/office/drawing/2014/main" id="{D4F9260B-F9D9-7E69-DA33-2717A32B70FC}"/>
              </a:ext>
            </a:extLst>
          </p:cNvPr>
          <p:cNvPicPr>
            <a:picLocks noChangeAspect="1"/>
          </p:cNvPicPr>
          <p:nvPr/>
        </p:nvPicPr>
        <p:blipFill>
          <a:blip r:embed="rId2"/>
          <a:stretch>
            <a:fillRect/>
          </a:stretch>
        </p:blipFill>
        <p:spPr>
          <a:xfrm>
            <a:off x="8109502" y="1131897"/>
            <a:ext cx="3615776" cy="4606085"/>
          </a:xfrm>
          <a:prstGeom prst="rect">
            <a:avLst/>
          </a:prstGeom>
        </p:spPr>
      </p:pic>
      <p:sp>
        <p:nvSpPr>
          <p:cNvPr id="4" name="Slide Number Placeholder 3">
            <a:extLst>
              <a:ext uri="{FF2B5EF4-FFF2-40B4-BE49-F238E27FC236}">
                <a16:creationId xmlns:a16="http://schemas.microsoft.com/office/drawing/2014/main" id="{8812CACF-3B8E-EFC6-44B9-D9F640BD9C60}"/>
              </a:ext>
            </a:extLst>
          </p:cNvPr>
          <p:cNvSpPr>
            <a:spLocks noGrp="1"/>
          </p:cNvSpPr>
          <p:nvPr>
            <p:ph type="sldNum" sz="quarter" idx="12"/>
          </p:nvPr>
        </p:nvSpPr>
        <p:spPr>
          <a:xfrm>
            <a:off x="11704320" y="6455664"/>
            <a:ext cx="448056" cy="365125"/>
          </a:xfrm>
        </p:spPr>
        <p:txBody>
          <a:bodyPr>
            <a:normAutofit/>
          </a:bodyPr>
          <a:lstStyle/>
          <a:p>
            <a:pPr>
              <a:spcAft>
                <a:spcPts val="600"/>
              </a:spcAft>
            </a:pPr>
            <a:fld id="{46155634-F56C-4AC5-88B7-191D0FD3E1C5}" type="slidenum">
              <a:rPr lang="en-US" sz="1100" smtClean="0">
                <a:solidFill>
                  <a:schemeClr val="tx1">
                    <a:lumMod val="50000"/>
                    <a:lumOff val="50000"/>
                  </a:schemeClr>
                </a:solidFill>
              </a:rPr>
              <a:pPr>
                <a:spcAft>
                  <a:spcPts val="600"/>
                </a:spcAft>
              </a:pPr>
              <a:t>16</a:t>
            </a:fld>
            <a:r>
              <a:rPr lang="en-US" sz="1100" dirty="0">
                <a:solidFill>
                  <a:schemeClr val="tx1">
                    <a:lumMod val="50000"/>
                    <a:lumOff val="50000"/>
                  </a:schemeClr>
                </a:solidFill>
              </a:rPr>
              <a:t> C</a:t>
            </a:r>
          </a:p>
        </p:txBody>
      </p:sp>
    </p:spTree>
    <p:extLst>
      <p:ext uri="{BB962C8B-B14F-4D97-AF65-F5344CB8AC3E}">
        <p14:creationId xmlns:p14="http://schemas.microsoft.com/office/powerpoint/2010/main" val="57787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A4439-0C1C-597C-FAEE-21FEB56A394C}"/>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Grounds for Debarment </a:t>
            </a:r>
            <a:r>
              <a:rPr lang="en-US" sz="3200" dirty="0">
                <a:solidFill>
                  <a:srgbClr val="FFFFFF"/>
                </a:solidFill>
              </a:rPr>
              <a:t>(FAR Subpart 9.4</a:t>
            </a:r>
            <a:r>
              <a:rPr lang="en-US" sz="3600" dirty="0">
                <a:solidFill>
                  <a:srgbClr val="FFFFFF"/>
                </a:solidFill>
              </a:rPr>
              <a:t>)</a:t>
            </a:r>
            <a:endParaRPr lang="en-US"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21EB0B-6D9A-D1E0-0DEB-C25E3958C9CF}"/>
              </a:ext>
            </a:extLst>
          </p:cNvPr>
          <p:cNvSpPr>
            <a:spLocks noGrp="1"/>
          </p:cNvSpPr>
          <p:nvPr>
            <p:ph idx="1"/>
          </p:nvPr>
        </p:nvSpPr>
        <p:spPr>
          <a:xfrm>
            <a:off x="4274392" y="-182562"/>
            <a:ext cx="7057858" cy="6219824"/>
          </a:xfrm>
        </p:spPr>
        <p:txBody>
          <a:bodyPr anchor="ctr">
            <a:normAutofit/>
          </a:bodyPr>
          <a:lstStyle/>
          <a:p>
            <a:pPr marL="0" indent="0">
              <a:buNone/>
            </a:pPr>
            <a:r>
              <a:rPr lang="en-US" sz="1100" b="1" dirty="0"/>
              <a:t>9.406-1 General.</a:t>
            </a:r>
          </a:p>
          <a:p>
            <a:pPr marL="0" indent="0">
              <a:buNone/>
            </a:pPr>
            <a:r>
              <a:rPr lang="en-US" sz="1000" dirty="0"/>
              <a:t>(a) It is the debarring official’s responsibility to </a:t>
            </a:r>
            <a:r>
              <a:rPr lang="en-US" sz="1000" b="1" dirty="0"/>
              <a:t>determine whether debarment is in the Government’s interest. </a:t>
            </a:r>
            <a:r>
              <a:rPr lang="en-US" sz="1000" dirty="0"/>
              <a:t>The debarring official may, in the public interest, debar a contractor for any of the causes in 9.406-2, using the procedures in 9.406-3. The existence of a cause for debarment, however, </a:t>
            </a:r>
            <a:r>
              <a:rPr lang="en-US" sz="1000" b="1" dirty="0"/>
              <a:t>does not necessarily require that the contractor be debarred</a:t>
            </a:r>
            <a:r>
              <a:rPr lang="en-US" sz="1000" dirty="0"/>
              <a:t>; the </a:t>
            </a:r>
            <a:r>
              <a:rPr lang="en-US" sz="1000" b="1" dirty="0"/>
              <a:t>seriousness of the contractor’s acts or omissions and any remedial measures or mitigating factors should be considered</a:t>
            </a:r>
            <a:r>
              <a:rPr lang="en-US" sz="1000" dirty="0"/>
              <a:t> in making any debarment decision. Before arriving at any debarment decision, the debarring official should consider factors such as the following:</a:t>
            </a:r>
          </a:p>
          <a:p>
            <a:pPr marL="0" indent="0">
              <a:buNone/>
            </a:pPr>
            <a:r>
              <a:rPr lang="en-US" sz="1000" dirty="0"/>
              <a:t>(1) Whether the contractor had </a:t>
            </a:r>
            <a:r>
              <a:rPr lang="en-US" sz="1000" b="1" dirty="0"/>
              <a:t>effective standards of conduct and internal control systems </a:t>
            </a:r>
            <a:r>
              <a:rPr lang="en-US" sz="1000" dirty="0"/>
              <a:t>in place at the time of the activity which constitutes cause for debarment or had adopted such procedures prior to any Government investigation of the activity cited as a cause for debarment.</a:t>
            </a:r>
          </a:p>
          <a:p>
            <a:pPr marL="0" indent="0">
              <a:buNone/>
            </a:pPr>
            <a:r>
              <a:rPr lang="en-US" sz="1000" dirty="0"/>
              <a:t>(2) Whether the contractor </a:t>
            </a:r>
            <a:r>
              <a:rPr lang="en-US" sz="1000" b="1" dirty="0"/>
              <a:t>brought the activity cited as a cause for debarment to the attention of the appropriate Government agency </a:t>
            </a:r>
            <a:r>
              <a:rPr lang="en-US" sz="1000" dirty="0"/>
              <a:t>in a timely manner.</a:t>
            </a:r>
          </a:p>
          <a:p>
            <a:pPr marL="0" indent="0">
              <a:buNone/>
            </a:pPr>
            <a:r>
              <a:rPr lang="en-US" sz="1000" dirty="0"/>
              <a:t>(3) Whether the contractor has </a:t>
            </a:r>
            <a:r>
              <a:rPr lang="en-US" sz="1000" b="1" dirty="0"/>
              <a:t>fully investigated the circumstances </a:t>
            </a:r>
            <a:r>
              <a:rPr lang="en-US" sz="1000" dirty="0"/>
              <a:t>surrounding the cause for debarment and, if so, made the result of the investigation available to the debarring official.</a:t>
            </a:r>
          </a:p>
          <a:p>
            <a:pPr marL="0" indent="0">
              <a:buNone/>
            </a:pPr>
            <a:r>
              <a:rPr lang="en-US" sz="1000" dirty="0"/>
              <a:t>(4) Whether the contractor </a:t>
            </a:r>
            <a:r>
              <a:rPr lang="en-US" sz="1000" b="1" dirty="0"/>
              <a:t>cooperated fully </a:t>
            </a:r>
            <a:r>
              <a:rPr lang="en-US" sz="1000" dirty="0"/>
              <a:t>with Government agencies during the investigation and any court or administrative action.</a:t>
            </a:r>
          </a:p>
          <a:p>
            <a:pPr marL="0" indent="0">
              <a:buNone/>
            </a:pPr>
            <a:r>
              <a:rPr lang="en-US" sz="1000" dirty="0"/>
              <a:t>(5) Whether the contractor </a:t>
            </a:r>
            <a:r>
              <a:rPr lang="en-US" sz="1000" b="1" dirty="0"/>
              <a:t>has paid or has agreed to pay all criminal, civil, and administrative liability </a:t>
            </a:r>
            <a:r>
              <a:rPr lang="en-US" sz="1000" dirty="0"/>
              <a:t>for the improper activity, including any investigative or administrative costs incurred by the Government, and </a:t>
            </a:r>
            <a:r>
              <a:rPr lang="en-US" sz="1000" b="1" dirty="0"/>
              <a:t>has made or agreed to make full restitution</a:t>
            </a:r>
            <a:r>
              <a:rPr lang="en-US" sz="1000" dirty="0"/>
              <a:t>.</a:t>
            </a:r>
          </a:p>
          <a:p>
            <a:pPr marL="0" indent="0">
              <a:buNone/>
            </a:pPr>
            <a:r>
              <a:rPr lang="en-US" sz="1000" dirty="0"/>
              <a:t>(6) Whether the contractor has taken </a:t>
            </a:r>
            <a:r>
              <a:rPr lang="en-US" sz="1000" b="1" dirty="0"/>
              <a:t>appropriate disciplinary action </a:t>
            </a:r>
            <a:r>
              <a:rPr lang="en-US" sz="1000" dirty="0"/>
              <a:t>against the individuals responsible for the activity which constitutes cause for debarment.</a:t>
            </a:r>
          </a:p>
          <a:p>
            <a:pPr marL="0" indent="0">
              <a:buNone/>
            </a:pPr>
            <a:r>
              <a:rPr lang="en-US" sz="1000" dirty="0"/>
              <a:t>(7) Whether the contractor has </a:t>
            </a:r>
            <a:r>
              <a:rPr lang="en-US" sz="1000" b="1" dirty="0"/>
              <a:t>implemented or agreed to implement remedial measures</a:t>
            </a:r>
            <a:r>
              <a:rPr lang="en-US" sz="1000" dirty="0"/>
              <a:t>, including any identified by the Government.</a:t>
            </a:r>
          </a:p>
          <a:p>
            <a:pPr marL="0" indent="0">
              <a:buNone/>
            </a:pPr>
            <a:r>
              <a:rPr lang="en-US" sz="1000" dirty="0"/>
              <a:t>(8) Whether the contractor has </a:t>
            </a:r>
            <a:r>
              <a:rPr lang="en-US" sz="1000" b="1" dirty="0"/>
              <a:t>instituted or agreed to institute new or revised review and control procedures and ethics training programs</a:t>
            </a:r>
            <a:r>
              <a:rPr lang="en-US" sz="1000" dirty="0"/>
              <a:t>.</a:t>
            </a:r>
          </a:p>
          <a:p>
            <a:pPr marL="0" indent="0">
              <a:buNone/>
            </a:pPr>
            <a:r>
              <a:rPr lang="en-US" sz="1000" dirty="0"/>
              <a:t>(9) Whether the contractor has </a:t>
            </a:r>
            <a:r>
              <a:rPr lang="en-US" sz="1000" b="1" dirty="0"/>
              <a:t>had adequate time to eliminate the circumstances </a:t>
            </a:r>
            <a:r>
              <a:rPr lang="en-US" sz="1000" dirty="0"/>
              <a:t>within the contractor’s organization that led to the cause for debarment.</a:t>
            </a:r>
          </a:p>
          <a:p>
            <a:pPr marL="0" indent="0">
              <a:buNone/>
            </a:pPr>
            <a:r>
              <a:rPr lang="en-US" sz="1000" dirty="0"/>
              <a:t>(10) Whether the </a:t>
            </a:r>
            <a:r>
              <a:rPr lang="en-US" sz="1000" b="1" dirty="0"/>
              <a:t>contractor’s management recognizes and understands the seriousness </a:t>
            </a:r>
            <a:r>
              <a:rPr lang="en-US" sz="1000" dirty="0"/>
              <a:t>of the misconduct giving rise to the cause for debarment and has </a:t>
            </a:r>
            <a:r>
              <a:rPr lang="en-US" sz="1000" b="1" dirty="0"/>
              <a:t>implemented programs to prevent recurrence</a:t>
            </a:r>
            <a:r>
              <a:rPr lang="en-US" sz="1000" dirty="0"/>
              <a:t>.</a:t>
            </a:r>
          </a:p>
          <a:p>
            <a:pPr marL="0" indent="0">
              <a:buNone/>
            </a:pPr>
            <a:r>
              <a:rPr lang="en-US" sz="1000" dirty="0"/>
              <a:t>The existence or nonexistence of any mitigating factors or remedial measures such as set forth in this paragraph (a) is </a:t>
            </a:r>
            <a:r>
              <a:rPr lang="en-US" sz="1000" b="1" dirty="0"/>
              <a:t>not necessarily determinative of a contractor’s present responsibility</a:t>
            </a:r>
            <a:r>
              <a:rPr lang="en-US" sz="1000" dirty="0"/>
              <a:t>. Accordingly, </a:t>
            </a:r>
            <a:r>
              <a:rPr lang="en-US" sz="1000" b="1" dirty="0"/>
              <a:t>if a cause for debarment exists</a:t>
            </a:r>
            <a:r>
              <a:rPr lang="en-US" sz="1000" dirty="0"/>
              <a:t>, </a:t>
            </a:r>
            <a:r>
              <a:rPr lang="en-US" sz="1000" b="1" dirty="0"/>
              <a:t>the contractor has the burden </a:t>
            </a:r>
            <a:r>
              <a:rPr lang="en-US" sz="1000" dirty="0"/>
              <a:t>of demonstrating, to the satisfaction of the debarring official, its present responsibility and </a:t>
            </a:r>
            <a:r>
              <a:rPr lang="en-US" sz="1000" b="1" dirty="0"/>
              <a:t>that debarment is not necessary</a:t>
            </a:r>
            <a:r>
              <a:rPr lang="en-US" sz="1000" dirty="0"/>
              <a:t>.</a:t>
            </a:r>
          </a:p>
        </p:txBody>
      </p:sp>
      <p:sp>
        <p:nvSpPr>
          <p:cNvPr id="4" name="Footer Placeholder 3">
            <a:extLst>
              <a:ext uri="{FF2B5EF4-FFF2-40B4-BE49-F238E27FC236}">
                <a16:creationId xmlns:a16="http://schemas.microsoft.com/office/drawing/2014/main" id="{27ABD959-1DCA-688A-CA15-F1F5A6541AED}"/>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dirty="0"/>
              <a:t>C</a:t>
            </a:r>
          </a:p>
        </p:txBody>
      </p:sp>
      <p:sp>
        <p:nvSpPr>
          <p:cNvPr id="5" name="Slide Number Placeholder 4">
            <a:extLst>
              <a:ext uri="{FF2B5EF4-FFF2-40B4-BE49-F238E27FC236}">
                <a16:creationId xmlns:a16="http://schemas.microsoft.com/office/drawing/2014/main" id="{3A56256B-8776-E401-BA52-54A3516D5552}"/>
              </a:ext>
            </a:extLst>
          </p:cNvPr>
          <p:cNvSpPr>
            <a:spLocks noGrp="1"/>
          </p:cNvSpPr>
          <p:nvPr>
            <p:ph type="sldNum" sz="quarter" idx="12"/>
          </p:nvPr>
        </p:nvSpPr>
        <p:spPr>
          <a:xfrm>
            <a:off x="9541564" y="6356350"/>
            <a:ext cx="1812235" cy="365125"/>
          </a:xfrm>
        </p:spPr>
        <p:txBody>
          <a:bodyPr>
            <a:normAutofit/>
          </a:bodyPr>
          <a:lstStyle/>
          <a:p>
            <a:pPr>
              <a:spcAft>
                <a:spcPts val="600"/>
              </a:spcAft>
            </a:pPr>
            <a:fld id="{46155634-F56C-4AC5-88B7-191D0FD3E1C5}" type="slidenum">
              <a:rPr lang="en-US" smtClean="0"/>
              <a:pPr>
                <a:spcAft>
                  <a:spcPts val="600"/>
                </a:spcAft>
              </a:pPr>
              <a:t>17</a:t>
            </a:fld>
            <a:endParaRPr lang="en-US"/>
          </a:p>
        </p:txBody>
      </p:sp>
    </p:spTree>
    <p:extLst>
      <p:ext uri="{BB962C8B-B14F-4D97-AF65-F5344CB8AC3E}">
        <p14:creationId xmlns:p14="http://schemas.microsoft.com/office/powerpoint/2010/main" val="1259420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7ECAC0-746C-C9AB-69BF-5D304562C574}"/>
              </a:ext>
            </a:extLst>
          </p:cNvPr>
          <p:cNvSpPr>
            <a:spLocks noGrp="1"/>
          </p:cNvSpPr>
          <p:nvPr>
            <p:ph type="title"/>
          </p:nvPr>
        </p:nvSpPr>
        <p:spPr>
          <a:xfrm>
            <a:off x="1137036" y="548640"/>
            <a:ext cx="9916632" cy="1188720"/>
          </a:xfrm>
        </p:spPr>
        <p:txBody>
          <a:bodyPr>
            <a:normAutofit/>
          </a:bodyPr>
          <a:lstStyle/>
          <a:p>
            <a:r>
              <a:rPr lang="en-US">
                <a:solidFill>
                  <a:schemeClr val="tx1">
                    <a:lumMod val="85000"/>
                    <a:lumOff val="15000"/>
                  </a:schemeClr>
                </a:solidFill>
              </a:rPr>
              <a:t>Debarment -- Overview</a:t>
            </a:r>
          </a:p>
        </p:txBody>
      </p:sp>
      <p:sp>
        <p:nvSpPr>
          <p:cNvPr id="3" name="Content Placeholder 2">
            <a:extLst>
              <a:ext uri="{FF2B5EF4-FFF2-40B4-BE49-F238E27FC236}">
                <a16:creationId xmlns:a16="http://schemas.microsoft.com/office/drawing/2014/main" id="{9CB84261-ACB8-6A37-A555-CD498A774185}"/>
              </a:ext>
            </a:extLst>
          </p:cNvPr>
          <p:cNvSpPr>
            <a:spLocks noGrp="1"/>
          </p:cNvSpPr>
          <p:nvPr>
            <p:ph idx="1"/>
          </p:nvPr>
        </p:nvSpPr>
        <p:spPr>
          <a:xfrm>
            <a:off x="1957987" y="2431767"/>
            <a:ext cx="8276026" cy="3685156"/>
          </a:xfrm>
        </p:spPr>
        <p:txBody>
          <a:bodyPr anchor="ctr">
            <a:normAutofit/>
          </a:bodyPr>
          <a:lstStyle/>
          <a:p>
            <a:r>
              <a:rPr lang="en-US" sz="1700" dirty="0">
                <a:solidFill>
                  <a:schemeClr val="tx1">
                    <a:lumMod val="85000"/>
                    <a:lumOff val="15000"/>
                  </a:schemeClr>
                </a:solidFill>
              </a:rPr>
              <a:t>Debarment—whether statutory or discretionary—is a </a:t>
            </a:r>
            <a:r>
              <a:rPr lang="en-US" sz="1700" b="1" dirty="0">
                <a:solidFill>
                  <a:schemeClr val="tx1">
                    <a:lumMod val="85000"/>
                    <a:lumOff val="15000"/>
                  </a:schemeClr>
                </a:solidFill>
              </a:rPr>
              <a:t>safeguard that prevents the government from forming contracts with contractors in violation of federal labor laws while still facilitating full and open competition</a:t>
            </a:r>
            <a:r>
              <a:rPr lang="en-US" sz="1700" dirty="0">
                <a:solidFill>
                  <a:schemeClr val="tx1">
                    <a:lumMod val="85000"/>
                    <a:lumOff val="15000"/>
                  </a:schemeClr>
                </a:solidFill>
              </a:rPr>
              <a:t> in the contracting process. </a:t>
            </a:r>
          </a:p>
          <a:p>
            <a:r>
              <a:rPr lang="en-US" sz="1700" b="1" dirty="0">
                <a:solidFill>
                  <a:schemeClr val="tx1">
                    <a:lumMod val="85000"/>
                    <a:lumOff val="15000"/>
                  </a:schemeClr>
                </a:solidFill>
              </a:rPr>
              <a:t>Debarment in government contracts is not—and has never been—designed as a punitive tool to sanction federal contractors </a:t>
            </a:r>
            <a:r>
              <a:rPr lang="en-US" sz="1700" dirty="0">
                <a:solidFill>
                  <a:schemeClr val="tx1">
                    <a:lumMod val="85000"/>
                    <a:lumOff val="15000"/>
                  </a:schemeClr>
                </a:solidFill>
              </a:rPr>
              <a:t>that have previously violated federal laws. </a:t>
            </a:r>
          </a:p>
          <a:p>
            <a:pPr lvl="1"/>
            <a:r>
              <a:rPr lang="en-US" sz="1700" dirty="0">
                <a:solidFill>
                  <a:schemeClr val="tx1">
                    <a:lumMod val="85000"/>
                    <a:lumOff val="15000"/>
                  </a:schemeClr>
                </a:solidFill>
              </a:rPr>
              <a:t>FAR 9.402(b) states explicitly that the “serious nature of debarment and suspension requires that these </a:t>
            </a:r>
            <a:r>
              <a:rPr lang="en-US" sz="1700" b="1" dirty="0">
                <a:solidFill>
                  <a:schemeClr val="tx1">
                    <a:lumMod val="85000"/>
                    <a:lumOff val="15000"/>
                  </a:schemeClr>
                </a:solidFill>
              </a:rPr>
              <a:t>sanctions be imposed only in the public interest for the government’s protection and not for purposes of punishment</a:t>
            </a:r>
            <a:r>
              <a:rPr lang="en-US" sz="1700" dirty="0">
                <a:solidFill>
                  <a:schemeClr val="tx1">
                    <a:lumMod val="85000"/>
                    <a:lumOff val="15000"/>
                  </a:schemeClr>
                </a:solidFill>
              </a:rPr>
              <a:t>. Agencies shall impose debarment or suspension to protect the government’s interest and only for the causes and in accordance with the procedures set forth in this subpart.” </a:t>
            </a:r>
          </a:p>
          <a:p>
            <a:r>
              <a:rPr lang="en-US" sz="1700" dirty="0">
                <a:solidFill>
                  <a:schemeClr val="tx1">
                    <a:lumMod val="85000"/>
                    <a:lumOff val="15000"/>
                  </a:schemeClr>
                </a:solidFill>
              </a:rPr>
              <a:t>In practice, the same limiting principle applies to contractors subject to statutory debarment for </a:t>
            </a:r>
            <a:r>
              <a:rPr lang="en-US" sz="1700" b="1" dirty="0">
                <a:solidFill>
                  <a:schemeClr val="tx1">
                    <a:lumMod val="85000"/>
                    <a:lumOff val="15000"/>
                  </a:schemeClr>
                </a:solidFill>
              </a:rPr>
              <a:t>violations of U.S. labor laws: only a small portion of violators are actually debarred, and statutory debarment will turn in part upon the violating contractor’s failure to undertake remedial measures </a:t>
            </a:r>
            <a:r>
              <a:rPr lang="en-US" sz="1700" dirty="0">
                <a:solidFill>
                  <a:schemeClr val="tx1">
                    <a:lumMod val="85000"/>
                    <a:lumOff val="15000"/>
                  </a:schemeClr>
                </a:solidFill>
              </a:rPr>
              <a:t>to comply with applicable labor laws. </a:t>
            </a:r>
          </a:p>
        </p:txBody>
      </p:sp>
      <p:sp>
        <p:nvSpPr>
          <p:cNvPr id="4" name="Slide Number Placeholder 3">
            <a:extLst>
              <a:ext uri="{FF2B5EF4-FFF2-40B4-BE49-F238E27FC236}">
                <a16:creationId xmlns:a16="http://schemas.microsoft.com/office/drawing/2014/main" id="{558B3E97-D9FB-346D-8AB7-434D34EB4AAF}"/>
              </a:ext>
            </a:extLst>
          </p:cNvPr>
          <p:cNvSpPr>
            <a:spLocks noGrp="1"/>
          </p:cNvSpPr>
          <p:nvPr>
            <p:ph type="sldNum" sz="quarter" idx="12"/>
          </p:nvPr>
        </p:nvSpPr>
        <p:spPr>
          <a:xfrm>
            <a:off x="8610600" y="6356350"/>
            <a:ext cx="2743200" cy="365125"/>
          </a:xfrm>
        </p:spPr>
        <p:txBody>
          <a:bodyPr>
            <a:normAutofit/>
          </a:bodyPr>
          <a:lstStyle/>
          <a:p>
            <a:pPr>
              <a:spcAft>
                <a:spcPts val="600"/>
              </a:spcAft>
            </a:pPr>
            <a:fld id="{46155634-F56C-4AC5-88B7-191D0FD3E1C5}" type="slidenum">
              <a:rPr lang="en-US" sz="1000"/>
              <a:pPr>
                <a:spcAft>
                  <a:spcPts val="600"/>
                </a:spcAft>
              </a:pPr>
              <a:t>18</a:t>
            </a:fld>
            <a:endParaRPr lang="en-US" sz="1000"/>
          </a:p>
        </p:txBody>
      </p:sp>
      <p:sp>
        <p:nvSpPr>
          <p:cNvPr id="5" name="Footer Placeholder 4">
            <a:extLst>
              <a:ext uri="{FF2B5EF4-FFF2-40B4-BE49-F238E27FC236}">
                <a16:creationId xmlns:a16="http://schemas.microsoft.com/office/drawing/2014/main" id="{859D8387-C4FC-F086-B853-C701ADC03199}"/>
              </a:ext>
            </a:extLst>
          </p:cNvPr>
          <p:cNvSpPr>
            <a:spLocks noGrp="1"/>
          </p:cNvSpPr>
          <p:nvPr>
            <p:ph type="ftr" sz="quarter" idx="11"/>
          </p:nvPr>
        </p:nvSpPr>
        <p:spPr/>
        <p:txBody>
          <a:bodyPr/>
          <a:lstStyle/>
          <a:p>
            <a:r>
              <a:rPr lang="en-US"/>
              <a:t>D</a:t>
            </a:r>
          </a:p>
        </p:txBody>
      </p:sp>
    </p:spTree>
    <p:extLst>
      <p:ext uri="{BB962C8B-B14F-4D97-AF65-F5344CB8AC3E}">
        <p14:creationId xmlns:p14="http://schemas.microsoft.com/office/powerpoint/2010/main" val="260339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Flowchart: Document 4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A1077D-FD47-428F-9BE6-7E005B458A8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Selected</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Statutory Debarment Grounds</a:t>
            </a:r>
          </a:p>
        </p:txBody>
      </p:sp>
      <p:sp>
        <p:nvSpPr>
          <p:cNvPr id="4" name="Slide Number Placeholder 3">
            <a:extLst>
              <a:ext uri="{FF2B5EF4-FFF2-40B4-BE49-F238E27FC236}">
                <a16:creationId xmlns:a16="http://schemas.microsoft.com/office/drawing/2014/main" id="{6720337E-9004-43B5-901B-07DB13100662}"/>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D2AA45A-0593-4E44-BA05-82AE14E824E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C970DEB7-D6F8-4095-A59D-F2467C507F98}"/>
              </a:ext>
            </a:extLst>
          </p:cNvPr>
          <p:cNvGraphicFramePr>
            <a:graphicFrameLocks noGrp="1"/>
          </p:cNvGraphicFramePr>
          <p:nvPr>
            <p:ph idx="1"/>
            <p:extLst>
              <p:ext uri="{D42A27DB-BD31-4B8C-83A1-F6EECF244321}">
                <p14:modId xmlns:p14="http://schemas.microsoft.com/office/powerpoint/2010/main" val="1425718245"/>
              </p:ext>
            </p:extLst>
          </p:nvPr>
        </p:nvGraphicFramePr>
        <p:xfrm>
          <a:off x="3998259" y="0"/>
          <a:ext cx="8193742" cy="6745705"/>
        </p:xfrm>
        <a:graphic>
          <a:graphicData uri="http://schemas.openxmlformats.org/drawingml/2006/table">
            <a:tbl>
              <a:tblPr firstRow="1" bandRow="1">
                <a:tableStyleId>{5C22544A-7EE6-4342-B048-85BDC9FD1C3A}</a:tableStyleId>
              </a:tblPr>
              <a:tblGrid>
                <a:gridCol w="8193742">
                  <a:extLst>
                    <a:ext uri="{9D8B030D-6E8A-4147-A177-3AD203B41FA5}">
                      <a16:colId xmlns:a16="http://schemas.microsoft.com/office/drawing/2014/main" val="1492525657"/>
                    </a:ext>
                  </a:extLst>
                </a:gridCol>
              </a:tblGrid>
              <a:tr h="381000">
                <a:tc>
                  <a:txBody>
                    <a:bodyPr/>
                    <a:lstStyle/>
                    <a:p>
                      <a:pPr algn="ctr"/>
                      <a:r>
                        <a:rPr lang="en-US" sz="1400" dirty="0"/>
                        <a:t>Statute (</a:t>
                      </a:r>
                      <a:r>
                        <a:rPr lang="en-US" sz="1400" dirty="0">
                          <a:solidFill>
                            <a:srgbClr val="FF0000"/>
                          </a:solidFill>
                        </a:rPr>
                        <a:t>Red=mandatory debarment  </a:t>
                      </a:r>
                      <a:r>
                        <a:rPr lang="en-US" sz="1400" dirty="0">
                          <a:solidFill>
                            <a:srgbClr val="FFFF00"/>
                          </a:solidFill>
                        </a:rPr>
                        <a:t>Yellow=discretionary  </a:t>
                      </a:r>
                      <a:r>
                        <a:rPr lang="en-US" sz="1400" dirty="0"/>
                        <a:t>CAPS=labor-related)</a:t>
                      </a:r>
                    </a:p>
                  </a:txBody>
                  <a:tcPr marL="74769" marR="74769" marT="37384" marB="37384">
                    <a:solidFill>
                      <a:schemeClr val="tx1"/>
                    </a:solidFill>
                  </a:tcPr>
                </a:tc>
                <a:extLst>
                  <a:ext uri="{0D108BD9-81ED-4DB2-BD59-A6C34878D82A}">
                    <a16:rowId xmlns:a16="http://schemas.microsoft.com/office/drawing/2014/main" val="3816946446"/>
                  </a:ext>
                </a:extLst>
              </a:tr>
              <a:tr h="381000">
                <a:tc>
                  <a:txBody>
                    <a:bodyPr/>
                    <a:lstStyle/>
                    <a:p>
                      <a:pPr algn="ctr"/>
                      <a:r>
                        <a:rPr lang="en-US" sz="1200" b="1" dirty="0">
                          <a:solidFill>
                            <a:schemeClr val="bg1"/>
                          </a:solidFill>
                        </a:rPr>
                        <a:t>American Technology Preeminence Act (false “Made in America” label)</a:t>
                      </a:r>
                    </a:p>
                  </a:txBody>
                  <a:tcPr marL="74769" marR="74769" marT="37384" marB="37384">
                    <a:solidFill>
                      <a:srgbClr val="A50021"/>
                    </a:solidFill>
                  </a:tcPr>
                </a:tc>
                <a:extLst>
                  <a:ext uri="{0D108BD9-81ED-4DB2-BD59-A6C34878D82A}">
                    <a16:rowId xmlns:a16="http://schemas.microsoft.com/office/drawing/2014/main" val="3114541939"/>
                  </a:ext>
                </a:extLst>
              </a:tr>
              <a:tr h="381000">
                <a:tc>
                  <a:txBody>
                    <a:bodyPr/>
                    <a:lstStyle/>
                    <a:p>
                      <a:pPr algn="ctr"/>
                      <a:r>
                        <a:rPr lang="en-US" sz="1200" b="1" dirty="0">
                          <a:solidFill>
                            <a:schemeClr val="bg1"/>
                          </a:solidFill>
                        </a:rPr>
                        <a:t>Buy American Act</a:t>
                      </a:r>
                    </a:p>
                  </a:txBody>
                  <a:tcPr marL="74769" marR="74769" marT="37384" marB="37384">
                    <a:solidFill>
                      <a:srgbClr val="A50021"/>
                    </a:solidFill>
                  </a:tcPr>
                </a:tc>
                <a:extLst>
                  <a:ext uri="{0D108BD9-81ED-4DB2-BD59-A6C34878D82A}">
                    <a16:rowId xmlns:a16="http://schemas.microsoft.com/office/drawing/2014/main" val="1844639196"/>
                  </a:ext>
                </a:extLst>
              </a:tr>
              <a:tr h="381000">
                <a:tc>
                  <a:txBody>
                    <a:bodyPr/>
                    <a:lstStyle/>
                    <a:p>
                      <a:pPr algn="ctr"/>
                      <a:r>
                        <a:rPr lang="en-US" sz="1200" b="1" dirty="0">
                          <a:solidFill>
                            <a:schemeClr val="bg1"/>
                          </a:solidFill>
                        </a:rPr>
                        <a:t>Clean Air Act </a:t>
                      </a:r>
                    </a:p>
                  </a:txBody>
                  <a:tcPr marL="74769" marR="74769" marT="37384" marB="37384">
                    <a:solidFill>
                      <a:srgbClr val="A50021"/>
                    </a:solidFill>
                  </a:tcPr>
                </a:tc>
                <a:extLst>
                  <a:ext uri="{0D108BD9-81ED-4DB2-BD59-A6C34878D82A}">
                    <a16:rowId xmlns:a16="http://schemas.microsoft.com/office/drawing/2014/main" val="2723110125"/>
                  </a:ext>
                </a:extLst>
              </a:tr>
              <a:tr h="381000">
                <a:tc>
                  <a:txBody>
                    <a:bodyPr/>
                    <a:lstStyle/>
                    <a:p>
                      <a:pPr algn="ctr"/>
                      <a:r>
                        <a:rPr lang="en-US" sz="1200" b="1" dirty="0">
                          <a:solidFill>
                            <a:schemeClr val="bg1"/>
                          </a:solidFill>
                        </a:rPr>
                        <a:t>Clean Water Act</a:t>
                      </a:r>
                    </a:p>
                  </a:txBody>
                  <a:tcPr marL="74769" marR="74769" marT="37384" marB="37384">
                    <a:solidFill>
                      <a:srgbClr val="A50021"/>
                    </a:solidFill>
                  </a:tcPr>
                </a:tc>
                <a:extLst>
                  <a:ext uri="{0D108BD9-81ED-4DB2-BD59-A6C34878D82A}">
                    <a16:rowId xmlns:a16="http://schemas.microsoft.com/office/drawing/2014/main" val="85525315"/>
                  </a:ext>
                </a:extLst>
              </a:tr>
              <a:tr h="381000">
                <a:tc>
                  <a:txBody>
                    <a:bodyPr/>
                    <a:lstStyle/>
                    <a:p>
                      <a:pPr algn="ctr"/>
                      <a:r>
                        <a:rPr lang="en-US" sz="1200" b="1" dirty="0">
                          <a:solidFill>
                            <a:schemeClr val="bg1"/>
                          </a:solidFill>
                        </a:rPr>
                        <a:t>DAVIS-BACON ACT</a:t>
                      </a:r>
                    </a:p>
                  </a:txBody>
                  <a:tcPr marL="74769" marR="74769" marT="37384" marB="37384">
                    <a:solidFill>
                      <a:srgbClr val="FF0000"/>
                    </a:solidFill>
                  </a:tcPr>
                </a:tc>
                <a:extLst>
                  <a:ext uri="{0D108BD9-81ED-4DB2-BD59-A6C34878D82A}">
                    <a16:rowId xmlns:a16="http://schemas.microsoft.com/office/drawing/2014/main" val="913128527"/>
                  </a:ext>
                </a:extLst>
              </a:tr>
              <a:tr h="381000">
                <a:tc>
                  <a:txBody>
                    <a:bodyPr/>
                    <a:lstStyle/>
                    <a:p>
                      <a:pPr algn="ctr"/>
                      <a:r>
                        <a:rPr lang="en-US" sz="1200" b="1" dirty="0"/>
                        <a:t>Disaster Mitigation Act (false “Made in America” label)</a:t>
                      </a:r>
                    </a:p>
                  </a:txBody>
                  <a:tcPr marL="74769" marR="74769" marT="37384" marB="37384">
                    <a:solidFill>
                      <a:srgbClr val="FFFF00"/>
                    </a:solidFill>
                  </a:tcPr>
                </a:tc>
                <a:extLst>
                  <a:ext uri="{0D108BD9-81ED-4DB2-BD59-A6C34878D82A}">
                    <a16:rowId xmlns:a16="http://schemas.microsoft.com/office/drawing/2014/main" val="3266196082"/>
                  </a:ext>
                </a:extLst>
              </a:tr>
              <a:tr h="268705">
                <a:tc>
                  <a:txBody>
                    <a:bodyPr/>
                    <a:lstStyle/>
                    <a:p>
                      <a:pPr algn="ctr"/>
                      <a:r>
                        <a:rPr lang="en-US" sz="1200" b="1" dirty="0"/>
                        <a:t>DRUG-FREE WORKPLACE</a:t>
                      </a:r>
                    </a:p>
                  </a:txBody>
                  <a:tcPr marL="74769" marR="74769" marT="37384" marB="37384">
                    <a:solidFill>
                      <a:srgbClr val="FFFF00"/>
                    </a:solidFill>
                  </a:tcPr>
                </a:tc>
                <a:extLst>
                  <a:ext uri="{0D108BD9-81ED-4DB2-BD59-A6C34878D82A}">
                    <a16:rowId xmlns:a16="http://schemas.microsoft.com/office/drawing/2014/main" val="2131163063"/>
                  </a:ext>
                </a:extLst>
              </a:tr>
              <a:tr h="381000">
                <a:tc>
                  <a:txBody>
                    <a:bodyPr/>
                    <a:lstStyle/>
                    <a:p>
                      <a:pPr algn="ctr"/>
                      <a:r>
                        <a:rPr lang="en-US" sz="1200" b="1" dirty="0">
                          <a:solidFill>
                            <a:schemeClr val="bg1"/>
                          </a:solidFill>
                        </a:rPr>
                        <a:t>Foreign Relations Authorization Act (false “Made in America” label)</a:t>
                      </a:r>
                    </a:p>
                  </a:txBody>
                  <a:tcPr marL="74769" marR="74769" marT="37384" marB="37384">
                    <a:solidFill>
                      <a:srgbClr val="A50021"/>
                    </a:solidFill>
                  </a:tcPr>
                </a:tc>
                <a:extLst>
                  <a:ext uri="{0D108BD9-81ED-4DB2-BD59-A6C34878D82A}">
                    <a16:rowId xmlns:a16="http://schemas.microsoft.com/office/drawing/2014/main" val="3017033473"/>
                  </a:ext>
                </a:extLst>
              </a:tr>
              <a:tr h="381000">
                <a:tc>
                  <a:txBody>
                    <a:bodyPr/>
                    <a:lstStyle/>
                    <a:p>
                      <a:pPr algn="ctr"/>
                      <a:r>
                        <a:rPr lang="en-US" sz="1200" b="1" dirty="0"/>
                        <a:t>John Warner NDAA (specialty metals noncompliance)</a:t>
                      </a:r>
                    </a:p>
                  </a:txBody>
                  <a:tcPr marL="74769" marR="74769" marT="37384" marB="37384">
                    <a:solidFill>
                      <a:srgbClr val="FFFF00"/>
                    </a:solidFill>
                  </a:tcPr>
                </a:tc>
                <a:extLst>
                  <a:ext uri="{0D108BD9-81ED-4DB2-BD59-A6C34878D82A}">
                    <a16:rowId xmlns:a16="http://schemas.microsoft.com/office/drawing/2014/main" val="1758846725"/>
                  </a:ext>
                </a:extLst>
              </a:tr>
              <a:tr h="381000">
                <a:tc>
                  <a:txBody>
                    <a:bodyPr/>
                    <a:lstStyle/>
                    <a:p>
                      <a:pPr algn="ctr"/>
                      <a:r>
                        <a:rPr lang="en-US" sz="1200" b="1" dirty="0">
                          <a:solidFill>
                            <a:schemeClr val="bg1"/>
                          </a:solidFill>
                        </a:rPr>
                        <a:t>Military Recruiting on Campus</a:t>
                      </a:r>
                    </a:p>
                  </a:txBody>
                  <a:tcPr marL="74769" marR="74769" marT="37384" marB="37384">
                    <a:solidFill>
                      <a:srgbClr val="A50021"/>
                    </a:solidFill>
                  </a:tcPr>
                </a:tc>
                <a:extLst>
                  <a:ext uri="{0D108BD9-81ED-4DB2-BD59-A6C34878D82A}">
                    <a16:rowId xmlns:a16="http://schemas.microsoft.com/office/drawing/2014/main" val="1309235281"/>
                  </a:ext>
                </a:extLst>
              </a:tr>
              <a:tr h="381000">
                <a:tc>
                  <a:txBody>
                    <a:bodyPr/>
                    <a:lstStyle/>
                    <a:p>
                      <a:pPr algn="ctr"/>
                      <a:r>
                        <a:rPr lang="en-US" sz="1200" b="1" dirty="0"/>
                        <a:t>NDAA for FY1993 (false “Made in America” label)</a:t>
                      </a:r>
                    </a:p>
                  </a:txBody>
                  <a:tcPr marL="74769" marR="74769" marT="37384" marB="37384">
                    <a:solidFill>
                      <a:srgbClr val="FFFF00"/>
                    </a:solidFill>
                  </a:tcPr>
                </a:tc>
                <a:extLst>
                  <a:ext uri="{0D108BD9-81ED-4DB2-BD59-A6C34878D82A}">
                    <a16:rowId xmlns:a16="http://schemas.microsoft.com/office/drawing/2014/main" val="536990845"/>
                  </a:ext>
                </a:extLst>
              </a:tr>
              <a:tr h="381000">
                <a:tc>
                  <a:txBody>
                    <a:bodyPr/>
                    <a:lstStyle/>
                    <a:p>
                      <a:pPr algn="ctr"/>
                      <a:r>
                        <a:rPr lang="en-US" sz="1200" b="1" dirty="0">
                          <a:solidFill>
                            <a:schemeClr val="bg1"/>
                          </a:solidFill>
                        </a:rPr>
                        <a:t>SERVICE CONTRACT ACT</a:t>
                      </a:r>
                    </a:p>
                  </a:txBody>
                  <a:tcPr marL="74769" marR="74769" marT="37384" marB="37384">
                    <a:solidFill>
                      <a:srgbClr val="FF0000"/>
                    </a:solidFill>
                  </a:tcPr>
                </a:tc>
                <a:extLst>
                  <a:ext uri="{0D108BD9-81ED-4DB2-BD59-A6C34878D82A}">
                    <a16:rowId xmlns:a16="http://schemas.microsoft.com/office/drawing/2014/main" val="1668194741"/>
                  </a:ext>
                </a:extLst>
              </a:tr>
              <a:tr h="381000">
                <a:tc>
                  <a:txBody>
                    <a:bodyPr/>
                    <a:lstStyle/>
                    <a:p>
                      <a:pPr algn="ctr"/>
                      <a:r>
                        <a:rPr lang="en-US" sz="1200" b="1" dirty="0">
                          <a:solidFill>
                            <a:schemeClr val="bg1"/>
                          </a:solidFill>
                        </a:rPr>
                        <a:t>Small Business Act (misrepresentation as to size or status)</a:t>
                      </a:r>
                    </a:p>
                  </a:txBody>
                  <a:tcPr marL="74769" marR="74769" marT="37384" marB="37384">
                    <a:solidFill>
                      <a:srgbClr val="A50021"/>
                    </a:solidFill>
                  </a:tcPr>
                </a:tc>
                <a:extLst>
                  <a:ext uri="{0D108BD9-81ED-4DB2-BD59-A6C34878D82A}">
                    <a16:rowId xmlns:a16="http://schemas.microsoft.com/office/drawing/2014/main" val="2954080679"/>
                  </a:ext>
                </a:extLst>
              </a:tr>
              <a:tr h="381000">
                <a:tc>
                  <a:txBody>
                    <a:bodyPr/>
                    <a:lstStyle/>
                    <a:p>
                      <a:pPr algn="ctr"/>
                      <a:r>
                        <a:rPr lang="en-US" sz="1200" b="1" dirty="0"/>
                        <a:t>Sudan Accountability and Divestment Act</a:t>
                      </a:r>
                    </a:p>
                  </a:txBody>
                  <a:tcPr marL="74769" marR="74769" marT="37384" marB="37384">
                    <a:solidFill>
                      <a:srgbClr val="FFFF00"/>
                    </a:solidFill>
                  </a:tcPr>
                </a:tc>
                <a:extLst>
                  <a:ext uri="{0D108BD9-81ED-4DB2-BD59-A6C34878D82A}">
                    <a16:rowId xmlns:a16="http://schemas.microsoft.com/office/drawing/2014/main" val="2456899872"/>
                  </a:ext>
                </a:extLst>
              </a:tr>
              <a:tr h="381000">
                <a:tc>
                  <a:txBody>
                    <a:bodyPr/>
                    <a:lstStyle/>
                    <a:p>
                      <a:pPr algn="ctr"/>
                      <a:r>
                        <a:rPr lang="en-US" sz="1200" b="1" dirty="0">
                          <a:solidFill>
                            <a:schemeClr val="bg1"/>
                          </a:solidFill>
                        </a:rPr>
                        <a:t>Veterans Benefits Act (misrepresentation as veteran-owned small business)</a:t>
                      </a:r>
                    </a:p>
                  </a:txBody>
                  <a:tcPr marL="74769" marR="74769" marT="37384" marB="37384">
                    <a:solidFill>
                      <a:srgbClr val="A50021"/>
                    </a:solidFill>
                  </a:tcPr>
                </a:tc>
                <a:extLst>
                  <a:ext uri="{0D108BD9-81ED-4DB2-BD59-A6C34878D82A}">
                    <a16:rowId xmlns:a16="http://schemas.microsoft.com/office/drawing/2014/main" val="1978887892"/>
                  </a:ext>
                </a:extLst>
              </a:tr>
              <a:tr h="381000">
                <a:tc>
                  <a:txBody>
                    <a:bodyPr/>
                    <a:lstStyle/>
                    <a:p>
                      <a:pPr algn="ctr"/>
                      <a:r>
                        <a:rPr lang="en-US" sz="1200" b="1" cap="all" baseline="0" dirty="0">
                          <a:solidFill>
                            <a:schemeClr val="bg1"/>
                          </a:solidFill>
                        </a:rPr>
                        <a:t>Walsh-Healey Act (</a:t>
                      </a:r>
                      <a:r>
                        <a:rPr lang="en-US" sz="1200" b="1" cap="none" baseline="0" dirty="0">
                          <a:solidFill>
                            <a:schemeClr val="bg1"/>
                          </a:solidFill>
                        </a:rPr>
                        <a:t>minimum wage, uncompensated overtime, hazardous work, etc.</a:t>
                      </a:r>
                      <a:r>
                        <a:rPr lang="en-US" sz="1200" b="1" cap="all" baseline="0" dirty="0">
                          <a:solidFill>
                            <a:schemeClr val="bg1"/>
                          </a:solidFill>
                        </a:rPr>
                        <a:t>)</a:t>
                      </a:r>
                    </a:p>
                  </a:txBody>
                  <a:tcPr marL="74769" marR="74769" marT="37384" marB="37384">
                    <a:solidFill>
                      <a:srgbClr val="FF0000"/>
                    </a:solidFill>
                  </a:tcPr>
                </a:tc>
                <a:extLst>
                  <a:ext uri="{0D108BD9-81ED-4DB2-BD59-A6C34878D82A}">
                    <a16:rowId xmlns:a16="http://schemas.microsoft.com/office/drawing/2014/main" val="2043769980"/>
                  </a:ext>
                </a:extLst>
              </a:tr>
              <a:tr h="381000">
                <a:tc>
                  <a:txBody>
                    <a:bodyPr/>
                    <a:lstStyle/>
                    <a:p>
                      <a:pPr algn="ctr"/>
                      <a:r>
                        <a:rPr lang="en-US" sz="1200" b="1" cap="none" baseline="0" dirty="0">
                          <a:solidFill>
                            <a:schemeClr val="bg1"/>
                          </a:solidFill>
                        </a:rPr>
                        <a:t>Water Resources Development Act  (false Made in America” label)</a:t>
                      </a:r>
                    </a:p>
                  </a:txBody>
                  <a:tcPr marL="74769" marR="74769" marT="37384" marB="37384">
                    <a:solidFill>
                      <a:srgbClr val="A50021"/>
                    </a:solidFill>
                  </a:tcPr>
                </a:tc>
                <a:extLst>
                  <a:ext uri="{0D108BD9-81ED-4DB2-BD59-A6C34878D82A}">
                    <a16:rowId xmlns:a16="http://schemas.microsoft.com/office/drawing/2014/main" val="1898515568"/>
                  </a:ext>
                </a:extLst>
              </a:tr>
            </a:tbl>
          </a:graphicData>
        </a:graphic>
      </p:graphicFrame>
      <p:sp>
        <p:nvSpPr>
          <p:cNvPr id="3" name="Footer Placeholder 2">
            <a:extLst>
              <a:ext uri="{FF2B5EF4-FFF2-40B4-BE49-F238E27FC236}">
                <a16:creationId xmlns:a16="http://schemas.microsoft.com/office/drawing/2014/main" id="{6D32347F-DCF2-F720-E141-77462334DFD3}"/>
              </a:ext>
            </a:extLst>
          </p:cNvPr>
          <p:cNvSpPr>
            <a:spLocks noGrp="1"/>
          </p:cNvSpPr>
          <p:nvPr>
            <p:ph type="ftr" sz="quarter" idx="11"/>
          </p:nvPr>
        </p:nvSpPr>
        <p:spPr>
          <a:xfrm>
            <a:off x="-1856509" y="6492875"/>
            <a:ext cx="4114800" cy="365125"/>
          </a:xfrm>
        </p:spPr>
        <p:txBody>
          <a:bodyPr/>
          <a:lstStyle/>
          <a:p>
            <a:r>
              <a:rPr lang="en-US" dirty="0"/>
              <a:t>C</a:t>
            </a:r>
          </a:p>
        </p:txBody>
      </p:sp>
    </p:spTree>
    <p:extLst>
      <p:ext uri="{BB962C8B-B14F-4D97-AF65-F5344CB8AC3E}">
        <p14:creationId xmlns:p14="http://schemas.microsoft.com/office/powerpoint/2010/main" val="233864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D8A56D18-C1F3-44C0-81D5-58DE765C83C2}"/>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dirty="0"/>
              <a:t>Co-Host – Dave Drabkin</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54CB988-45EC-4EE6-BF1D-344FEA91E0FD}"/>
              </a:ext>
            </a:extLst>
          </p:cNvPr>
          <p:cNvSpPr>
            <a:spLocks noGrp="1"/>
          </p:cNvSpPr>
          <p:nvPr>
            <p:ph sz="half" idx="2"/>
          </p:nvPr>
        </p:nvSpPr>
        <p:spPr>
          <a:xfrm>
            <a:off x="572493" y="2071316"/>
            <a:ext cx="6713552" cy="4119172"/>
          </a:xfrm>
        </p:spPr>
        <p:txBody>
          <a:bodyPr vert="horz" lIns="91440" tIns="45720" rIns="91440" bIns="45720" rtlCol="0" anchor="t">
            <a:normAutofit fontScale="92500" lnSpcReduction="20000"/>
          </a:bodyPr>
          <a:lstStyle/>
          <a:p>
            <a:pPr>
              <a:lnSpc>
                <a:spcPct val="90000"/>
              </a:lnSpc>
            </a:pPr>
            <a:r>
              <a:rPr lang="en-US" sz="1600" dirty="0"/>
              <a:t>Independent consultant with 45-plus years of federal government contracting experience in both the public and private sector. </a:t>
            </a:r>
          </a:p>
          <a:p>
            <a:pPr>
              <a:lnSpc>
                <a:spcPct val="90000"/>
              </a:lnSpc>
            </a:pPr>
            <a:r>
              <a:rPr lang="en-US" sz="1600" dirty="0"/>
              <a:t>He is an AIRC Fellow, Acquisition Innovation Research Center, SERC, Stevens Institute of Technology.</a:t>
            </a:r>
          </a:p>
          <a:p>
            <a:pPr>
              <a:lnSpc>
                <a:spcPct val="90000"/>
              </a:lnSpc>
            </a:pPr>
            <a:r>
              <a:rPr lang="en-US" sz="1600" dirty="0"/>
              <a:t>He serves as the Chair of the Procurement Round Table, </a:t>
            </a:r>
            <a:r>
              <a:rPr lang="en-US" sz="1600" dirty="0">
                <a:hlinkClick r:id="rId2"/>
              </a:rPr>
              <a:t>www.procurementroundtable.org</a:t>
            </a:r>
            <a:r>
              <a:rPr lang="en-US" sz="1600" dirty="0"/>
              <a:t>  </a:t>
            </a:r>
          </a:p>
          <a:p>
            <a:pPr>
              <a:lnSpc>
                <a:spcPct val="90000"/>
              </a:lnSpc>
            </a:pPr>
            <a:r>
              <a:rPr lang="en-US" sz="1600" dirty="0"/>
              <a:t>He served as the Chairman of The Advisory Panel on Streamlining and Codifying Acquisition Regulations (Section 809 Panel), </a:t>
            </a:r>
            <a:r>
              <a:rPr lang="en-US" sz="1600" dirty="0">
                <a:hlinkClick r:id="rId3"/>
              </a:rPr>
              <a:t>https://discover.dtic.mil/section-809-panel/</a:t>
            </a:r>
            <a:endParaRPr lang="en-US" sz="1600" dirty="0"/>
          </a:p>
          <a:p>
            <a:pPr>
              <a:lnSpc>
                <a:spcPct val="90000"/>
              </a:lnSpc>
            </a:pPr>
            <a:r>
              <a:rPr lang="en-US" sz="1600" dirty="0"/>
              <a:t>The President of the United States appointed Dave to the Service Acquisition Reform Act (SARA) and the Multiple Award Schedule (MAS) Panels.</a:t>
            </a:r>
          </a:p>
          <a:p>
            <a:pPr>
              <a:lnSpc>
                <a:spcPct val="90000"/>
              </a:lnSpc>
            </a:pPr>
            <a:r>
              <a:rPr lang="en-US" sz="1600" dirty="0"/>
              <a:t>He served as:</a:t>
            </a:r>
          </a:p>
          <a:p>
            <a:pPr lvl="1">
              <a:lnSpc>
                <a:spcPct val="90000"/>
              </a:lnSpc>
            </a:pPr>
            <a:r>
              <a:rPr lang="en-US" sz="1600" dirty="0"/>
              <a:t>	Senior Procurement Executive, General Services Administration</a:t>
            </a:r>
          </a:p>
          <a:p>
            <a:pPr lvl="1">
              <a:lnSpc>
                <a:spcPct val="90000"/>
              </a:lnSpc>
            </a:pPr>
            <a:r>
              <a:rPr lang="en-US" sz="1600" dirty="0"/>
              <a:t>	Deputy Program Manager, Pentagon Renovation Program</a:t>
            </a:r>
          </a:p>
          <a:p>
            <a:pPr lvl="1">
              <a:lnSpc>
                <a:spcPct val="90000"/>
              </a:lnSpc>
            </a:pPr>
            <a:r>
              <a:rPr lang="en-US" sz="1600" dirty="0"/>
              <a:t>	DoD Program Manager for Federal Acquisition Streamlining Act (FASA) Implementation.</a:t>
            </a:r>
          </a:p>
          <a:p>
            <a:pPr>
              <a:lnSpc>
                <a:spcPct val="90000"/>
              </a:lnSpc>
            </a:pPr>
            <a:r>
              <a:rPr lang="en-US" sz="1600" dirty="0"/>
              <a:t>Dave has also worked in numerous positions in the DoD, the Homeland Security and Government Affairs Committee (HSGAC) of the U.S. Senate. After leaving the Federal government he worked for Northrop Grumman Corporation and Dixon Hughes Goodman, LLP. </a:t>
            </a:r>
            <a:endParaRPr lang="en-US" sz="1600" dirty="0">
              <a:hlinkClick r:id="rId4"/>
            </a:endParaRPr>
          </a:p>
        </p:txBody>
      </p:sp>
      <p:pic>
        <p:nvPicPr>
          <p:cNvPr id="4" name="Picture 3">
            <a:extLst>
              <a:ext uri="{FF2B5EF4-FFF2-40B4-BE49-F238E27FC236}">
                <a16:creationId xmlns:a16="http://schemas.microsoft.com/office/drawing/2014/main" id="{7D81C5D9-5C1F-4FF6-8294-67D472994B8E}"/>
              </a:ext>
            </a:extLst>
          </p:cNvPr>
          <p:cNvPicPr/>
          <p:nvPr/>
        </p:nvPicPr>
        <p:blipFill rotWithShape="1">
          <a:blip r:embed="rId5" cstate="print">
            <a:extLst>
              <a:ext uri="{28A0092B-C50C-407E-A947-70E740481C1C}">
                <a14:useLocalDpi xmlns:a14="http://schemas.microsoft.com/office/drawing/2010/main" val="0"/>
              </a:ext>
            </a:extLst>
          </a:blip>
          <a:srcRect r="11946" b="-2"/>
          <a:stretch/>
        </p:blipFill>
        <p:spPr>
          <a:xfrm>
            <a:off x="7675658" y="2093976"/>
            <a:ext cx="3941064" cy="4096512"/>
          </a:xfrm>
          <a:prstGeom prst="rect">
            <a:avLst/>
          </a:prstGeom>
        </p:spPr>
      </p:pic>
      <p:sp>
        <p:nvSpPr>
          <p:cNvPr id="2" name="Slide Number Placeholder 1">
            <a:extLst>
              <a:ext uri="{FF2B5EF4-FFF2-40B4-BE49-F238E27FC236}">
                <a16:creationId xmlns:a16="http://schemas.microsoft.com/office/drawing/2014/main" id="{289063ED-07D2-4061-8060-3B8EE9D3FA3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801F158-C9B8-4998-A952-0E078A83DA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403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8">
            <a:extLst>
              <a:ext uri="{FF2B5EF4-FFF2-40B4-BE49-F238E27FC236}">
                <a16:creationId xmlns:a16="http://schemas.microsoft.com/office/drawing/2014/main" id="{4B24796A-C1F6-4B21-B963-70E55A144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C67294-F3FA-B90C-BBF0-154480724629}"/>
              </a:ext>
            </a:extLst>
          </p:cNvPr>
          <p:cNvSpPr>
            <a:spLocks noGrp="1"/>
          </p:cNvSpPr>
          <p:nvPr>
            <p:ph type="title"/>
          </p:nvPr>
        </p:nvSpPr>
        <p:spPr>
          <a:xfrm>
            <a:off x="1137037" y="484094"/>
            <a:ext cx="9998441" cy="1206594"/>
          </a:xfrm>
        </p:spPr>
        <p:txBody>
          <a:bodyPr>
            <a:normAutofit/>
          </a:bodyPr>
          <a:lstStyle/>
          <a:p>
            <a:r>
              <a:rPr lang="en-US" sz="3700" b="1" dirty="0"/>
              <a:t>Department of Labor: </a:t>
            </a:r>
            <a:br>
              <a:rPr lang="en-US" sz="3700" b="1" dirty="0"/>
            </a:br>
            <a:r>
              <a:rPr lang="en-US" sz="3700" b="1" dirty="0"/>
              <a:t>Statutory Debarment Exit</a:t>
            </a:r>
          </a:p>
        </p:txBody>
      </p:sp>
      <p:sp>
        <p:nvSpPr>
          <p:cNvPr id="21" name="Freeform: Shape 20">
            <a:extLst>
              <a:ext uri="{FF2B5EF4-FFF2-40B4-BE49-F238E27FC236}">
                <a16:creationId xmlns:a16="http://schemas.microsoft.com/office/drawing/2014/main" id="{8101159E-D455-456F-8FE1-396AB159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1A4E6801-CAE9-0746-2D24-67FFD2E43BA4}"/>
              </a:ext>
            </a:extLst>
          </p:cNvPr>
          <p:cNvPicPr>
            <a:picLocks noChangeAspect="1"/>
          </p:cNvPicPr>
          <p:nvPr/>
        </p:nvPicPr>
        <p:blipFill rotWithShape="1">
          <a:blip r:embed="rId2"/>
          <a:srcRect l="4169" r="5861" b="3"/>
          <a:stretch/>
        </p:blipFill>
        <p:spPr>
          <a:xfrm>
            <a:off x="1309404" y="2114946"/>
            <a:ext cx="3274548" cy="3639491"/>
          </a:xfrm>
          <a:prstGeom prst="rect">
            <a:avLst/>
          </a:prstGeom>
        </p:spPr>
      </p:pic>
      <p:sp>
        <p:nvSpPr>
          <p:cNvPr id="23" name="Rectangle 6">
            <a:extLst>
              <a:ext uri="{FF2B5EF4-FFF2-40B4-BE49-F238E27FC236}">
                <a16:creationId xmlns:a16="http://schemas.microsoft.com/office/drawing/2014/main" id="{1F9FDF39-7A42-411B-85F1-9DE812C7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4C39D9A-4680-1B2B-EE74-8B14E2145F29}"/>
              </a:ext>
            </a:extLst>
          </p:cNvPr>
          <p:cNvSpPr>
            <a:spLocks noGrp="1"/>
          </p:cNvSpPr>
          <p:nvPr>
            <p:ph idx="1"/>
          </p:nvPr>
        </p:nvSpPr>
        <p:spPr>
          <a:xfrm>
            <a:off x="5366870" y="2265415"/>
            <a:ext cx="6402884" cy="4395443"/>
          </a:xfrm>
        </p:spPr>
        <p:txBody>
          <a:bodyPr anchor="ctr">
            <a:normAutofit/>
          </a:bodyPr>
          <a:lstStyle/>
          <a:p>
            <a:pPr marL="0" indent="0">
              <a:buNone/>
            </a:pPr>
            <a:r>
              <a:rPr lang="en-US" sz="1000" dirty="0"/>
              <a:t>The Labor Department’s regulations explain the circumstances under which a firm </a:t>
            </a:r>
            <a:r>
              <a:rPr lang="en-US" sz="1000" b="1" dirty="0"/>
              <a:t>can petition to remove itself from the statutory debarment list for violations of certain labor laws</a:t>
            </a:r>
            <a:r>
              <a:rPr lang="en-US" sz="1000" dirty="0"/>
              <a:t>, based upon </a:t>
            </a:r>
            <a:r>
              <a:rPr lang="en-US" sz="1000" b="1" dirty="0"/>
              <a:t>restitution to employees and compliance measures:</a:t>
            </a:r>
          </a:p>
          <a:p>
            <a:pPr marL="457200" lvl="1" indent="0">
              <a:buNone/>
            </a:pPr>
            <a:r>
              <a:rPr lang="en-US" sz="1000" dirty="0"/>
              <a:t>Any person or firm debarred under . . . of this section may in writing request </a:t>
            </a:r>
            <a:r>
              <a:rPr lang="en-US" sz="1000" b="1" dirty="0"/>
              <a:t>removal from the debarment lis</a:t>
            </a:r>
            <a:r>
              <a:rPr lang="en-US" sz="1000" dirty="0"/>
              <a:t>t after six months from the date of publication by the Comptroller General of such person or firm's name on the ineligible list. Such a request . . . shall contain a full explanation of the reasons why such person or firm should be removed from the ineligible list. In cases where the </a:t>
            </a:r>
            <a:r>
              <a:rPr lang="en-US" sz="1000" b="1" dirty="0"/>
              <a:t>contractor or subcontractor failed to make full restitution to all underpaid employees, a request for removal will not be considered until such underpayments are made</a:t>
            </a:r>
            <a:r>
              <a:rPr lang="en-US" sz="1000" dirty="0"/>
              <a:t>. In all other cases, the </a:t>
            </a:r>
            <a:r>
              <a:rPr lang="en-US" sz="1000" b="1" dirty="0"/>
              <a:t>Administrator will examine the facts and circumstances surrounding the violative practices which caused the debarment and issue a decision as to whether or not such person or firm has demonstrated a current responsibility to comply with the labor standards provisions of the [relevant] statutes</a:t>
            </a:r>
            <a:r>
              <a:rPr lang="en-US" sz="1000" dirty="0"/>
              <a:t> . . . and therefore should be removed from the ineligible list. Among </a:t>
            </a:r>
            <a:r>
              <a:rPr lang="en-US" sz="1000" b="1" dirty="0"/>
              <a:t>the factors to be considered in reaching such a decision are the severity of the violations, the contractor or subcontractor's attitude towards compliance, and the past compliance history of the firm</a:t>
            </a:r>
            <a:r>
              <a:rPr lang="en-US" sz="1000" dirty="0"/>
              <a:t>. In no case will such removal be effected unless the Administrator determines after an investigation that such person or firm is in compliance with the labor standards provisions applicable to Federal contracts and federally assisted construction work subject to any of the applicable statutes listed . . . and other labor statutes providing wage protection, such as the Service Contract Act, the Walsh-Healey Public Contracts Act, and the Fair Labor Standards Act.</a:t>
            </a:r>
          </a:p>
          <a:p>
            <a:pPr marL="0" indent="0">
              <a:buNone/>
            </a:pPr>
            <a:r>
              <a:rPr lang="en-US" sz="1000" dirty="0"/>
              <a:t>29 C.F.R. § 5.12, Debarment Proceedings (emphasis added). </a:t>
            </a:r>
            <a:r>
              <a:rPr lang="en-US" sz="1000" b="1" dirty="0">
                <a:solidFill>
                  <a:schemeClr val="accent2"/>
                </a:solidFill>
              </a:rPr>
              <a:t>The Labor Department thus allows contractors debarred because of certain types of labor violations to “reenter” the federal market, by showing that they have undertaken compliance and remedial measures. This approach—grounded in responsibility, risk mitigation and, where appropriate, restitution—echoes the risk-based approach to discretionary debarments called for under FAR 9.406-1</a:t>
            </a:r>
            <a:r>
              <a:rPr lang="en-US" sz="1000" dirty="0">
                <a:solidFill>
                  <a:schemeClr val="accent2"/>
                </a:solidFill>
              </a:rPr>
              <a:t>.</a:t>
            </a:r>
          </a:p>
          <a:p>
            <a:endParaRPr lang="en-US" sz="1000" dirty="0"/>
          </a:p>
        </p:txBody>
      </p:sp>
      <p:sp>
        <p:nvSpPr>
          <p:cNvPr id="4" name="Slide Number Placeholder 3">
            <a:extLst>
              <a:ext uri="{FF2B5EF4-FFF2-40B4-BE49-F238E27FC236}">
                <a16:creationId xmlns:a16="http://schemas.microsoft.com/office/drawing/2014/main" id="{B840ACF6-A51C-681B-9688-821451B21231}"/>
              </a:ext>
            </a:extLst>
          </p:cNvPr>
          <p:cNvSpPr>
            <a:spLocks noGrp="1"/>
          </p:cNvSpPr>
          <p:nvPr>
            <p:ph type="sldNum" sz="quarter" idx="12"/>
          </p:nvPr>
        </p:nvSpPr>
        <p:spPr>
          <a:xfrm>
            <a:off x="8610600" y="6356350"/>
            <a:ext cx="2743200" cy="365125"/>
          </a:xfrm>
        </p:spPr>
        <p:txBody>
          <a:bodyPr>
            <a:normAutofit/>
          </a:bodyPr>
          <a:lstStyle/>
          <a:p>
            <a:pPr>
              <a:spcAft>
                <a:spcPts val="600"/>
              </a:spcAft>
            </a:pPr>
            <a:fld id="{46155634-F56C-4AC5-88B7-191D0FD3E1C5}" type="slidenum">
              <a:rPr lang="en-US" sz="1000"/>
              <a:pPr>
                <a:spcAft>
                  <a:spcPts val="600"/>
                </a:spcAft>
              </a:pPr>
              <a:t>20</a:t>
            </a:fld>
            <a:endParaRPr lang="en-US" sz="1000"/>
          </a:p>
        </p:txBody>
      </p:sp>
      <p:sp>
        <p:nvSpPr>
          <p:cNvPr id="6" name="Footer Placeholder 5">
            <a:extLst>
              <a:ext uri="{FF2B5EF4-FFF2-40B4-BE49-F238E27FC236}">
                <a16:creationId xmlns:a16="http://schemas.microsoft.com/office/drawing/2014/main" id="{8AAFA99E-5350-9E92-994F-8CEB44FF2CAA}"/>
              </a:ext>
            </a:extLst>
          </p:cNvPr>
          <p:cNvSpPr>
            <a:spLocks noGrp="1"/>
          </p:cNvSpPr>
          <p:nvPr>
            <p:ph type="ftr" sz="quarter" idx="11"/>
          </p:nvPr>
        </p:nvSpPr>
        <p:spPr/>
        <p:txBody>
          <a:bodyPr/>
          <a:lstStyle/>
          <a:p>
            <a:r>
              <a:rPr lang="en-US" dirty="0"/>
              <a:t>C</a:t>
            </a:r>
          </a:p>
        </p:txBody>
      </p:sp>
    </p:spTree>
    <p:extLst>
      <p:ext uri="{BB962C8B-B14F-4D97-AF65-F5344CB8AC3E}">
        <p14:creationId xmlns:p14="http://schemas.microsoft.com/office/powerpoint/2010/main" val="2586959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803386D-8EC0-490A-9296-FAFCF1AD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C4720EDA-E218-43A9-8817-08F09F4DB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8" name="Rectangle 27">
            <a:extLst>
              <a:ext uri="{FF2B5EF4-FFF2-40B4-BE49-F238E27FC236}">
                <a16:creationId xmlns:a16="http://schemas.microsoft.com/office/drawing/2014/main" id="{D87C4F29-0DC4-4901-A2FD-7C88889E6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6A781BA-2341-444F-811D-870633C4F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A4F4968E-56FA-6D3C-827D-4707B6E99029}"/>
              </a:ext>
            </a:extLst>
          </p:cNvPr>
          <p:cNvSpPr>
            <a:spLocks noGrp="1"/>
          </p:cNvSpPr>
          <p:nvPr>
            <p:ph type="title"/>
          </p:nvPr>
        </p:nvSpPr>
        <p:spPr>
          <a:xfrm>
            <a:off x="1191965" y="552810"/>
            <a:ext cx="4804659" cy="2228759"/>
          </a:xfrm>
        </p:spPr>
        <p:txBody>
          <a:bodyPr anchor="b">
            <a:normAutofit/>
          </a:bodyPr>
          <a:lstStyle/>
          <a:p>
            <a:r>
              <a:rPr lang="en-US" sz="4800" dirty="0"/>
              <a:t>Agencies’ Discretionary Debarments</a:t>
            </a:r>
          </a:p>
        </p:txBody>
      </p:sp>
      <p:sp>
        <p:nvSpPr>
          <p:cNvPr id="3" name="Content Placeholder 2">
            <a:extLst>
              <a:ext uri="{FF2B5EF4-FFF2-40B4-BE49-F238E27FC236}">
                <a16:creationId xmlns:a16="http://schemas.microsoft.com/office/drawing/2014/main" id="{890D797F-CC7E-B7A5-E371-09DEBC6D7A8B}"/>
              </a:ext>
            </a:extLst>
          </p:cNvPr>
          <p:cNvSpPr>
            <a:spLocks noGrp="1"/>
          </p:cNvSpPr>
          <p:nvPr>
            <p:ph idx="1"/>
          </p:nvPr>
        </p:nvSpPr>
        <p:spPr>
          <a:xfrm>
            <a:off x="1191965" y="2959729"/>
            <a:ext cx="4804659" cy="3341075"/>
          </a:xfrm>
        </p:spPr>
        <p:txBody>
          <a:bodyPr anchor="t">
            <a:normAutofit lnSpcReduction="10000"/>
          </a:bodyPr>
          <a:lstStyle/>
          <a:p>
            <a:r>
              <a:rPr lang="en-US" sz="1800" dirty="0">
                <a:effectLst/>
                <a:highlight>
                  <a:srgbClr val="FFFFFF"/>
                </a:highlight>
                <a:latin typeface="Arial" panose="020B0604020202020204" pitchFamily="34" charset="0"/>
                <a:ea typeface="Times New Roman" panose="02020603050405020304" pitchFamily="18" charset="0"/>
              </a:rPr>
              <a:t>It is the debarring official’s responsibility to determine whether debarment is in the Government’s interest. The debarring official may, in the public interest, debar a contractor for any of the causes in 9.406-2, using the procedures in 9.406-3. </a:t>
            </a:r>
            <a:r>
              <a:rPr lang="en-US" sz="1800" b="1" i="1" dirty="0">
                <a:effectLst/>
                <a:highlight>
                  <a:srgbClr val="FFFFFF"/>
                </a:highlight>
                <a:latin typeface="Arial" panose="020B0604020202020204" pitchFamily="34" charset="0"/>
                <a:ea typeface="Times New Roman" panose="02020603050405020304" pitchFamily="18" charset="0"/>
              </a:rPr>
              <a:t>The existence of a cause for debarment, however, does not necessarily require that the contractor be debarred; the seriousness of the contractor’s acts or omissions and any remedial measures or mitigating factors should be considered in making any debarment decision.</a:t>
            </a:r>
            <a:endParaRPr lang="en-US" sz="1800" b="1" dirty="0">
              <a:effectLst/>
              <a:latin typeface="Calibri" panose="020F0502020204030204" pitchFamily="34" charset="0"/>
              <a:ea typeface="Times New Roman" panose="02020603050405020304" pitchFamily="18" charset="0"/>
            </a:endParaRPr>
          </a:p>
        </p:txBody>
      </p:sp>
      <p:pic>
        <p:nvPicPr>
          <p:cNvPr id="6" name="Graphic 5" descr="No sign with solid fill">
            <a:extLst>
              <a:ext uri="{FF2B5EF4-FFF2-40B4-BE49-F238E27FC236}">
                <a16:creationId xmlns:a16="http://schemas.microsoft.com/office/drawing/2014/main" id="{E00E8E57-A47F-E234-FB2D-04451D9811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81684" y="874087"/>
            <a:ext cx="5093140" cy="5093140"/>
          </a:xfrm>
          <a:prstGeom prst="rect">
            <a:avLst/>
          </a:prstGeom>
        </p:spPr>
      </p:pic>
      <p:sp>
        <p:nvSpPr>
          <p:cNvPr id="4" name="Slide Number Placeholder 3">
            <a:extLst>
              <a:ext uri="{FF2B5EF4-FFF2-40B4-BE49-F238E27FC236}">
                <a16:creationId xmlns:a16="http://schemas.microsoft.com/office/drawing/2014/main" id="{FFC0EF9B-E609-1817-27AA-6DC14CA7D186}"/>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46155634-F56C-4AC5-88B7-191D0FD3E1C5}" type="slidenum">
              <a:rPr lang="en-US" sz="900">
                <a:solidFill>
                  <a:schemeClr val="tx1">
                    <a:alpha val="70000"/>
                  </a:schemeClr>
                </a:solidFill>
              </a:rPr>
              <a:pPr algn="ctr">
                <a:spcAft>
                  <a:spcPts val="600"/>
                </a:spcAft>
              </a:pPr>
              <a:t>21</a:t>
            </a:fld>
            <a:endParaRPr lang="en-US" sz="900">
              <a:solidFill>
                <a:schemeClr val="tx1">
                  <a:alpha val="70000"/>
                </a:schemeClr>
              </a:solidFill>
            </a:endParaRPr>
          </a:p>
        </p:txBody>
      </p:sp>
      <p:sp>
        <p:nvSpPr>
          <p:cNvPr id="5" name="Footer Placeholder 4">
            <a:extLst>
              <a:ext uri="{FF2B5EF4-FFF2-40B4-BE49-F238E27FC236}">
                <a16:creationId xmlns:a16="http://schemas.microsoft.com/office/drawing/2014/main" id="{8C4FF6BD-266C-8E78-EB61-F4FEB695FF77}"/>
              </a:ext>
            </a:extLst>
          </p:cNvPr>
          <p:cNvSpPr>
            <a:spLocks noGrp="1"/>
          </p:cNvSpPr>
          <p:nvPr>
            <p:ph type="ftr" sz="quarter" idx="11"/>
          </p:nvPr>
        </p:nvSpPr>
        <p:spPr/>
        <p:txBody>
          <a:bodyPr/>
          <a:lstStyle/>
          <a:p>
            <a:r>
              <a:rPr lang="en-US"/>
              <a:t>D</a:t>
            </a:r>
          </a:p>
        </p:txBody>
      </p:sp>
    </p:spTree>
    <p:extLst>
      <p:ext uri="{BB962C8B-B14F-4D97-AF65-F5344CB8AC3E}">
        <p14:creationId xmlns:p14="http://schemas.microsoft.com/office/powerpoint/2010/main" val="1728583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6" name="Rectangle 15">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DC70FC6E-C1D2-2E6C-25DF-00787C31AF9F}"/>
              </a:ext>
            </a:extLst>
          </p:cNvPr>
          <p:cNvSpPr>
            <a:spLocks noGrp="1"/>
          </p:cNvSpPr>
          <p:nvPr>
            <p:ph type="title"/>
          </p:nvPr>
        </p:nvSpPr>
        <p:spPr>
          <a:xfrm>
            <a:off x="5702059" y="905012"/>
            <a:ext cx="5484285" cy="1355110"/>
          </a:xfrm>
        </p:spPr>
        <p:txBody>
          <a:bodyPr anchor="b">
            <a:normAutofit/>
          </a:bodyPr>
          <a:lstStyle/>
          <a:p>
            <a:r>
              <a:rPr lang="en-US" sz="4100" dirty="0"/>
              <a:t>Discretionary Debarment for Labor Violations</a:t>
            </a:r>
          </a:p>
        </p:txBody>
      </p:sp>
      <p:sp>
        <p:nvSpPr>
          <p:cNvPr id="4" name="Slide Number Placeholder 3">
            <a:extLst>
              <a:ext uri="{FF2B5EF4-FFF2-40B4-BE49-F238E27FC236}">
                <a16:creationId xmlns:a16="http://schemas.microsoft.com/office/drawing/2014/main" id="{AE05DE33-6E05-87EC-4C06-29A2C45146A7}"/>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46155634-F56C-4AC5-88B7-191D0FD3E1C5}" type="slidenum">
              <a:rPr lang="en-US" sz="900">
                <a:solidFill>
                  <a:schemeClr val="tx1">
                    <a:alpha val="70000"/>
                  </a:schemeClr>
                </a:solidFill>
              </a:rPr>
              <a:pPr algn="ctr">
                <a:spcAft>
                  <a:spcPts val="600"/>
                </a:spcAft>
              </a:pPr>
              <a:t>22</a:t>
            </a:fld>
            <a:endParaRPr lang="en-US" sz="900">
              <a:solidFill>
                <a:schemeClr val="tx1">
                  <a:alpha val="70000"/>
                </a:schemeClr>
              </a:solidFill>
            </a:endParaRPr>
          </a:p>
        </p:txBody>
      </p:sp>
      <p:pic>
        <p:nvPicPr>
          <p:cNvPr id="5" name="Graphic 4" descr="No sign with solid fill">
            <a:extLst>
              <a:ext uri="{FF2B5EF4-FFF2-40B4-BE49-F238E27FC236}">
                <a16:creationId xmlns:a16="http://schemas.microsoft.com/office/drawing/2014/main" id="{7620FAA2-BB36-F5CF-4891-0FDE561902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970" y="895610"/>
            <a:ext cx="5058020" cy="5058020"/>
          </a:xfrm>
          <a:prstGeom prst="rect">
            <a:avLst/>
          </a:prstGeom>
        </p:spPr>
      </p:pic>
      <p:sp>
        <p:nvSpPr>
          <p:cNvPr id="3" name="Content Placeholder 2">
            <a:extLst>
              <a:ext uri="{FF2B5EF4-FFF2-40B4-BE49-F238E27FC236}">
                <a16:creationId xmlns:a16="http://schemas.microsoft.com/office/drawing/2014/main" id="{3EDBD1D3-0B9F-587C-88B7-FB6D632D5B61}"/>
              </a:ext>
            </a:extLst>
          </p:cNvPr>
          <p:cNvSpPr>
            <a:spLocks noGrp="1"/>
          </p:cNvSpPr>
          <p:nvPr>
            <p:ph idx="1"/>
          </p:nvPr>
        </p:nvSpPr>
        <p:spPr>
          <a:xfrm>
            <a:off x="5702059" y="2260122"/>
            <a:ext cx="5633049" cy="3692867"/>
          </a:xfrm>
        </p:spPr>
        <p:txBody>
          <a:bodyPr>
            <a:normAutofit lnSpcReduction="10000"/>
          </a:bodyPr>
          <a:lstStyle/>
          <a:p>
            <a:r>
              <a:rPr lang="en-US" sz="1400" dirty="0"/>
              <a:t>Regarding labor law violations specifically, the use of discretionary debarment is </a:t>
            </a:r>
            <a:r>
              <a:rPr lang="en-US" sz="1400" b="1" dirty="0"/>
              <a:t>used sparingly. </a:t>
            </a:r>
          </a:p>
          <a:p>
            <a:r>
              <a:rPr lang="en-US" sz="1400" dirty="0"/>
              <a:t>Contracting officials and SDOs have confirmed </a:t>
            </a:r>
            <a:r>
              <a:rPr lang="en-US" sz="1400" b="1" dirty="0"/>
              <a:t>that contracting agencies rarely have the expertise </a:t>
            </a:r>
            <a:r>
              <a:rPr lang="en-US" sz="1400" dirty="0"/>
              <a:t>and background information to initiate discretionary debarment actions based on labor law violations. </a:t>
            </a:r>
          </a:p>
          <a:p>
            <a:r>
              <a:rPr lang="en-US" sz="1400" dirty="0"/>
              <a:t>Further, while the Department of Labor does have discretionary debarment authority, research indicates that the </a:t>
            </a:r>
            <a:r>
              <a:rPr lang="en-US" sz="1400" b="1" dirty="0"/>
              <a:t>Labor Department reserves its use of discretionary debarment to address labor law violations for instances in which there is an associated criminal indictment.  </a:t>
            </a:r>
          </a:p>
          <a:p>
            <a:pPr lvl="1"/>
            <a:r>
              <a:rPr lang="en-US" sz="1400" dirty="0"/>
              <a:t>This limitation is explained by the fact that, as noted above, discretionary debarment necessitates the provision of due process procedures. </a:t>
            </a:r>
          </a:p>
          <a:p>
            <a:pPr lvl="1"/>
            <a:r>
              <a:rPr lang="en-US" sz="1400" dirty="0"/>
              <a:t>Given limitations associated with DOL’s resources, scenarios in which there are criminal indictments associated with labor law violations eliminate the need for DOL to provide due process protections, per FAR 9.406-2(a).</a:t>
            </a:r>
          </a:p>
        </p:txBody>
      </p:sp>
      <p:sp>
        <p:nvSpPr>
          <p:cNvPr id="6" name="Footer Placeholder 5">
            <a:extLst>
              <a:ext uri="{FF2B5EF4-FFF2-40B4-BE49-F238E27FC236}">
                <a16:creationId xmlns:a16="http://schemas.microsoft.com/office/drawing/2014/main" id="{6743570D-3C40-3E5E-6BD3-22ACF748BD0A}"/>
              </a:ext>
            </a:extLst>
          </p:cNvPr>
          <p:cNvSpPr>
            <a:spLocks noGrp="1"/>
          </p:cNvSpPr>
          <p:nvPr>
            <p:ph type="ftr" sz="quarter" idx="11"/>
          </p:nvPr>
        </p:nvSpPr>
        <p:spPr/>
        <p:txBody>
          <a:bodyPr/>
          <a:lstStyle/>
          <a:p>
            <a:r>
              <a:rPr lang="en-US"/>
              <a:t>D</a:t>
            </a:r>
          </a:p>
        </p:txBody>
      </p:sp>
    </p:spTree>
    <p:extLst>
      <p:ext uri="{BB962C8B-B14F-4D97-AF65-F5344CB8AC3E}">
        <p14:creationId xmlns:p14="http://schemas.microsoft.com/office/powerpoint/2010/main" val="2261396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37" name="Rectangle 36">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44D5B3C-A6E2-ABA1-EBA4-E573DEDC217C}"/>
              </a:ext>
            </a:extLst>
          </p:cNvPr>
          <p:cNvSpPr>
            <a:spLocks noGrp="1"/>
          </p:cNvSpPr>
          <p:nvPr>
            <p:ph type="title"/>
          </p:nvPr>
        </p:nvSpPr>
        <p:spPr>
          <a:xfrm>
            <a:off x="1371598" y="319314"/>
            <a:ext cx="9477377" cy="1030515"/>
          </a:xfrm>
        </p:spPr>
        <p:txBody>
          <a:bodyPr anchor="ctr">
            <a:normAutofit/>
          </a:bodyPr>
          <a:lstStyle/>
          <a:p>
            <a:r>
              <a:rPr lang="en-US" sz="4000">
                <a:solidFill>
                  <a:srgbClr val="FFFFFF"/>
                </a:solidFill>
              </a:rPr>
              <a:t>Statutory Debarments – Labor Violations</a:t>
            </a:r>
          </a:p>
        </p:txBody>
      </p:sp>
      <p:pic>
        <p:nvPicPr>
          <p:cNvPr id="11" name="Picture 10" descr="Chart, bar chart&#10;&#10;Description automatically generated">
            <a:extLst>
              <a:ext uri="{FF2B5EF4-FFF2-40B4-BE49-F238E27FC236}">
                <a16:creationId xmlns:a16="http://schemas.microsoft.com/office/drawing/2014/main" id="{709B0950-82A4-F298-8004-60E3D41FD92C}"/>
              </a:ext>
            </a:extLst>
          </p:cNvPr>
          <p:cNvPicPr>
            <a:picLocks noChangeAspect="1"/>
          </p:cNvPicPr>
          <p:nvPr/>
        </p:nvPicPr>
        <p:blipFill>
          <a:blip r:embed="rId2"/>
          <a:stretch>
            <a:fillRect/>
          </a:stretch>
        </p:blipFill>
        <p:spPr>
          <a:xfrm>
            <a:off x="2170856" y="2050595"/>
            <a:ext cx="3765992" cy="2617365"/>
          </a:xfrm>
          <a:prstGeom prst="rect">
            <a:avLst/>
          </a:prstGeom>
        </p:spPr>
      </p:pic>
      <p:pic>
        <p:nvPicPr>
          <p:cNvPr id="5" name="Picture 4">
            <a:extLst>
              <a:ext uri="{FF2B5EF4-FFF2-40B4-BE49-F238E27FC236}">
                <a16:creationId xmlns:a16="http://schemas.microsoft.com/office/drawing/2014/main" id="{BE19476A-48FA-60EA-E022-1411D559804D}"/>
              </a:ext>
            </a:extLst>
          </p:cNvPr>
          <p:cNvPicPr>
            <a:picLocks noChangeAspect="1"/>
          </p:cNvPicPr>
          <p:nvPr/>
        </p:nvPicPr>
        <p:blipFill>
          <a:blip r:embed="rId3"/>
          <a:stretch>
            <a:fillRect/>
          </a:stretch>
        </p:blipFill>
        <p:spPr>
          <a:xfrm>
            <a:off x="6267671" y="2946785"/>
            <a:ext cx="4600354" cy="872054"/>
          </a:xfrm>
          <a:prstGeom prst="rect">
            <a:avLst/>
          </a:prstGeom>
        </p:spPr>
      </p:pic>
      <p:sp>
        <p:nvSpPr>
          <p:cNvPr id="3" name="Content Placeholder 2">
            <a:extLst>
              <a:ext uri="{FF2B5EF4-FFF2-40B4-BE49-F238E27FC236}">
                <a16:creationId xmlns:a16="http://schemas.microsoft.com/office/drawing/2014/main" id="{4748ECBD-3820-3C43-CC8F-73ADE25B3939}"/>
              </a:ext>
            </a:extLst>
          </p:cNvPr>
          <p:cNvSpPr>
            <a:spLocks noGrp="1"/>
          </p:cNvSpPr>
          <p:nvPr>
            <p:ph idx="1"/>
          </p:nvPr>
        </p:nvSpPr>
        <p:spPr>
          <a:xfrm>
            <a:off x="1371598" y="5070346"/>
            <a:ext cx="9496427" cy="1385266"/>
          </a:xfrm>
        </p:spPr>
        <p:txBody>
          <a:bodyPr>
            <a:normAutofit/>
          </a:bodyPr>
          <a:lstStyle/>
          <a:p>
            <a:r>
              <a:rPr lang="en-US" sz="2000">
                <a:effectLst/>
                <a:latin typeface="Arial" panose="020B0604020202020204" pitchFamily="34" charset="0"/>
                <a:ea typeface="Times New Roman" panose="02020603050405020304" pitchFamily="18" charset="0"/>
              </a:rPr>
              <a:t>In practice,</a:t>
            </a:r>
            <a:r>
              <a:rPr lang="en-US" sz="2000">
                <a:latin typeface="Arial" panose="020B0604020202020204" pitchFamily="34" charset="0"/>
                <a:ea typeface="Times New Roman" panose="02020603050405020304" pitchFamily="18" charset="0"/>
              </a:rPr>
              <a:t> the Labor Department</a:t>
            </a:r>
            <a:r>
              <a:rPr lang="en-US" sz="2000">
                <a:effectLst/>
                <a:latin typeface="Arial" panose="020B0604020202020204" pitchFamily="34" charset="0"/>
                <a:ea typeface="Times New Roman" panose="02020603050405020304" pitchFamily="18" charset="0"/>
              </a:rPr>
              <a:t> does not impose statutory debarment upon federal contractors in the vast majority of cases of non-compliance with statutes that mandate debarment.</a:t>
            </a:r>
            <a:endParaRPr lang="en-US" sz="2000"/>
          </a:p>
        </p:txBody>
      </p:sp>
      <p:sp>
        <p:nvSpPr>
          <p:cNvPr id="4" name="Slide Number Placeholder 3">
            <a:extLst>
              <a:ext uri="{FF2B5EF4-FFF2-40B4-BE49-F238E27FC236}">
                <a16:creationId xmlns:a16="http://schemas.microsoft.com/office/drawing/2014/main" id="{6548F686-C76E-ECCA-690C-D64C1D406625}"/>
              </a:ext>
            </a:extLst>
          </p:cNvPr>
          <p:cNvSpPr>
            <a:spLocks noGrp="1"/>
          </p:cNvSpPr>
          <p:nvPr>
            <p:ph type="sldNum" sz="quarter" idx="12"/>
          </p:nvPr>
        </p:nvSpPr>
        <p:spPr>
          <a:xfrm>
            <a:off x="11704320" y="6455664"/>
            <a:ext cx="448056" cy="365125"/>
          </a:xfrm>
        </p:spPr>
        <p:txBody>
          <a:bodyPr>
            <a:normAutofit/>
          </a:bodyPr>
          <a:lstStyle/>
          <a:p>
            <a:pPr>
              <a:spcAft>
                <a:spcPts val="600"/>
              </a:spcAft>
            </a:pPr>
            <a:fld id="{46155634-F56C-4AC5-88B7-191D0FD3E1C5}" type="slidenum">
              <a:rPr lang="en-US" sz="1100">
                <a:solidFill>
                  <a:schemeClr val="tx1">
                    <a:lumMod val="50000"/>
                    <a:lumOff val="50000"/>
                  </a:schemeClr>
                </a:solidFill>
              </a:rPr>
              <a:pPr>
                <a:spcAft>
                  <a:spcPts val="600"/>
                </a:spcAft>
              </a:pPr>
              <a:t>23</a:t>
            </a:fld>
            <a:endParaRPr lang="en-US" sz="1100">
              <a:solidFill>
                <a:schemeClr val="tx1">
                  <a:lumMod val="50000"/>
                  <a:lumOff val="50000"/>
                </a:schemeClr>
              </a:solidFill>
            </a:endParaRPr>
          </a:p>
        </p:txBody>
      </p:sp>
      <p:sp>
        <p:nvSpPr>
          <p:cNvPr id="6" name="Footer Placeholder 5">
            <a:extLst>
              <a:ext uri="{FF2B5EF4-FFF2-40B4-BE49-F238E27FC236}">
                <a16:creationId xmlns:a16="http://schemas.microsoft.com/office/drawing/2014/main" id="{B6826FD2-5EEF-83D2-EE40-BA4BDABCFD77}"/>
              </a:ext>
            </a:extLst>
          </p:cNvPr>
          <p:cNvSpPr>
            <a:spLocks noGrp="1"/>
          </p:cNvSpPr>
          <p:nvPr>
            <p:ph type="ftr" sz="quarter" idx="11"/>
          </p:nvPr>
        </p:nvSpPr>
        <p:spPr/>
        <p:txBody>
          <a:bodyPr/>
          <a:lstStyle/>
          <a:p>
            <a:r>
              <a:rPr lang="en-US"/>
              <a:t>D</a:t>
            </a:r>
          </a:p>
        </p:txBody>
      </p:sp>
    </p:spTree>
    <p:extLst>
      <p:ext uri="{BB962C8B-B14F-4D97-AF65-F5344CB8AC3E}">
        <p14:creationId xmlns:p14="http://schemas.microsoft.com/office/powerpoint/2010/main" val="275848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AB4E8-3253-9362-24BF-ACE21A14D9B2}"/>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800" b="1" dirty="0">
                <a:solidFill>
                  <a:srgbClr val="FFFFFF"/>
                </a:solidFill>
              </a:rPr>
              <a:t>Defense Department Debarments: </a:t>
            </a:r>
            <a:br>
              <a:rPr lang="en-US" sz="2800" b="1" dirty="0">
                <a:solidFill>
                  <a:srgbClr val="FFFFFF"/>
                </a:solidFill>
              </a:rPr>
            </a:br>
            <a:r>
              <a:rPr lang="en-US" sz="2800" b="1" dirty="0">
                <a:solidFill>
                  <a:srgbClr val="FFFFFF"/>
                </a:solidFill>
              </a:rPr>
              <a:t>Closer Look</a:t>
            </a:r>
          </a:p>
        </p:txBody>
      </p:sp>
      <p:pic>
        <p:nvPicPr>
          <p:cNvPr id="5" name="image1.png">
            <a:extLst>
              <a:ext uri="{FF2B5EF4-FFF2-40B4-BE49-F238E27FC236}">
                <a16:creationId xmlns:a16="http://schemas.microsoft.com/office/drawing/2014/main" id="{E6C0A4FA-B93E-CB10-B24B-14A04619EB0E}"/>
              </a:ext>
            </a:extLst>
          </p:cNvPr>
          <p:cNvPicPr/>
          <p:nvPr/>
        </p:nvPicPr>
        <p:blipFill rotWithShape="1">
          <a:blip r:embed="rId2" cstate="print">
            <a:extLst>
              <a:ext uri="{28A0092B-C50C-407E-A947-70E740481C1C}">
                <a14:useLocalDpi xmlns:a14="http://schemas.microsoft.com/office/drawing/2010/main" val="0"/>
              </a:ext>
            </a:extLst>
          </a:blip>
          <a:srcRect r="9098"/>
          <a:stretch/>
        </p:blipFill>
        <p:spPr bwMode="auto">
          <a:xfrm>
            <a:off x="448574" y="2077497"/>
            <a:ext cx="5942404" cy="3997831"/>
          </a:xfrm>
          <a:prstGeom prst="rect">
            <a:avLst/>
          </a:prstGeom>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765ADADB-F833-6020-ECA1-B0A7B5773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841" y="2181328"/>
            <a:ext cx="3937863" cy="3997831"/>
          </a:xfrm>
          <a:prstGeom prst="rect">
            <a:avLst/>
          </a:prstGeom>
        </p:spPr>
      </p:pic>
      <p:sp>
        <p:nvSpPr>
          <p:cNvPr id="4" name="Slide Number Placeholder 3">
            <a:extLst>
              <a:ext uri="{FF2B5EF4-FFF2-40B4-BE49-F238E27FC236}">
                <a16:creationId xmlns:a16="http://schemas.microsoft.com/office/drawing/2014/main" id="{81676A00-94AD-58F1-4370-2FCC470685C3}"/>
              </a:ext>
            </a:extLst>
          </p:cNvPr>
          <p:cNvSpPr>
            <a:spLocks noGrp="1"/>
          </p:cNvSpPr>
          <p:nvPr>
            <p:ph type="sldNum" sz="quarter" idx="12"/>
          </p:nvPr>
        </p:nvSpPr>
        <p:spPr>
          <a:xfrm>
            <a:off x="11704320" y="6431079"/>
            <a:ext cx="448056" cy="365125"/>
          </a:xfrm>
        </p:spPr>
        <p:txBody>
          <a:bodyPr vert="horz" lIns="91440" tIns="45720" rIns="91440" bIns="45720" rtlCol="0" anchor="ctr">
            <a:normAutofit/>
          </a:bodyPr>
          <a:lstStyle/>
          <a:p>
            <a:pPr>
              <a:spcAft>
                <a:spcPts val="600"/>
              </a:spcAft>
            </a:pPr>
            <a:fld id="{46155634-F56C-4AC5-88B7-191D0FD3E1C5}" type="slidenum">
              <a:rPr lang="en-US" sz="1100">
                <a:solidFill>
                  <a:schemeClr val="tx1">
                    <a:lumMod val="50000"/>
                    <a:lumOff val="50000"/>
                  </a:schemeClr>
                </a:solidFill>
              </a:rPr>
              <a:pPr>
                <a:spcAft>
                  <a:spcPts val="600"/>
                </a:spcAft>
              </a:pPr>
              <a:t>24</a:t>
            </a:fld>
            <a:endParaRPr lang="en-US" sz="1100">
              <a:solidFill>
                <a:schemeClr val="tx1">
                  <a:lumMod val="50000"/>
                  <a:lumOff val="50000"/>
                </a:schemeClr>
              </a:solidFill>
            </a:endParaRPr>
          </a:p>
        </p:txBody>
      </p:sp>
      <p:sp>
        <p:nvSpPr>
          <p:cNvPr id="3" name="Footer Placeholder 2">
            <a:extLst>
              <a:ext uri="{FF2B5EF4-FFF2-40B4-BE49-F238E27FC236}">
                <a16:creationId xmlns:a16="http://schemas.microsoft.com/office/drawing/2014/main" id="{098DD213-87BE-C4C5-8819-1D348D782DF8}"/>
              </a:ext>
            </a:extLst>
          </p:cNvPr>
          <p:cNvSpPr>
            <a:spLocks noGrp="1"/>
          </p:cNvSpPr>
          <p:nvPr>
            <p:ph type="ftr" sz="quarter" idx="11"/>
          </p:nvPr>
        </p:nvSpPr>
        <p:spPr/>
        <p:txBody>
          <a:bodyPr/>
          <a:lstStyle/>
          <a:p>
            <a:r>
              <a:rPr lang="en-US" b="1" dirty="0"/>
              <a:t>C</a:t>
            </a:r>
          </a:p>
        </p:txBody>
      </p:sp>
    </p:spTree>
    <p:extLst>
      <p:ext uri="{BB962C8B-B14F-4D97-AF65-F5344CB8AC3E}">
        <p14:creationId xmlns:p14="http://schemas.microsoft.com/office/powerpoint/2010/main" val="3759254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17E2016-4024-5BA0-2778-C293D0DD598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Potential Impact on DoD Industrial Base</a:t>
            </a:r>
          </a:p>
        </p:txBody>
      </p:sp>
      <p:pic>
        <p:nvPicPr>
          <p:cNvPr id="5" name="image3.png" descr="Chart, pie chart&#10;&#10;Description automatically generated">
            <a:extLst>
              <a:ext uri="{FF2B5EF4-FFF2-40B4-BE49-F238E27FC236}">
                <a16:creationId xmlns:a16="http://schemas.microsoft.com/office/drawing/2014/main" id="{42C6A44B-5607-3F21-2FEF-6E889D785910}"/>
              </a:ext>
            </a:extLst>
          </p:cNvPr>
          <p:cNvPicPr/>
          <p:nvPr/>
        </p:nvPicPr>
        <p:blipFill>
          <a:blip r:embed="rId2"/>
          <a:stretch>
            <a:fillRect/>
          </a:stretch>
        </p:blipFill>
        <p:spPr>
          <a:xfrm>
            <a:off x="4502428" y="782570"/>
            <a:ext cx="7225748" cy="5292860"/>
          </a:xfrm>
          <a:prstGeom prst="rect">
            <a:avLst/>
          </a:prstGeom>
        </p:spPr>
      </p:pic>
      <p:sp>
        <p:nvSpPr>
          <p:cNvPr id="4" name="Slide Number Placeholder 3">
            <a:extLst>
              <a:ext uri="{FF2B5EF4-FFF2-40B4-BE49-F238E27FC236}">
                <a16:creationId xmlns:a16="http://schemas.microsoft.com/office/drawing/2014/main" id="{D6216105-F805-4D8A-A1EC-7C703F0EF448}"/>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46155634-F56C-4AC5-88B7-191D0FD3E1C5}" type="slidenum">
              <a:rPr lang="en-US" sz="1100">
                <a:solidFill>
                  <a:schemeClr val="tx1">
                    <a:lumMod val="50000"/>
                    <a:lumOff val="50000"/>
                  </a:schemeClr>
                </a:solidFill>
              </a:rPr>
              <a:pPr>
                <a:spcAft>
                  <a:spcPts val="600"/>
                </a:spcAft>
              </a:pPr>
              <a:t>25</a:t>
            </a:fld>
            <a:endParaRPr lang="en-US" sz="1100">
              <a:solidFill>
                <a:schemeClr val="tx1">
                  <a:lumMod val="50000"/>
                  <a:lumOff val="50000"/>
                </a:schemeClr>
              </a:solidFill>
            </a:endParaRPr>
          </a:p>
        </p:txBody>
      </p:sp>
      <p:sp>
        <p:nvSpPr>
          <p:cNvPr id="3" name="Footer Placeholder 2">
            <a:extLst>
              <a:ext uri="{FF2B5EF4-FFF2-40B4-BE49-F238E27FC236}">
                <a16:creationId xmlns:a16="http://schemas.microsoft.com/office/drawing/2014/main" id="{4F769A58-150B-DB32-BC78-839473D7854D}"/>
              </a:ext>
            </a:extLst>
          </p:cNvPr>
          <p:cNvSpPr>
            <a:spLocks noGrp="1"/>
          </p:cNvSpPr>
          <p:nvPr>
            <p:ph type="ftr" sz="quarter" idx="11"/>
          </p:nvPr>
        </p:nvSpPr>
        <p:spPr/>
        <p:txBody>
          <a:bodyPr/>
          <a:lstStyle/>
          <a:p>
            <a:r>
              <a:rPr lang="en-US"/>
              <a:t>D</a:t>
            </a:r>
          </a:p>
        </p:txBody>
      </p:sp>
    </p:spTree>
    <p:extLst>
      <p:ext uri="{BB962C8B-B14F-4D97-AF65-F5344CB8AC3E}">
        <p14:creationId xmlns:p14="http://schemas.microsoft.com/office/powerpoint/2010/main" val="1503423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13FC9-C4FB-C2ED-BC66-5F3536AD147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Report: Possible Next Steps</a:t>
            </a:r>
          </a:p>
        </p:txBody>
      </p:sp>
      <p:sp>
        <p:nvSpPr>
          <p:cNvPr id="3" name="Content Placeholder 2">
            <a:extLst>
              <a:ext uri="{FF2B5EF4-FFF2-40B4-BE49-F238E27FC236}">
                <a16:creationId xmlns:a16="http://schemas.microsoft.com/office/drawing/2014/main" id="{5ED00766-E355-A255-5FBD-DCC67E06BD21}"/>
              </a:ext>
            </a:extLst>
          </p:cNvPr>
          <p:cNvSpPr>
            <a:spLocks noGrp="1"/>
          </p:cNvSpPr>
          <p:nvPr>
            <p:ph idx="1"/>
          </p:nvPr>
        </p:nvSpPr>
        <p:spPr>
          <a:xfrm>
            <a:off x="4810259" y="649480"/>
            <a:ext cx="6555347" cy="5546047"/>
          </a:xfrm>
        </p:spPr>
        <p:txBody>
          <a:bodyPr anchor="ctr">
            <a:normAutofit/>
          </a:bodyPr>
          <a:lstStyle/>
          <a:p>
            <a:pPr marL="342900" marR="0" lvl="0" indent="-342900">
              <a:spcBef>
                <a:spcPts val="1200"/>
              </a:spcBef>
              <a:spcAft>
                <a:spcPts val="1000"/>
              </a:spcAft>
              <a:buFont typeface="Arial" panose="020B0604020202020204" pitchFamily="34" charset="0"/>
              <a:buChar char="●"/>
            </a:pPr>
            <a:r>
              <a:rPr lang="en-US" sz="1000" b="1" u="none" strike="noStrike" dirty="0">
                <a:effectLst/>
                <a:latin typeface="Arial" panose="020B0604020202020204" pitchFamily="34" charset="0"/>
                <a:ea typeface="Times New Roman" panose="02020603050405020304" pitchFamily="18" charset="0"/>
              </a:rPr>
              <a:t>Improving Transparency Regarding Debarment Actions: </a:t>
            </a:r>
            <a:r>
              <a:rPr lang="en-US" sz="1000" u="none" strike="noStrike" dirty="0">
                <a:effectLst/>
                <a:latin typeface="Arial" panose="020B0604020202020204" pitchFamily="34" charset="0"/>
                <a:ea typeface="Times New Roman" panose="02020603050405020304" pitchFamily="18" charset="0"/>
              </a:rPr>
              <a:t>The federal repository of debarment information, SAM, does not provide detailed information regarding the </a:t>
            </a:r>
            <a:r>
              <a:rPr lang="en-US" sz="1000" i="1" u="none" strike="noStrike" dirty="0">
                <a:effectLst/>
                <a:latin typeface="Arial" panose="020B0604020202020204" pitchFamily="34" charset="0"/>
                <a:ea typeface="Times New Roman" panose="02020603050405020304" pitchFamily="18" charset="0"/>
              </a:rPr>
              <a:t>reasons </a:t>
            </a:r>
            <a:r>
              <a:rPr lang="en-US" sz="1000" u="none" strike="noStrike" dirty="0">
                <a:effectLst/>
                <a:latin typeface="Arial" panose="020B0604020202020204" pitchFamily="34" charset="0"/>
                <a:ea typeface="Times New Roman" panose="02020603050405020304" pitchFamily="18" charset="0"/>
              </a:rPr>
              <a:t>for debarment. Although FAR 9.404 says that the cause of debarment is to be listed, the explanation for a contractor’s debarment is typically given in very generic terms. It is generally impossible to determine, therefore, whether a contractor has been suspended or debarred for violations of labor laws. This makes debarment a less effective deterrent, for it means that other governments or parties which might look to this debarment information, not knowing the basis for debarment, will be less likely to rely on the mere listing of a debarred contractor.</a:t>
            </a:r>
            <a:endParaRPr lang="en-US" sz="1000" u="none" strike="noStrike" dirty="0">
              <a:effectLst/>
              <a:latin typeface="Calibri" panose="020F0502020204030204" pitchFamily="34" charset="0"/>
              <a:ea typeface="Times New Roman" panose="02020603050405020304" pitchFamily="18" charset="0"/>
            </a:endParaRPr>
          </a:p>
          <a:p>
            <a:pPr marL="342900" marR="0" lvl="0" indent="-342900">
              <a:spcBef>
                <a:spcPts val="0"/>
              </a:spcBef>
              <a:spcAft>
                <a:spcPts val="1000"/>
              </a:spcAft>
              <a:buFont typeface="Arial" panose="020B0604020202020204" pitchFamily="34" charset="0"/>
              <a:buChar char="●"/>
            </a:pPr>
            <a:r>
              <a:rPr lang="en-US" sz="1000" b="1" u="none" strike="noStrike" dirty="0">
                <a:solidFill>
                  <a:schemeClr val="accent2"/>
                </a:solidFill>
                <a:effectLst/>
                <a:latin typeface="Arial" panose="020B0604020202020204" pitchFamily="34" charset="0"/>
                <a:ea typeface="Times New Roman" panose="02020603050405020304" pitchFamily="18" charset="0"/>
              </a:rPr>
              <a:t>Improving Procurement Officials’ Access to and Understanding of Information Regarding Labor Law Violations: </a:t>
            </a:r>
            <a:r>
              <a:rPr lang="en-US" sz="1000" u="none" strike="noStrike" dirty="0">
                <a:solidFill>
                  <a:schemeClr val="accent2"/>
                </a:solidFill>
                <a:effectLst/>
                <a:latin typeface="Arial" panose="020B0604020202020204" pitchFamily="34" charset="0"/>
                <a:ea typeface="Times New Roman" panose="02020603050405020304" pitchFamily="18" charset="0"/>
              </a:rPr>
              <a:t>Although DOL publishes extensive data regarding alleged violations of labor law in its publicly available </a:t>
            </a:r>
            <a:r>
              <a:rPr lang="en-US" sz="1000" i="1" u="none" strike="noStrike" dirty="0">
                <a:solidFill>
                  <a:schemeClr val="accent2"/>
                </a:solidFill>
                <a:effectLst/>
                <a:latin typeface="Arial" panose="020B0604020202020204" pitchFamily="34" charset="0"/>
                <a:ea typeface="Times New Roman" panose="02020603050405020304" pitchFamily="18" charset="0"/>
              </a:rPr>
              <a:t>Data Enforcement </a:t>
            </a:r>
            <a:r>
              <a:rPr lang="en-US" sz="1000" u="none" strike="noStrike" dirty="0">
                <a:solidFill>
                  <a:schemeClr val="accent2"/>
                </a:solidFill>
                <a:effectLst/>
                <a:latin typeface="Arial" panose="020B0604020202020204" pitchFamily="34" charset="0"/>
                <a:ea typeface="Times New Roman" panose="02020603050405020304" pitchFamily="18" charset="0"/>
              </a:rPr>
              <a:t>databases, procurement officials we spoke with generally did not know how to access or use that data. DOL does not assign or use unique identifiers for contractors that would allow for ready identification, and contracting officers and debarring officials are seldom, if ever, trained in finding or assessing data regarding labor violations.</a:t>
            </a:r>
            <a:endParaRPr lang="en-US" sz="1000" u="none" strike="noStrike" dirty="0">
              <a:solidFill>
                <a:schemeClr val="accent2"/>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1000"/>
              </a:spcAft>
              <a:buFont typeface="Arial" panose="020B0604020202020204" pitchFamily="34" charset="0"/>
              <a:buChar char="●"/>
            </a:pPr>
            <a:r>
              <a:rPr lang="en-US" sz="1000" b="1" dirty="0">
                <a:effectLst/>
                <a:latin typeface="Arial" panose="020B0604020202020204" pitchFamily="34" charset="0"/>
                <a:ea typeface="Times New Roman" panose="02020603050405020304" pitchFamily="18" charset="0"/>
              </a:rPr>
              <a:t>Transferring Data Regarding Labor Law Violations to SAM: </a:t>
            </a:r>
            <a:r>
              <a:rPr lang="en-US" sz="1000" dirty="0">
                <a:effectLst/>
                <a:latin typeface="Arial" panose="020B0604020202020204" pitchFamily="34" charset="0"/>
                <a:ea typeface="Times New Roman" panose="02020603050405020304" pitchFamily="18" charset="0"/>
              </a:rPr>
              <a:t>To simplify procuring officials’ access to labor law violations, another option would be to share information between DOL and SAM (which a contracting officer must review before </a:t>
            </a:r>
            <a:r>
              <a:rPr lang="en-US" sz="1000" u="none" strike="noStrike" dirty="0">
                <a:effectLst/>
                <a:latin typeface="Arial" panose="020B0604020202020204" pitchFamily="34" charset="0"/>
                <a:ea typeface="Times New Roman" panose="02020603050405020304" pitchFamily="18" charset="0"/>
              </a:rPr>
              <a:t>making a responsibility finding prior award). Simply making the enormous trove of DOL data regarding alleged labor law violations available in SAM would not, however, necessarily be helpful to a Contracting Officer without an explanation and context for the labor law violations. SDOs are even more likely to use that data in a meaningful manner because their processes allow for investigation and review, typically focused on a specific contractor and assessing the contractor’s compliance systems over a span of time to determine present responsibility.</a:t>
            </a:r>
            <a:endParaRPr lang="en-US" sz="1000" u="none" strike="noStrike" dirty="0">
              <a:effectLst/>
              <a:latin typeface="Calibri" panose="020F0502020204030204" pitchFamily="34" charset="0"/>
              <a:ea typeface="Times New Roman" panose="02020603050405020304" pitchFamily="18" charset="0"/>
            </a:endParaRPr>
          </a:p>
          <a:p>
            <a:pPr marL="342900" marR="0" lvl="0" indent="-342900">
              <a:spcBef>
                <a:spcPts val="0"/>
              </a:spcBef>
              <a:spcAft>
                <a:spcPts val="1000"/>
              </a:spcAft>
              <a:buFont typeface="Arial" panose="020B0604020202020204" pitchFamily="34" charset="0"/>
              <a:buChar char="●"/>
            </a:pPr>
            <a:r>
              <a:rPr lang="en-US" sz="1000" b="1" u="none" strike="noStrike" dirty="0">
                <a:effectLst/>
                <a:latin typeface="Arial" panose="020B0604020202020204" pitchFamily="34" charset="0"/>
                <a:ea typeface="Times New Roman" panose="02020603050405020304" pitchFamily="18" charset="0"/>
              </a:rPr>
              <a:t>Requiring Contractors to Disclose Labor Law Violations in SAM:</a:t>
            </a:r>
            <a:r>
              <a:rPr lang="en-US" sz="1000" u="none" strike="noStrike" dirty="0">
                <a:effectLst/>
                <a:latin typeface="Arial" panose="020B0604020202020204" pitchFamily="34" charset="0"/>
                <a:ea typeface="Times New Roman" panose="02020603050405020304" pitchFamily="18" charset="0"/>
              </a:rPr>
              <a:t> Another approach would be to require contractors to submit data regarding finally adjudicated labor law violations as part of their regular representations and certifications into SAM. While prospective contractors are currently required to disclose whether they are suspended or debarred, they are not required to disclose labor law violations</a:t>
            </a:r>
            <a:r>
              <a:rPr lang="en-US" sz="1000" i="1" u="none" strike="noStrike" dirty="0">
                <a:effectLst/>
                <a:latin typeface="Arial" panose="020B0604020202020204" pitchFamily="34" charset="0"/>
                <a:ea typeface="Times New Roman" panose="02020603050405020304" pitchFamily="18" charset="0"/>
              </a:rPr>
              <a:t>.</a:t>
            </a:r>
            <a:r>
              <a:rPr lang="en-US" sz="1000" u="none" strike="noStrike" dirty="0">
                <a:effectLst/>
                <a:latin typeface="Arial" panose="020B0604020202020204" pitchFamily="34" charset="0"/>
                <a:ea typeface="Times New Roman" panose="02020603050405020304" pitchFamily="18" charset="0"/>
              </a:rPr>
              <a:t> Issues regarding requiring contractor disclosure of labor law violations are discussed further below.</a:t>
            </a:r>
          </a:p>
          <a:p>
            <a:pPr marL="342900" marR="0" lvl="0" indent="-342900">
              <a:spcBef>
                <a:spcPts val="0"/>
              </a:spcBef>
              <a:spcAft>
                <a:spcPts val="1000"/>
              </a:spcAft>
              <a:buFont typeface="Arial" panose="020B0604020202020204" pitchFamily="34" charset="0"/>
              <a:buChar char="●"/>
            </a:pPr>
            <a:r>
              <a:rPr lang="en-US" sz="1000" b="1" dirty="0">
                <a:effectLst/>
                <a:latin typeface="Arial" panose="020B0604020202020204" pitchFamily="34" charset="0"/>
                <a:ea typeface="Times New Roman" panose="02020603050405020304" pitchFamily="18" charset="0"/>
              </a:rPr>
              <a:t>Requiring Contractor Disclosure of Labor Law Violations to the Contracting Agency: </a:t>
            </a:r>
            <a:r>
              <a:rPr lang="en-US" sz="1000" dirty="0">
                <a:effectLst/>
                <a:latin typeface="Arial" panose="020B0604020202020204" pitchFamily="34" charset="0"/>
                <a:ea typeface="Times New Roman" panose="02020603050405020304" pitchFamily="18" charset="0"/>
              </a:rPr>
              <a:t>Another approach would be to require contractors to disclose labor law violations directly to contracting agencies. This was a cornerstone to the Obama administration’s “Fair Pay and Safe Workplaces” executive order, which would have required contractor disclosures of labor law compliance in an effort to enhance governmentwide compliance. That executive order was repealed by President Trump , and Congress passed a joint resolution  of disapproval of the implementing rule. The resolution was signed by President Trump and became Public Law 115-11.  Under the Congressional Review Act, a new rule “that is substantially the same as” the rule disapproved by Congress “may not be issued, unless the . . . new rule is specifically authorized by a law enacted after the date of the joint resolution disapproving the original rule.” </a:t>
            </a:r>
            <a:endParaRPr lang="en-US" sz="1000" dirty="0"/>
          </a:p>
        </p:txBody>
      </p:sp>
      <p:sp>
        <p:nvSpPr>
          <p:cNvPr id="4" name="Slide Number Placeholder 3">
            <a:extLst>
              <a:ext uri="{FF2B5EF4-FFF2-40B4-BE49-F238E27FC236}">
                <a16:creationId xmlns:a16="http://schemas.microsoft.com/office/drawing/2014/main" id="{9988BEB4-5DDC-ACB4-7DB1-53A2A4B8AE6F}"/>
              </a:ext>
            </a:extLst>
          </p:cNvPr>
          <p:cNvSpPr>
            <a:spLocks noGrp="1"/>
          </p:cNvSpPr>
          <p:nvPr>
            <p:ph type="sldNum" sz="quarter" idx="12"/>
          </p:nvPr>
        </p:nvSpPr>
        <p:spPr>
          <a:xfrm>
            <a:off x="11704320" y="6455664"/>
            <a:ext cx="448056" cy="365125"/>
          </a:xfrm>
        </p:spPr>
        <p:txBody>
          <a:bodyPr>
            <a:normAutofit/>
          </a:bodyPr>
          <a:lstStyle/>
          <a:p>
            <a:pPr>
              <a:spcAft>
                <a:spcPts val="600"/>
              </a:spcAft>
            </a:pPr>
            <a:fld id="{46155634-F56C-4AC5-88B7-191D0FD3E1C5}" type="slidenum">
              <a:rPr lang="en-US" sz="1100">
                <a:solidFill>
                  <a:schemeClr val="tx1">
                    <a:lumMod val="50000"/>
                    <a:lumOff val="50000"/>
                  </a:schemeClr>
                </a:solidFill>
              </a:rPr>
              <a:pPr>
                <a:spcAft>
                  <a:spcPts val="600"/>
                </a:spcAft>
              </a:pPr>
              <a:t>26</a:t>
            </a:fld>
            <a:endParaRPr lang="en-US" sz="110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C4EA3970-4B0F-7159-6E07-4767E0C3EA6D}"/>
              </a:ext>
            </a:extLst>
          </p:cNvPr>
          <p:cNvSpPr>
            <a:spLocks noGrp="1"/>
          </p:cNvSpPr>
          <p:nvPr>
            <p:ph type="ftr" sz="quarter" idx="11"/>
          </p:nvPr>
        </p:nvSpPr>
        <p:spPr/>
        <p:txBody>
          <a:bodyPr/>
          <a:lstStyle/>
          <a:p>
            <a:r>
              <a:rPr lang="en-US" dirty="0"/>
              <a:t>D</a:t>
            </a:r>
          </a:p>
        </p:txBody>
      </p:sp>
    </p:spTree>
    <p:extLst>
      <p:ext uri="{BB962C8B-B14F-4D97-AF65-F5344CB8AC3E}">
        <p14:creationId xmlns:p14="http://schemas.microsoft.com/office/powerpoint/2010/main" val="198986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D3B78-6A32-8905-29A7-6D4E3AC4EDFC}"/>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Audience Questions</a:t>
            </a:r>
          </a:p>
        </p:txBody>
      </p:sp>
      <p:sp>
        <p:nvSpPr>
          <p:cNvPr id="4" name="Footer Placeholder 3">
            <a:extLst>
              <a:ext uri="{FF2B5EF4-FFF2-40B4-BE49-F238E27FC236}">
                <a16:creationId xmlns:a16="http://schemas.microsoft.com/office/drawing/2014/main" id="{6DB5DF64-2339-48F6-6AF2-87814B60BD3A}"/>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D</a:t>
            </a:r>
          </a:p>
        </p:txBody>
      </p:sp>
      <p:sp>
        <p:nvSpPr>
          <p:cNvPr id="3" name="Content Placeholder 2">
            <a:extLst>
              <a:ext uri="{FF2B5EF4-FFF2-40B4-BE49-F238E27FC236}">
                <a16:creationId xmlns:a16="http://schemas.microsoft.com/office/drawing/2014/main" id="{17828FB1-3ED3-B3FD-E338-43CE1F17189B}"/>
              </a:ext>
            </a:extLst>
          </p:cNvPr>
          <p:cNvSpPr>
            <a:spLocks noGrp="1"/>
          </p:cNvSpPr>
          <p:nvPr>
            <p:ph idx="1"/>
          </p:nvPr>
        </p:nvSpPr>
        <p:spPr>
          <a:xfrm>
            <a:off x="4876494" y="586855"/>
            <a:ext cx="6555347" cy="5546047"/>
          </a:xfrm>
        </p:spPr>
        <p:txBody>
          <a:bodyPr anchor="ctr">
            <a:normAutofit/>
          </a:bodyPr>
          <a:lstStyle/>
          <a:p>
            <a:r>
              <a:rPr lang="en-US" sz="2000" b="1" i="0" u="none" strike="noStrike" dirty="0">
                <a:effectLst/>
              </a:rPr>
              <a:t>How an exclusion on one business entity affects the responsibility determination of a related business (e.g. parent, subsidiary, same majority owner but different business, etc.)?</a:t>
            </a:r>
            <a:r>
              <a:rPr lang="en-US" sz="2000" b="1" dirty="0"/>
              <a:t> </a:t>
            </a:r>
          </a:p>
          <a:p>
            <a:r>
              <a:rPr lang="en-US" sz="2000" b="1" dirty="0"/>
              <a:t>W</a:t>
            </a:r>
            <a:r>
              <a:rPr lang="en-US" sz="2000" b="1" i="0" u="none" strike="noStrike" dirty="0">
                <a:effectLst/>
              </a:rPr>
              <a:t>hat is the most common type of violation and is there a way we can write contracts to call this out specifically?</a:t>
            </a:r>
            <a:r>
              <a:rPr lang="en-US" sz="2000" b="1" dirty="0"/>
              <a:t> </a:t>
            </a:r>
          </a:p>
          <a:p>
            <a:r>
              <a:rPr lang="en-US" sz="2000" b="1" i="0" u="none" strike="noStrike" dirty="0">
                <a:effectLst/>
              </a:rPr>
              <a:t>How can we tie the information in these records to DCAA audit performance?</a:t>
            </a:r>
          </a:p>
          <a:p>
            <a:r>
              <a:rPr lang="en-US" sz="2000" b="1" dirty="0"/>
              <a:t>Are lead agency coordination requests sent to the ISDC for statutory DOL exclusions?</a:t>
            </a:r>
          </a:p>
        </p:txBody>
      </p:sp>
      <p:sp>
        <p:nvSpPr>
          <p:cNvPr id="5" name="Slide Number Placeholder 4">
            <a:extLst>
              <a:ext uri="{FF2B5EF4-FFF2-40B4-BE49-F238E27FC236}">
                <a16:creationId xmlns:a16="http://schemas.microsoft.com/office/drawing/2014/main" id="{7F86EFC6-7D1D-32D9-84F6-5E5906825052}"/>
              </a:ext>
            </a:extLst>
          </p:cNvPr>
          <p:cNvSpPr>
            <a:spLocks noGrp="1"/>
          </p:cNvSpPr>
          <p:nvPr>
            <p:ph type="sldNum" sz="quarter" idx="12"/>
          </p:nvPr>
        </p:nvSpPr>
        <p:spPr>
          <a:xfrm>
            <a:off x="11704320" y="6455664"/>
            <a:ext cx="448056" cy="365125"/>
          </a:xfrm>
        </p:spPr>
        <p:txBody>
          <a:bodyPr>
            <a:normAutofit/>
          </a:bodyPr>
          <a:lstStyle/>
          <a:p>
            <a:pPr>
              <a:spcAft>
                <a:spcPts val="600"/>
              </a:spcAft>
            </a:pPr>
            <a:fld id="{46155634-F56C-4AC5-88B7-191D0FD3E1C5}" type="slidenum">
              <a:rPr lang="en-US" sz="1100">
                <a:solidFill>
                  <a:schemeClr val="tx1">
                    <a:lumMod val="50000"/>
                    <a:lumOff val="50000"/>
                  </a:schemeClr>
                </a:solidFill>
              </a:rPr>
              <a:pPr>
                <a:spcAft>
                  <a:spcPts val="600"/>
                </a:spcAft>
              </a:pPr>
              <a:t>27</a:t>
            </a:fld>
            <a:endParaRPr lang="en-US" sz="1100">
              <a:solidFill>
                <a:schemeClr val="tx1">
                  <a:lumMod val="50000"/>
                  <a:lumOff val="50000"/>
                </a:schemeClr>
              </a:solidFill>
            </a:endParaRPr>
          </a:p>
        </p:txBody>
      </p:sp>
    </p:spTree>
    <p:extLst>
      <p:ext uri="{BB962C8B-B14F-4D97-AF65-F5344CB8AC3E}">
        <p14:creationId xmlns:p14="http://schemas.microsoft.com/office/powerpoint/2010/main" val="2983539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9B4358-57DD-4B46-9D45-4B9A8463799D}"/>
              </a:ext>
            </a:extLst>
          </p:cNvPr>
          <p:cNvSpPr>
            <a:spLocks noGrp="1"/>
          </p:cNvSpPr>
          <p:nvPr>
            <p:ph type="title"/>
          </p:nvPr>
        </p:nvSpPr>
        <p:spPr>
          <a:xfrm>
            <a:off x="783336" y="1107502"/>
            <a:ext cx="6962687" cy="2611967"/>
          </a:xfrm>
        </p:spPr>
        <p:txBody>
          <a:bodyPr vert="horz" lIns="91440" tIns="45720" rIns="91440" bIns="45720" rtlCol="0" anchor="b">
            <a:noAutofit/>
          </a:bodyPr>
          <a:lstStyle/>
          <a:p>
            <a:r>
              <a:rPr lang="en-US" sz="3600" kern="1200" dirty="0">
                <a:solidFill>
                  <a:schemeClr val="tx1"/>
                </a:solidFill>
                <a:latin typeface="+mj-lt"/>
                <a:ea typeface="+mj-ea"/>
                <a:cs typeface="+mj-cs"/>
              </a:rPr>
              <a:t>Conclusion – see you October 4!</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Registration:</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2000" kern="1200" dirty="0">
                <a:solidFill>
                  <a:schemeClr val="tx1"/>
                </a:solidFill>
                <a:latin typeface="+mj-lt"/>
                <a:ea typeface="+mj-ea"/>
                <a:cs typeface="+mj-cs"/>
              </a:rPr>
              <a:t>https://www.dau.edu/event/Assessing-Contractor-Labor-Law-Violations-Responsibility-and-Debarment-Part-2-4-Oct-2023</a:t>
            </a:r>
            <a:endParaRPr lang="en-US" sz="3600" kern="1200" dirty="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804BE867-E5E6-4335-A636-72D476612BAF}"/>
              </a:ext>
            </a:extLst>
          </p:cNvPr>
          <p:cNvSpPr>
            <a:spLocks noGrp="1"/>
          </p:cNvSpPr>
          <p:nvPr>
            <p:ph type="body" idx="1"/>
          </p:nvPr>
        </p:nvSpPr>
        <p:spPr>
          <a:xfrm>
            <a:off x="783336" y="4827449"/>
            <a:ext cx="4167376" cy="1155525"/>
          </a:xfrm>
        </p:spPr>
        <p:txBody>
          <a:bodyPr vert="horz" lIns="91440" tIns="45720" rIns="91440" bIns="45720" rtlCol="0" anchor="t">
            <a:normAutofit/>
          </a:bodyPr>
          <a:lstStyle/>
          <a:p>
            <a:r>
              <a:rPr lang="en-US" sz="2000" kern="1200" dirty="0">
                <a:solidFill>
                  <a:schemeClr val="tx1"/>
                </a:solidFill>
                <a:latin typeface="+mn-lt"/>
                <a:ea typeface="+mn-ea"/>
                <a:cs typeface="+mn-cs"/>
              </a:rPr>
              <a:t>David.A.Drabkin@gmail.com</a:t>
            </a:r>
          </a:p>
          <a:p>
            <a:r>
              <a:rPr lang="en-US" sz="2000" dirty="0">
                <a:solidFill>
                  <a:schemeClr val="tx1"/>
                </a:solidFill>
              </a:rPr>
              <a:t>cyukins@law.gwu.edu</a:t>
            </a:r>
            <a:endParaRPr lang="en-US" sz="20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DAD2D94E-E7E2-4C50-858A-C52FDF914847}"/>
              </a:ext>
            </a:extLst>
          </p:cNvPr>
          <p:cNvSpPr>
            <a:spLocks noGrp="1"/>
          </p:cNvSpPr>
          <p:nvPr>
            <p:ph type="sldNum" sz="quarter" idx="12"/>
          </p:nvPr>
        </p:nvSpPr>
        <p:spPr>
          <a:xfrm>
            <a:off x="10925174" y="6356350"/>
            <a:ext cx="428625" cy="365125"/>
          </a:xfrm>
        </p:spPr>
        <p:txBody>
          <a:bodyPr vert="horz" lIns="91440" tIns="45720" rIns="91440" bIns="45720" rtlCol="0" anchor="ctr">
            <a:normAutofit/>
          </a:bodyPr>
          <a:lstStyle/>
          <a:p>
            <a:pPr>
              <a:spcAft>
                <a:spcPts val="600"/>
              </a:spcAft>
            </a:pPr>
            <a:fld id="{46155634-F56C-4AC5-88B7-191D0FD3E1C5}" type="slidenum">
              <a:rPr lang="en-US">
                <a:solidFill>
                  <a:schemeClr val="tx1">
                    <a:alpha val="70000"/>
                  </a:schemeClr>
                </a:solidFill>
              </a:rPr>
              <a:pPr>
                <a:spcAft>
                  <a:spcPts val="600"/>
                </a:spcAft>
              </a:pPr>
              <a:t>28</a:t>
            </a:fld>
            <a:endParaRPr lang="en-US">
              <a:solidFill>
                <a:schemeClr val="tx1">
                  <a:alpha val="70000"/>
                </a:schemeClr>
              </a:solidFill>
            </a:endParaRPr>
          </a:p>
        </p:txBody>
      </p:sp>
      <p:sp>
        <p:nvSpPr>
          <p:cNvPr id="3" name="Footer Placeholder 2">
            <a:extLst>
              <a:ext uri="{FF2B5EF4-FFF2-40B4-BE49-F238E27FC236}">
                <a16:creationId xmlns:a16="http://schemas.microsoft.com/office/drawing/2014/main" id="{C6A4295C-171F-1A21-A332-01545D841EBA}"/>
              </a:ext>
            </a:extLst>
          </p:cNvPr>
          <p:cNvSpPr>
            <a:spLocks noGrp="1"/>
          </p:cNvSpPr>
          <p:nvPr>
            <p:ph type="ftr" sz="quarter" idx="11"/>
          </p:nvPr>
        </p:nvSpPr>
        <p:spPr/>
        <p:txBody>
          <a:bodyPr/>
          <a:lstStyle/>
          <a:p>
            <a:r>
              <a:rPr lang="en-US"/>
              <a:t>D</a:t>
            </a:r>
          </a:p>
        </p:txBody>
      </p:sp>
    </p:spTree>
    <p:extLst>
      <p:ext uri="{BB962C8B-B14F-4D97-AF65-F5344CB8AC3E}">
        <p14:creationId xmlns:p14="http://schemas.microsoft.com/office/powerpoint/2010/main" val="48252290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124BB64-66A6-58A8-943E-7CA6EAC91321}"/>
              </a:ext>
            </a:extLst>
          </p:cNvPr>
          <p:cNvSpPr txBox="1">
            <a:spLocks/>
          </p:cNvSpPr>
          <p:nvPr/>
        </p:nvSpPr>
        <p:spPr>
          <a:xfrm>
            <a:off x="572493" y="238539"/>
            <a:ext cx="11047013"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a:ln>
                  <a:noFill/>
                </a:ln>
                <a:solidFill>
                  <a:prstClr val="black"/>
                </a:solidFill>
                <a:effectLst/>
                <a:uLnTx/>
                <a:uFillTx/>
                <a:latin typeface="Calibri Light" panose="020F0302020204030204"/>
                <a:ea typeface="+mj-ea"/>
                <a:cs typeface="+mj-cs"/>
              </a:rPr>
              <a:t>Co-Host – Professor Chris Yukins</a:t>
            </a:r>
          </a:p>
        </p:txBody>
      </p:sp>
      <p:sp>
        <p:nvSpPr>
          <p:cNvPr id="2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in a suit and tie&#10;&#10;Description automatically generated">
            <a:extLst>
              <a:ext uri="{FF2B5EF4-FFF2-40B4-BE49-F238E27FC236}">
                <a16:creationId xmlns:a16="http://schemas.microsoft.com/office/drawing/2014/main" id="{5D9D09C3-8174-6C81-AD47-D088F2AEF42E}"/>
              </a:ext>
            </a:extLst>
          </p:cNvPr>
          <p:cNvPicPr>
            <a:picLocks noChangeAspect="1"/>
          </p:cNvPicPr>
          <p:nvPr/>
        </p:nvPicPr>
        <p:blipFill rotWithShape="1">
          <a:blip r:embed="rId2">
            <a:extLst>
              <a:ext uri="{28A0092B-C50C-407E-A947-70E740481C1C}">
                <a14:useLocalDpi xmlns:a14="http://schemas.microsoft.com/office/drawing/2010/main" val="0"/>
              </a:ext>
            </a:extLst>
          </a:blip>
          <a:srcRect t="7592" b="2159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7" name="Title 2">
            <a:extLst>
              <a:ext uri="{FF2B5EF4-FFF2-40B4-BE49-F238E27FC236}">
                <a16:creationId xmlns:a16="http://schemas.microsoft.com/office/drawing/2014/main" id="{9AF40C0F-5632-6D2A-177B-56F91724E8E8}"/>
              </a:ext>
            </a:extLst>
          </p:cNvPr>
          <p:cNvSpPr txBox="1">
            <a:spLocks/>
          </p:cNvSpPr>
          <p:nvPr/>
        </p:nvSpPr>
        <p:spPr>
          <a:xfrm>
            <a:off x="4905955" y="2071316"/>
            <a:ext cx="6713552" cy="41148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j-ea"/>
                <a:cs typeface="+mj-cs"/>
              </a:rPr>
              <a:t>Christopher R. Yukins has many years of experience in public procurement law. He was for several years a trial attorney with the U.S. Department of Justice, where he handled trials and appeals involving bid protests and contract claims against the U.S. government. </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j-ea"/>
                <a:cs typeface="+mj-cs"/>
              </a:rPr>
              <a:t>Chris is an AIRC Fellow, Acquisition Innovation Research Center, SERC, Stevens Institute of Technology.</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j-ea"/>
                <a:cs typeface="+mj-cs"/>
              </a:rPr>
              <a:t>He is the Lynn David Research Professor in Government Procurement Law, George Washington University School of Law, George Washington University, Washington DC, where he teaches government contract formations and performance issues, bid protests, Contract Disputes Act litigation, and comparative issues in public procurement, and focuses especially on emerging public policy questions in U.S. procurement. </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j-ea"/>
                <a:cs typeface="+mj-cs"/>
              </a:rPr>
              <a:t>He is an active member of the Public Contract Law Section of the American Bar Association, serves on the steering committee to the International Procurement Committee of the ABA International Law Section, and previously served as the president of the Tysons Corner Chapter of the National Contract Management Association. </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j-ea"/>
                <a:cs typeface="+mj-cs"/>
              </a:rPr>
              <a:t>He is a faculty advisor to the Public Contract Law Journal, and has contributed pieces on procurement reform, international procurement, electronic commerce and information technology to a broad range of journals, including Washington Technology, Government Contractor, Legal Times, and Federal Computer Week. He has published on procurement reform in scholarly journals, including the Public Contract Law Journal, Georgetown Journal of International Law, and Public Procurement Law Review (United Kingdom). </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j-ea"/>
                <a:cs typeface="+mj-cs"/>
              </a:rPr>
              <a:t>Together with his colleagues, he runs a popular colloquium series on procurement reform at The George Washington University Law School. In private practice, Professor Yukins has been an associate, partner, and of counsel at leading national firms; he is currently of counsel to the firm of Arnold &amp; Porter LLP. </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j-ea"/>
                <a:cs typeface="+mj-cs"/>
              </a:rPr>
              <a:t>He was an advisor to the U.S. delegation to the working group on reform of the United Nations Commission on International Trade Law (UNCITRAL) Model Procurement Law, and he teaches and speaks often on issues of comparative and international procurement law.</a:t>
            </a:r>
          </a:p>
        </p:txBody>
      </p:sp>
    </p:spTree>
    <p:extLst>
      <p:ext uri="{BB962C8B-B14F-4D97-AF65-F5344CB8AC3E}">
        <p14:creationId xmlns:p14="http://schemas.microsoft.com/office/powerpoint/2010/main" val="274846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arge white building with a dome&#10;&#10;Description automatically generated with low confidence">
            <a:extLst>
              <a:ext uri="{FF2B5EF4-FFF2-40B4-BE49-F238E27FC236}">
                <a16:creationId xmlns:a16="http://schemas.microsoft.com/office/drawing/2014/main" id="{D757A3AC-E585-CCCD-B524-7E4F2672A8A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5389" r="2610"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2DD23BEB-9113-2B62-44B8-BD96B0069590}"/>
              </a:ext>
            </a:extLst>
          </p:cNvPr>
          <p:cNvSpPr>
            <a:spLocks noGrp="1"/>
          </p:cNvSpPr>
          <p:nvPr>
            <p:ph type="title"/>
          </p:nvPr>
        </p:nvSpPr>
        <p:spPr>
          <a:xfrm>
            <a:off x="838200" y="365125"/>
            <a:ext cx="10515600" cy="1325563"/>
          </a:xfrm>
        </p:spPr>
        <p:txBody>
          <a:bodyPr>
            <a:normAutofit/>
          </a:bodyPr>
          <a:lstStyle/>
          <a:p>
            <a:r>
              <a:rPr lang="en-US" sz="4100">
                <a:solidFill>
                  <a:srgbClr val="FFFFFF"/>
                </a:solidFill>
              </a:rPr>
              <a:t>Follow-Up: Congressional Direction</a:t>
            </a:r>
            <a:br>
              <a:rPr lang="en-US" sz="4100">
                <a:solidFill>
                  <a:srgbClr val="FFFFFF"/>
                </a:solidFill>
              </a:rPr>
            </a:br>
            <a:r>
              <a:rPr lang="en-US" sz="4100">
                <a:solidFill>
                  <a:srgbClr val="FFFFFF"/>
                </a:solidFill>
              </a:rPr>
              <a:t>-- Joint Explanatory Statement for NDAA FY2023</a:t>
            </a:r>
          </a:p>
        </p:txBody>
      </p:sp>
      <p:sp>
        <p:nvSpPr>
          <p:cNvPr id="3" name="Content Placeholder 2">
            <a:extLst>
              <a:ext uri="{FF2B5EF4-FFF2-40B4-BE49-F238E27FC236}">
                <a16:creationId xmlns:a16="http://schemas.microsoft.com/office/drawing/2014/main" id="{3D0AD2A6-30DB-E071-06C5-9A089A726DE1}"/>
              </a:ext>
            </a:extLst>
          </p:cNvPr>
          <p:cNvSpPr>
            <a:spLocks noGrp="1"/>
          </p:cNvSpPr>
          <p:nvPr>
            <p:ph idx="1"/>
          </p:nvPr>
        </p:nvSpPr>
        <p:spPr>
          <a:xfrm>
            <a:off x="291253" y="1825625"/>
            <a:ext cx="11799147" cy="4895850"/>
          </a:xfrm>
        </p:spPr>
        <p:txBody>
          <a:bodyPr>
            <a:normAutofit lnSpcReduction="10000"/>
          </a:bodyPr>
          <a:lstStyle/>
          <a:p>
            <a:pPr marL="0" marR="0" indent="0">
              <a:spcBef>
                <a:spcPts val="0"/>
              </a:spcBef>
              <a:spcAft>
                <a:spcPts val="0"/>
              </a:spcAft>
              <a:buNone/>
            </a:pPr>
            <a:r>
              <a:rPr lang="en-US" sz="1600" dirty="0">
                <a:solidFill>
                  <a:srgbClr val="FFFFFF"/>
                </a:solidFill>
                <a:effectLst/>
                <a:latin typeface="Times New Roman" panose="02020603050405020304" pitchFamily="18" charset="0"/>
                <a:ea typeface="Calibri" panose="020F0502020204030204" pitchFamily="34" charset="0"/>
              </a:rPr>
              <a:t> </a:t>
            </a:r>
          </a:p>
          <a:p>
            <a:pPr marL="0" marR="0" indent="0">
              <a:spcBef>
                <a:spcPts val="0"/>
              </a:spcBef>
              <a:spcAft>
                <a:spcPts val="0"/>
              </a:spcAft>
              <a:buNone/>
            </a:pPr>
            <a:r>
              <a:rPr lang="en-US" sz="1600" b="1" dirty="0">
                <a:solidFill>
                  <a:srgbClr val="FFFFFF"/>
                </a:solidFill>
                <a:effectLst/>
                <a:latin typeface="Times New Roman" panose="02020603050405020304" pitchFamily="18" charset="0"/>
                <a:ea typeface="Calibri" panose="020F0502020204030204" pitchFamily="34" charset="0"/>
              </a:rPr>
              <a:t>Prohibition on contracting with employers that violated the National Labor Relations Act</a:t>
            </a:r>
            <a:r>
              <a:rPr lang="en-US" sz="1600" dirty="0">
                <a:solidFill>
                  <a:srgbClr val="FFFFFF"/>
                </a:solidFill>
                <a:effectLst/>
                <a:latin typeface="Times New Roman" panose="02020603050405020304" pitchFamily="18" charset="0"/>
                <a:ea typeface="Calibri" panose="020F0502020204030204" pitchFamily="34" charset="0"/>
              </a:rPr>
              <a:t>: </a:t>
            </a:r>
            <a:r>
              <a:rPr lang="en-US" sz="1600" u="sng" dirty="0">
                <a:solidFill>
                  <a:srgbClr val="FFFFFF"/>
                </a:solidFill>
                <a:effectLst/>
                <a:latin typeface="Times New Roman" panose="02020603050405020304" pitchFamily="18" charset="0"/>
                <a:ea typeface="Calibri" panose="020F0502020204030204" pitchFamily="34" charset="0"/>
              </a:rPr>
              <a:t>The House bill contained a provision (sec. 868) that would prohibit the Secretary of Defense from entering into a contract with an employer found to have violated section 8(a) of the National Labor Relations Act (Public Law 74-198) during the 3- year period preceding the proposed date of award of the contract</a:t>
            </a:r>
            <a:r>
              <a:rPr lang="en-US" sz="1600" dirty="0">
                <a:solidFill>
                  <a:srgbClr val="FFFFFF"/>
                </a:solidFill>
                <a:effectLst/>
                <a:latin typeface="Times New Roman" panose="02020603050405020304" pitchFamily="18" charset="0"/>
                <a:ea typeface="Calibri" panose="020F0502020204030204" pitchFamily="34" charset="0"/>
              </a:rPr>
              <a:t>. The Senate amendment contained no similar provision. </a:t>
            </a:r>
            <a:r>
              <a:rPr lang="en-US" sz="1600" u="sng" dirty="0">
                <a:solidFill>
                  <a:srgbClr val="FFFFFF"/>
                </a:solidFill>
                <a:effectLst/>
                <a:latin typeface="Times New Roman" panose="02020603050405020304" pitchFamily="18" charset="0"/>
                <a:ea typeface="Calibri" panose="020F0502020204030204" pitchFamily="34" charset="0"/>
              </a:rPr>
              <a:t>The agreement does not include this provision</a:t>
            </a:r>
            <a:r>
              <a:rPr lang="en-US" sz="1600" dirty="0">
                <a:solidFill>
                  <a:srgbClr val="FFFFFF"/>
                </a:solidFill>
                <a:effectLst/>
                <a:latin typeface="Times New Roman" panose="02020603050405020304" pitchFamily="18" charset="0"/>
                <a:ea typeface="Calibri" panose="020F0502020204030204" pitchFamily="34" charset="0"/>
              </a:rPr>
              <a:t>. We note that if an offeror is found to have received final adjudication of a violation of the National Labor Relations Act, a contracting officer has authority to determine the offeror not responsible, thereby disqualifying it from award of a contract. However, as </a:t>
            </a:r>
            <a:r>
              <a:rPr lang="en-US" sz="1600" b="1" dirty="0">
                <a:solidFill>
                  <a:srgbClr val="FFFFFF"/>
                </a:solidFill>
                <a:effectLst/>
                <a:latin typeface="Times New Roman" panose="02020603050405020304" pitchFamily="18" charset="0"/>
                <a:ea typeface="Calibri" panose="020F0502020204030204" pitchFamily="34" charset="0"/>
              </a:rPr>
              <a:t>the Acquisition Innovation Research Center (AIRC) stated in a report titled “Congressionally Mandated Study on Contractor Debarments for Violations of U.S. Labor Laws,” published pursuant to the Joint Explanatory Statement to Accompany the National Defense Authorization Act for Fiscal Year 2022 (Committee Print No. 2), contracting officers “are tasked with a myriad of responsibilities throughout the acquisition lifecycle….[and in] making their responsibility determinations Contracting Officers often do not have the necessary information or knowledge base to make informed decisions regarding the relevance and weight of various labor law violations.</a:t>
            </a:r>
            <a:r>
              <a:rPr lang="en-US" sz="1600" dirty="0">
                <a:solidFill>
                  <a:srgbClr val="FFFFFF"/>
                </a:solidFill>
                <a:effectLst/>
                <a:latin typeface="Times New Roman" panose="02020603050405020304" pitchFamily="18" charset="0"/>
                <a:ea typeface="Calibri" panose="020F0502020204030204" pitchFamily="34" charset="0"/>
              </a:rPr>
              <a:t>” Recent </a:t>
            </a:r>
            <a:r>
              <a:rPr lang="en-US" sz="1600" b="1" dirty="0">
                <a:solidFill>
                  <a:srgbClr val="FFFFFF"/>
                </a:solidFill>
                <a:effectLst/>
                <a:latin typeface="Times New Roman" panose="02020603050405020304" pitchFamily="18" charset="0"/>
                <a:ea typeface="Calibri" panose="020F0502020204030204" pitchFamily="34" charset="0"/>
              </a:rPr>
              <a:t>reports from the Comptroller General of the United States indicate efforts are underway to improve information sharing between the Department of Labor and Federal agencies to ensure access to comprehensive and accurate information when making such responsibility determinations, however, in its report the AIRC observed such information transfer may not provide contracting officers or suspension and debarment officers </a:t>
            </a:r>
            <a:r>
              <a:rPr lang="en-US" sz="1600" dirty="0">
                <a:solidFill>
                  <a:srgbClr val="FFFFFF"/>
                </a:solidFill>
                <a:effectLst/>
                <a:latin typeface="Times New Roman" panose="02020603050405020304" pitchFamily="18" charset="0"/>
                <a:ea typeface="Calibri" panose="020F0502020204030204" pitchFamily="34" charset="0"/>
              </a:rPr>
              <a:t>the context and background needed to make fully informed decisions. The </a:t>
            </a:r>
            <a:r>
              <a:rPr lang="en-US" sz="1600" b="1" dirty="0">
                <a:solidFill>
                  <a:srgbClr val="FFFFFF"/>
                </a:solidFill>
                <a:effectLst/>
                <a:latin typeface="Times New Roman" panose="02020603050405020304" pitchFamily="18" charset="0"/>
                <a:ea typeface="Calibri" panose="020F0502020204030204" pitchFamily="34" charset="0"/>
              </a:rPr>
              <a:t>AIRC recommends additional training for contracting officers i</a:t>
            </a:r>
            <a:r>
              <a:rPr lang="en-US" sz="1600" dirty="0">
                <a:solidFill>
                  <a:srgbClr val="FFFFFF"/>
                </a:solidFill>
                <a:effectLst/>
                <a:latin typeface="Times New Roman" panose="02020603050405020304" pitchFamily="18" charset="0"/>
                <a:ea typeface="Calibri" panose="020F0502020204030204" pitchFamily="34" charset="0"/>
              </a:rPr>
              <a:t>n how to find and assess data regarding labor violations and suggests requiring contractors to submit data regarding finally adjudicated labor law violations as part of regular representations and certifications to improve transparency, accuracy, and decision-making. We </a:t>
            </a:r>
            <a:r>
              <a:rPr lang="en-US" sz="1600" b="1" dirty="0">
                <a:solidFill>
                  <a:schemeClr val="accent2"/>
                </a:solidFill>
                <a:effectLst/>
                <a:latin typeface="Times New Roman" panose="02020603050405020304" pitchFamily="18" charset="0"/>
                <a:ea typeface="Calibri" panose="020F0502020204030204" pitchFamily="34" charset="0"/>
              </a:rPr>
              <a:t>therefore direct the AIRC to post the aforementioned report on its publicly accessible website and encourage the Under Secretary of Defense for Acquisition and Sustainment to host a conference with AIRC, and participants from government, industry, and academia, and create a summary of such conference, to improve reporting processes and understanding of labor violations within the existing statutory and regulatory framework.</a:t>
            </a:r>
          </a:p>
          <a:p>
            <a:endParaRPr lang="en-US" sz="1300" dirty="0">
              <a:solidFill>
                <a:srgbClr val="FFFFFF"/>
              </a:solidFill>
            </a:endParaRPr>
          </a:p>
        </p:txBody>
      </p:sp>
      <p:sp>
        <p:nvSpPr>
          <p:cNvPr id="4" name="Slide Number Placeholder 3">
            <a:extLst>
              <a:ext uri="{FF2B5EF4-FFF2-40B4-BE49-F238E27FC236}">
                <a16:creationId xmlns:a16="http://schemas.microsoft.com/office/drawing/2014/main" id="{696DB144-DCA4-E15E-1161-2715C35BE576}"/>
              </a:ext>
            </a:extLst>
          </p:cNvPr>
          <p:cNvSpPr>
            <a:spLocks noGrp="1"/>
          </p:cNvSpPr>
          <p:nvPr>
            <p:ph type="sldNum" sz="quarter" idx="12"/>
          </p:nvPr>
        </p:nvSpPr>
        <p:spPr>
          <a:xfrm>
            <a:off x="8610600" y="6356350"/>
            <a:ext cx="2743200" cy="365125"/>
          </a:xfrm>
        </p:spPr>
        <p:txBody>
          <a:bodyPr>
            <a:normAutofit/>
          </a:bodyPr>
          <a:lstStyle/>
          <a:p>
            <a:pPr>
              <a:spcAft>
                <a:spcPts val="600"/>
              </a:spcAft>
            </a:pPr>
            <a:fld id="{46155634-F56C-4AC5-88B7-191D0FD3E1C5}" type="slidenum">
              <a:rPr lang="en-US">
                <a:solidFill>
                  <a:srgbClr val="FFFFFF"/>
                </a:solidFill>
              </a:rPr>
              <a:pPr>
                <a:spcAft>
                  <a:spcPts val="600"/>
                </a:spcAft>
              </a:pPr>
              <a:t>4</a:t>
            </a:fld>
            <a:endParaRPr lang="en-US">
              <a:solidFill>
                <a:srgbClr val="FFFFFF"/>
              </a:solidFill>
            </a:endParaRPr>
          </a:p>
        </p:txBody>
      </p:sp>
      <p:sp>
        <p:nvSpPr>
          <p:cNvPr id="5" name="Footer Placeholder 4">
            <a:extLst>
              <a:ext uri="{FF2B5EF4-FFF2-40B4-BE49-F238E27FC236}">
                <a16:creationId xmlns:a16="http://schemas.microsoft.com/office/drawing/2014/main" id="{042FFB8A-4DED-477A-CED7-06000EE893E0}"/>
              </a:ext>
            </a:extLst>
          </p:cNvPr>
          <p:cNvSpPr>
            <a:spLocks noGrp="1"/>
          </p:cNvSpPr>
          <p:nvPr>
            <p:ph type="ftr" sz="quarter" idx="11"/>
          </p:nvPr>
        </p:nvSpPr>
        <p:spPr/>
        <p:txBody>
          <a:bodyPr/>
          <a:lstStyle/>
          <a:p>
            <a:r>
              <a:rPr lang="en-US"/>
              <a:t>D</a:t>
            </a:r>
          </a:p>
        </p:txBody>
      </p:sp>
    </p:spTree>
    <p:extLst>
      <p:ext uri="{BB962C8B-B14F-4D97-AF65-F5344CB8AC3E}">
        <p14:creationId xmlns:p14="http://schemas.microsoft.com/office/powerpoint/2010/main" val="18224937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1F2AA2-3D1C-3848-E5A3-1255274CBC80}"/>
              </a:ext>
            </a:extLst>
          </p:cNvPr>
          <p:cNvSpPr>
            <a:spLocks noGrp="1"/>
          </p:cNvSpPr>
          <p:nvPr>
            <p:ph type="title"/>
          </p:nvPr>
        </p:nvSpPr>
        <p:spPr>
          <a:xfrm>
            <a:off x="838200" y="365125"/>
            <a:ext cx="10515600" cy="1325563"/>
          </a:xfrm>
        </p:spPr>
        <p:txBody>
          <a:bodyPr>
            <a:normAutofit/>
          </a:bodyPr>
          <a:lstStyle/>
          <a:p>
            <a:r>
              <a:rPr lang="en-US" sz="5000" dirty="0"/>
              <a:t>Training Webinars: 2 x 2 hours</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32CDB5-9BA1-BB6A-9E83-43789A8635B9}"/>
              </a:ext>
            </a:extLst>
          </p:cNvPr>
          <p:cNvSpPr>
            <a:spLocks noGrp="1"/>
          </p:cNvSpPr>
          <p:nvPr>
            <p:ph idx="1"/>
          </p:nvPr>
        </p:nvSpPr>
        <p:spPr>
          <a:xfrm>
            <a:off x="838200" y="1929384"/>
            <a:ext cx="10515600" cy="4251960"/>
          </a:xfrm>
        </p:spPr>
        <p:txBody>
          <a:bodyPr>
            <a:normAutofit/>
          </a:bodyPr>
          <a:lstStyle/>
          <a:p>
            <a:r>
              <a:rPr lang="en-US" sz="2400" b="1" dirty="0"/>
              <a:t>September 12:  On using labor violation data for consideration in responsibility determinations and debarments, per the congressional direction </a:t>
            </a:r>
          </a:p>
          <a:p>
            <a:r>
              <a:rPr lang="en-US" sz="1700" dirty="0"/>
              <a:t>October 4 panelists:</a:t>
            </a:r>
          </a:p>
          <a:p>
            <a:pPr lvl="1"/>
            <a:r>
              <a:rPr lang="en-US" sz="1700" dirty="0"/>
              <a:t>Senior officials from the Labor Department </a:t>
            </a:r>
          </a:p>
          <a:p>
            <a:pPr lvl="2"/>
            <a:r>
              <a:rPr lang="en-US" sz="1700" dirty="0"/>
              <a:t>Solicitor General's Office </a:t>
            </a:r>
          </a:p>
          <a:p>
            <a:pPr lvl="2"/>
            <a:r>
              <a:rPr lang="en-US" sz="1700" dirty="0"/>
              <a:t>Wage &amp; Hour Division</a:t>
            </a:r>
          </a:p>
          <a:p>
            <a:pPr lvl="1"/>
            <a:r>
              <a:rPr lang="en-US" sz="1700" dirty="0"/>
              <a:t>Member, federal debarment community</a:t>
            </a:r>
          </a:p>
          <a:p>
            <a:pPr lvl="1"/>
            <a:r>
              <a:rPr lang="en-US" sz="1700" dirty="0"/>
              <a:t>Senior procurement official</a:t>
            </a:r>
          </a:p>
          <a:p>
            <a:pPr lvl="1"/>
            <a:r>
              <a:rPr lang="en-US" sz="1700" dirty="0"/>
              <a:t>Member of the bar</a:t>
            </a:r>
          </a:p>
          <a:p>
            <a:pPr lvl="1"/>
            <a:r>
              <a:rPr lang="en-US" sz="1700" dirty="0"/>
              <a:t>Moderators: David Drabkin &amp; Christopher Yukins</a:t>
            </a:r>
          </a:p>
          <a:p>
            <a:r>
              <a:rPr lang="en-US" sz="1700" dirty="0"/>
              <a:t>Session 1:  Background</a:t>
            </a:r>
          </a:p>
          <a:p>
            <a:r>
              <a:rPr lang="en-US" sz="1700" dirty="0"/>
              <a:t>Session 2:  Accessing and considering labor violation data</a:t>
            </a:r>
          </a:p>
        </p:txBody>
      </p:sp>
      <p:sp>
        <p:nvSpPr>
          <p:cNvPr id="4" name="Slide Number Placeholder 3">
            <a:extLst>
              <a:ext uri="{FF2B5EF4-FFF2-40B4-BE49-F238E27FC236}">
                <a16:creationId xmlns:a16="http://schemas.microsoft.com/office/drawing/2014/main" id="{47167241-BF9A-129E-3A6A-73879816CFA6}"/>
              </a:ext>
            </a:extLst>
          </p:cNvPr>
          <p:cNvSpPr>
            <a:spLocks noGrp="1"/>
          </p:cNvSpPr>
          <p:nvPr>
            <p:ph type="sldNum" sz="quarter" idx="12"/>
          </p:nvPr>
        </p:nvSpPr>
        <p:spPr>
          <a:xfrm>
            <a:off x="8610600" y="6356350"/>
            <a:ext cx="2743200" cy="365125"/>
          </a:xfrm>
        </p:spPr>
        <p:txBody>
          <a:bodyPr>
            <a:normAutofit/>
          </a:bodyPr>
          <a:lstStyle/>
          <a:p>
            <a:pPr>
              <a:spcAft>
                <a:spcPts val="600"/>
              </a:spcAft>
            </a:pPr>
            <a:fld id="{46155634-F56C-4AC5-88B7-191D0FD3E1C5}" type="slidenum">
              <a:rPr lang="en-US" smtClean="0"/>
              <a:pPr>
                <a:spcAft>
                  <a:spcPts val="600"/>
                </a:spcAft>
              </a:pPr>
              <a:t>5</a:t>
            </a:fld>
            <a:endParaRPr lang="en-US"/>
          </a:p>
        </p:txBody>
      </p:sp>
      <p:sp>
        <p:nvSpPr>
          <p:cNvPr id="5" name="Footer Placeholder 4">
            <a:extLst>
              <a:ext uri="{FF2B5EF4-FFF2-40B4-BE49-F238E27FC236}">
                <a16:creationId xmlns:a16="http://schemas.microsoft.com/office/drawing/2014/main" id="{A50DBCFA-20FD-4CC6-ECF6-0B44B69D0AC2}"/>
              </a:ext>
            </a:extLst>
          </p:cNvPr>
          <p:cNvSpPr>
            <a:spLocks noGrp="1"/>
          </p:cNvSpPr>
          <p:nvPr>
            <p:ph type="ftr" sz="quarter" idx="11"/>
          </p:nvPr>
        </p:nvSpPr>
        <p:spPr/>
        <p:txBody>
          <a:bodyPr/>
          <a:lstStyle/>
          <a:p>
            <a:r>
              <a:rPr lang="en-US"/>
              <a:t>D</a:t>
            </a:r>
          </a:p>
        </p:txBody>
      </p:sp>
    </p:spTree>
    <p:extLst>
      <p:ext uri="{BB962C8B-B14F-4D97-AF65-F5344CB8AC3E}">
        <p14:creationId xmlns:p14="http://schemas.microsoft.com/office/powerpoint/2010/main" val="250705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99299-128B-4DC3-A4CF-EA278895010A}"/>
              </a:ext>
            </a:extLst>
          </p:cNvPr>
          <p:cNvSpPr>
            <a:spLocks noGrp="1"/>
          </p:cNvSpPr>
          <p:nvPr>
            <p:ph type="title"/>
          </p:nvPr>
        </p:nvSpPr>
        <p:spPr>
          <a:xfrm>
            <a:off x="1156851" y="637762"/>
            <a:ext cx="9888496" cy="900131"/>
          </a:xfrm>
        </p:spPr>
        <p:txBody>
          <a:bodyPr anchor="t">
            <a:normAutofit/>
          </a:bodyPr>
          <a:lstStyle/>
          <a:p>
            <a:r>
              <a:rPr lang="en-US" sz="4000" b="1" dirty="0">
                <a:solidFill>
                  <a:schemeClr val="bg1"/>
                </a:solidFill>
              </a:rPr>
              <a:t>Background to AIRC Study on Debarments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8689B2-1475-4E1C-B2E2-6F7B761308DC}"/>
              </a:ext>
            </a:extLst>
          </p:cNvPr>
          <p:cNvSpPr>
            <a:spLocks noGrp="1"/>
          </p:cNvSpPr>
          <p:nvPr>
            <p:ph idx="1"/>
          </p:nvPr>
        </p:nvSpPr>
        <p:spPr>
          <a:xfrm>
            <a:off x="1155548" y="2217343"/>
            <a:ext cx="9880893" cy="3959619"/>
          </a:xfrm>
        </p:spPr>
        <p:txBody>
          <a:bodyPr>
            <a:normAutofit/>
          </a:bodyPr>
          <a:lstStyle/>
          <a:p>
            <a:r>
              <a:rPr lang="en-US" sz="1500" b="0" i="0" dirty="0">
                <a:effectLst/>
                <a:latin typeface="Noto Sans JP"/>
              </a:rPr>
              <a:t>The Acquisition Innovation Research Center (AIRC) was established in September 2020 by the Department of Defense (DoD) to infuse innovation and alternative disciplines from academia to better respond to rapidly changing threats and technological advances. </a:t>
            </a:r>
          </a:p>
          <a:p>
            <a:r>
              <a:rPr lang="en-US" sz="1500" dirty="0">
                <a:latin typeface="Noto Sans JP"/>
              </a:rPr>
              <a:t>Principal investigators on this initiative:</a:t>
            </a:r>
          </a:p>
          <a:p>
            <a:pPr lvl="1"/>
            <a:r>
              <a:rPr lang="en-US" sz="1500" b="1" dirty="0">
                <a:latin typeface="Noto Sans JP"/>
              </a:rPr>
              <a:t>David Drabkin - </a:t>
            </a:r>
            <a:r>
              <a:rPr lang="en-US" sz="1500" dirty="0">
                <a:latin typeface="Noto Sans JP"/>
              </a:rPr>
              <a:t>former GSA Senior Procurement Executive and debarment official; previous chair of Section 809 panel on acquisition reform, including on bid protests</a:t>
            </a:r>
          </a:p>
          <a:p>
            <a:pPr lvl="1"/>
            <a:r>
              <a:rPr lang="en-US" sz="1500" b="1" dirty="0">
                <a:latin typeface="Noto Sans JP"/>
              </a:rPr>
              <a:t>Christopher Yukins - </a:t>
            </a:r>
            <a:r>
              <a:rPr lang="en-US" sz="1500" dirty="0">
                <a:latin typeface="Noto Sans JP"/>
              </a:rPr>
              <a:t>George Washington University Law School; author of prior study for Administrative Conference of the United States (ACUS) on agency-level protests</a:t>
            </a:r>
          </a:p>
          <a:p>
            <a:r>
              <a:rPr lang="en-US" sz="1500" dirty="0">
                <a:latin typeface="Noto Sans JP"/>
              </a:rPr>
              <a:t>Researchers:</a:t>
            </a:r>
          </a:p>
          <a:p>
            <a:pPr lvl="1"/>
            <a:r>
              <a:rPr lang="en-US" sz="1500" b="1" dirty="0">
                <a:latin typeface="Noto Sans JP"/>
              </a:rPr>
              <a:t>Will Dawson </a:t>
            </a:r>
            <a:r>
              <a:rPr lang="en-US" sz="1500" dirty="0">
                <a:latin typeface="Noto Sans JP"/>
              </a:rPr>
              <a:t>– GW Law, JD 2022</a:t>
            </a:r>
          </a:p>
          <a:p>
            <a:pPr lvl="1"/>
            <a:r>
              <a:rPr lang="en-US" sz="1500" b="1" dirty="0">
                <a:latin typeface="Noto Sans JP"/>
              </a:rPr>
              <a:t>Jonathan O’Connell </a:t>
            </a:r>
            <a:r>
              <a:rPr lang="en-US" sz="1500" dirty="0">
                <a:latin typeface="Noto Sans JP"/>
              </a:rPr>
              <a:t>– GW Law, LLM candidate; labor/employment attorney, government &amp; private sector</a:t>
            </a:r>
          </a:p>
          <a:p>
            <a:pPr lvl="1"/>
            <a:r>
              <a:rPr lang="en-US" sz="1500" b="1" dirty="0">
                <a:latin typeface="Noto Sans JP"/>
              </a:rPr>
              <a:t>Roxanne Reinhardt </a:t>
            </a:r>
            <a:r>
              <a:rPr lang="en-US" sz="1500" dirty="0">
                <a:latin typeface="Noto Sans JP"/>
              </a:rPr>
              <a:t>– GW Law, JD 2022; research assistant</a:t>
            </a:r>
          </a:p>
          <a:p>
            <a:pPr lvl="1"/>
            <a:r>
              <a:rPr lang="en-US" sz="1500" b="1" dirty="0"/>
              <a:t>Brandon Hancock – </a:t>
            </a:r>
            <a:r>
              <a:rPr lang="en-US" sz="1500" dirty="0"/>
              <a:t>GW Law, JD candidate; research assistant</a:t>
            </a:r>
          </a:p>
          <a:p>
            <a:pPr lvl="1"/>
            <a:r>
              <a:rPr lang="en-US" sz="1500" b="1" dirty="0"/>
              <a:t>Sharjeel Chaudhry </a:t>
            </a:r>
            <a:r>
              <a:rPr lang="en-US" sz="1500" dirty="0"/>
              <a:t>– Federal Consult; data analyst</a:t>
            </a:r>
          </a:p>
          <a:p>
            <a:pPr lvl="1"/>
            <a:endParaRPr lang="en-US" sz="1500" dirty="0"/>
          </a:p>
        </p:txBody>
      </p:sp>
      <p:sp>
        <p:nvSpPr>
          <p:cNvPr id="4" name="Slide Number Placeholder 3">
            <a:extLst>
              <a:ext uri="{FF2B5EF4-FFF2-40B4-BE49-F238E27FC236}">
                <a16:creationId xmlns:a16="http://schemas.microsoft.com/office/drawing/2014/main" id="{3689E7D9-5C9C-4F87-89DA-52F04073A53F}"/>
              </a:ext>
            </a:extLst>
          </p:cNvPr>
          <p:cNvSpPr>
            <a:spLocks noGrp="1"/>
          </p:cNvSpPr>
          <p:nvPr>
            <p:ph type="sldNum" sz="quarter" idx="12"/>
          </p:nvPr>
        </p:nvSpPr>
        <p:spPr/>
        <p:txBody>
          <a:bodyPr/>
          <a:lstStyle/>
          <a:p>
            <a:fld id="{46155634-F56C-4AC5-88B7-191D0FD3E1C5}" type="slidenum">
              <a:rPr lang="en-US" smtClean="0"/>
              <a:t>6</a:t>
            </a:fld>
            <a:endParaRPr lang="en-US"/>
          </a:p>
        </p:txBody>
      </p:sp>
      <p:sp>
        <p:nvSpPr>
          <p:cNvPr id="5" name="Footer Placeholder 4">
            <a:extLst>
              <a:ext uri="{FF2B5EF4-FFF2-40B4-BE49-F238E27FC236}">
                <a16:creationId xmlns:a16="http://schemas.microsoft.com/office/drawing/2014/main" id="{B2F25CE5-2FFA-CB04-515C-4276B65765FB}"/>
              </a:ext>
            </a:extLst>
          </p:cNvPr>
          <p:cNvSpPr>
            <a:spLocks noGrp="1"/>
          </p:cNvSpPr>
          <p:nvPr>
            <p:ph type="ftr" sz="quarter" idx="11"/>
          </p:nvPr>
        </p:nvSpPr>
        <p:spPr/>
        <p:txBody>
          <a:bodyPr/>
          <a:lstStyle/>
          <a:p>
            <a:r>
              <a:rPr lang="en-US" dirty="0"/>
              <a:t>D</a:t>
            </a:r>
          </a:p>
        </p:txBody>
      </p:sp>
    </p:spTree>
    <p:extLst>
      <p:ext uri="{BB962C8B-B14F-4D97-AF65-F5344CB8AC3E}">
        <p14:creationId xmlns:p14="http://schemas.microsoft.com/office/powerpoint/2010/main" val="256453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247387-C9B0-4779-B7FA-BFA4BEA8D0A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GAO Report</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2020</a:t>
            </a:r>
          </a:p>
        </p:txBody>
      </p:sp>
      <p:pic>
        <p:nvPicPr>
          <p:cNvPr id="6" name="Content Placeholder 5" descr="Graphical user interface&#10;&#10;Description automatically generated">
            <a:extLst>
              <a:ext uri="{FF2B5EF4-FFF2-40B4-BE49-F238E27FC236}">
                <a16:creationId xmlns:a16="http://schemas.microsoft.com/office/drawing/2014/main" id="{D9A5CA96-BADE-46F9-9423-F2250CE70093}"/>
              </a:ext>
            </a:extLst>
          </p:cNvPr>
          <p:cNvPicPr>
            <a:picLocks noGrp="1" noChangeAspect="1"/>
          </p:cNvPicPr>
          <p:nvPr>
            <p:ph idx="1"/>
          </p:nvPr>
        </p:nvPicPr>
        <p:blipFill>
          <a:blip r:embed="rId3"/>
          <a:stretch>
            <a:fillRect/>
          </a:stretch>
        </p:blipFill>
        <p:spPr>
          <a:xfrm>
            <a:off x="4038600" y="1019259"/>
            <a:ext cx="7188199" cy="4816092"/>
          </a:xfrm>
          <a:prstGeom prst="rect">
            <a:avLst/>
          </a:prstGeom>
        </p:spPr>
      </p:pic>
      <p:sp>
        <p:nvSpPr>
          <p:cNvPr id="4" name="Slide Number Placeholder 3">
            <a:extLst>
              <a:ext uri="{FF2B5EF4-FFF2-40B4-BE49-F238E27FC236}">
                <a16:creationId xmlns:a16="http://schemas.microsoft.com/office/drawing/2014/main" id="{6B85F36B-70FF-4F0A-B76E-40FF3867FC3F}"/>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2AA45A-0593-4E44-BA05-82AE14E824E9}" type="slidenum">
              <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
        <p:nvSpPr>
          <p:cNvPr id="7" name="Speech Bubble: Rectangle with Corners Rounded 6">
            <a:extLst>
              <a:ext uri="{FF2B5EF4-FFF2-40B4-BE49-F238E27FC236}">
                <a16:creationId xmlns:a16="http://schemas.microsoft.com/office/drawing/2014/main" id="{3A9116D3-2B62-4901-ACC7-3CC464D831D4}"/>
              </a:ext>
            </a:extLst>
          </p:cNvPr>
          <p:cNvSpPr/>
          <p:nvPr/>
        </p:nvSpPr>
        <p:spPr>
          <a:xfrm>
            <a:off x="0" y="0"/>
            <a:ext cx="4208585" cy="2230775"/>
          </a:xfrm>
          <a:prstGeom prst="wedgeRoundRectCallout">
            <a:avLst>
              <a:gd name="adj1" fmla="val 50495"/>
              <a:gd name="adj2" fmla="val 645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“Because of limitations in available data, GAO could not determine the total incidence of willful or repeated violations of safety, health, or fair labor standards among all companies with a defense contract in this 5-year time frame.”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BAF3785C-192B-4940-9905-64585982BFD2}"/>
              </a:ext>
            </a:extLst>
          </p:cNvPr>
          <p:cNvSpPr/>
          <p:nvPr/>
        </p:nvSpPr>
        <p:spPr>
          <a:xfrm>
            <a:off x="1006778" y="5835352"/>
            <a:ext cx="6635960" cy="1037180"/>
          </a:xfrm>
          <a:prstGeom prst="wedgeRoundRectCallout">
            <a:avLst>
              <a:gd name="adj1" fmla="val -2220"/>
              <a:gd name="adj2" fmla="val -2202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 the most frequently found willful or repeated fair labor violations related to failure to pay overtime.”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Speech Bubble: Rectangle with Corners Rounded 8">
            <a:extLst>
              <a:ext uri="{FF2B5EF4-FFF2-40B4-BE49-F238E27FC236}">
                <a16:creationId xmlns:a16="http://schemas.microsoft.com/office/drawing/2014/main" id="{72F0E777-A684-4616-A731-99211AFA1D81}"/>
              </a:ext>
            </a:extLst>
          </p:cNvPr>
          <p:cNvSpPr/>
          <p:nvPr/>
        </p:nvSpPr>
        <p:spPr>
          <a:xfrm>
            <a:off x="4208585" y="0"/>
            <a:ext cx="7661681" cy="101925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“For fiscal years 2015 through 2019, about 114,000 companies had contracts with DOD, totaling approximately $1.7 trillion in obligations. Of those companies, at least 727 (about 1 percent) had been cited for willful or repeated violations under the OSH Act or the FLSA over this time frame. . . . Available data generally do not indicate whether the violations occurred while the employees were performing work related to a DOD contract.”</a:t>
            </a:r>
          </a:p>
        </p:txBody>
      </p:sp>
      <p:sp>
        <p:nvSpPr>
          <p:cNvPr id="10" name="Speech Bubble: Rectangle with Corners Rounded 9">
            <a:extLst>
              <a:ext uri="{FF2B5EF4-FFF2-40B4-BE49-F238E27FC236}">
                <a16:creationId xmlns:a16="http://schemas.microsoft.com/office/drawing/2014/main" id="{5A08349A-8DE2-4CB3-8F11-BF5207E9505A}"/>
              </a:ext>
            </a:extLst>
          </p:cNvPr>
          <p:cNvSpPr/>
          <p:nvPr/>
        </p:nvSpPr>
        <p:spPr>
          <a:xfrm>
            <a:off x="7772399" y="5193323"/>
            <a:ext cx="4290647" cy="1528152"/>
          </a:xfrm>
          <a:prstGeom prst="wedgeRoundRectCallout">
            <a:avLst>
              <a:gd name="adj1" fmla="val -111404"/>
              <a:gd name="adj2" fmla="val -141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“For the same time frame, these 727 companies had $208.5 billion in DOD contract obligations (about 12 percent of the total), and represent a range of industries, including manufacturing; professional, scientific, and technical services; and construction</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3" name="Footer Placeholder 2">
            <a:extLst>
              <a:ext uri="{FF2B5EF4-FFF2-40B4-BE49-F238E27FC236}">
                <a16:creationId xmlns:a16="http://schemas.microsoft.com/office/drawing/2014/main" id="{9ADD2DA1-A7D3-59FF-5244-04CB57BD0726}"/>
              </a:ext>
            </a:extLst>
          </p:cNvPr>
          <p:cNvSpPr>
            <a:spLocks noGrp="1"/>
          </p:cNvSpPr>
          <p:nvPr>
            <p:ph type="ftr" sz="quarter" idx="11"/>
          </p:nvPr>
        </p:nvSpPr>
        <p:spPr>
          <a:xfrm>
            <a:off x="-1735666" y="6317579"/>
            <a:ext cx="4114800" cy="365125"/>
          </a:xfrm>
        </p:spPr>
        <p:txBody>
          <a:bodyPr/>
          <a:lstStyle/>
          <a:p>
            <a:r>
              <a:rPr lang="en-US" dirty="0">
                <a:solidFill>
                  <a:srgbClr val="FFFF00"/>
                </a:solidFill>
              </a:rPr>
              <a:t>C</a:t>
            </a:r>
          </a:p>
        </p:txBody>
      </p:sp>
    </p:spTree>
    <p:extLst>
      <p:ext uri="{BB962C8B-B14F-4D97-AF65-F5344CB8AC3E}">
        <p14:creationId xmlns:p14="http://schemas.microsoft.com/office/powerpoint/2010/main" val="230472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3EAED78-7980-C35B-D7D3-322F4A2E06D9}"/>
              </a:ext>
            </a:extLst>
          </p:cNvPr>
          <p:cNvPicPr>
            <a:picLocks noChangeAspect="1"/>
          </p:cNvPicPr>
          <p:nvPr/>
        </p:nvPicPr>
        <p:blipFill rotWithShape="1">
          <a:blip r:embed="rId2">
            <a:alphaModFix amt="35000"/>
          </a:blip>
          <a:srcRect t="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D54A1D64-798E-4D03-B450-C2B9BDCF1A8B}"/>
              </a:ext>
            </a:extLst>
          </p:cNvPr>
          <p:cNvSpPr>
            <a:spLocks noGrp="1"/>
          </p:cNvSpPr>
          <p:nvPr>
            <p:ph type="title"/>
          </p:nvPr>
        </p:nvSpPr>
        <p:spPr>
          <a:xfrm>
            <a:off x="838200" y="365125"/>
            <a:ext cx="10515600" cy="1325563"/>
          </a:xfrm>
        </p:spPr>
        <p:txBody>
          <a:bodyPr>
            <a:normAutofit/>
          </a:bodyPr>
          <a:lstStyle/>
          <a:p>
            <a:r>
              <a:rPr lang="en-US" b="1" dirty="0">
                <a:solidFill>
                  <a:srgbClr val="FFFFFF"/>
                </a:solidFill>
              </a:rPr>
              <a:t>Debarment Study</a:t>
            </a:r>
            <a:endParaRPr lang="en-US" dirty="0">
              <a:solidFill>
                <a:srgbClr val="FFFFFF"/>
              </a:solidFill>
            </a:endParaRPr>
          </a:p>
        </p:txBody>
      </p:sp>
      <p:sp>
        <p:nvSpPr>
          <p:cNvPr id="4" name="Slide Number Placeholder 3">
            <a:extLst>
              <a:ext uri="{FF2B5EF4-FFF2-40B4-BE49-F238E27FC236}">
                <a16:creationId xmlns:a16="http://schemas.microsoft.com/office/drawing/2014/main" id="{816C22E8-2625-4B07-ADBF-84410370003E}"/>
              </a:ext>
            </a:extLst>
          </p:cNvPr>
          <p:cNvSpPr>
            <a:spLocks noGrp="1"/>
          </p:cNvSpPr>
          <p:nvPr>
            <p:ph type="sldNum" sz="quarter" idx="12"/>
          </p:nvPr>
        </p:nvSpPr>
        <p:spPr>
          <a:xfrm>
            <a:off x="8610600" y="6356350"/>
            <a:ext cx="2743200" cy="365125"/>
          </a:xfrm>
        </p:spPr>
        <p:txBody>
          <a:bodyPr>
            <a:normAutofit/>
          </a:bodyPr>
          <a:lstStyle/>
          <a:p>
            <a:pPr>
              <a:spcAft>
                <a:spcPts val="600"/>
              </a:spcAft>
            </a:pPr>
            <a:fld id="{46155634-F56C-4AC5-88B7-191D0FD3E1C5}" type="slidenum">
              <a:rPr lang="en-US">
                <a:solidFill>
                  <a:srgbClr val="FFFFFF"/>
                </a:solidFill>
              </a:rPr>
              <a:pPr>
                <a:spcAft>
                  <a:spcPts val="600"/>
                </a:spcAft>
              </a:pPr>
              <a:t>8</a:t>
            </a:fld>
            <a:endParaRPr lang="en-US">
              <a:solidFill>
                <a:srgbClr val="FFFFFF"/>
              </a:solidFill>
            </a:endParaRPr>
          </a:p>
        </p:txBody>
      </p:sp>
      <p:graphicFrame>
        <p:nvGraphicFramePr>
          <p:cNvPr id="12" name="Content Placeholder 2">
            <a:extLst>
              <a:ext uri="{FF2B5EF4-FFF2-40B4-BE49-F238E27FC236}">
                <a16:creationId xmlns:a16="http://schemas.microsoft.com/office/drawing/2014/main" id="{973F5F5C-DF75-BCB1-8672-2F301DF25C83}"/>
              </a:ext>
            </a:extLst>
          </p:cNvPr>
          <p:cNvGraphicFramePr>
            <a:graphicFrameLocks noGrp="1"/>
          </p:cNvGraphicFramePr>
          <p:nvPr>
            <p:ph idx="1"/>
            <p:extLst>
              <p:ext uri="{D42A27DB-BD31-4B8C-83A1-F6EECF244321}">
                <p14:modId xmlns:p14="http://schemas.microsoft.com/office/powerpoint/2010/main" val="3242610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00A97F05-4828-747E-62D6-FE65F60B983B}"/>
              </a:ext>
            </a:extLst>
          </p:cNvPr>
          <p:cNvSpPr>
            <a:spLocks noGrp="1"/>
          </p:cNvSpPr>
          <p:nvPr>
            <p:ph type="ftr" sz="quarter" idx="11"/>
          </p:nvPr>
        </p:nvSpPr>
        <p:spPr/>
        <p:txBody>
          <a:bodyPr/>
          <a:lstStyle/>
          <a:p>
            <a:r>
              <a:rPr lang="en-US"/>
              <a:t>D</a:t>
            </a:r>
          </a:p>
        </p:txBody>
      </p:sp>
    </p:spTree>
    <p:extLst>
      <p:ext uri="{BB962C8B-B14F-4D97-AF65-F5344CB8AC3E}">
        <p14:creationId xmlns:p14="http://schemas.microsoft.com/office/powerpoint/2010/main" val="177982780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9A653B-9849-4044-AF80-B85AF2026D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D2AA45A-0593-4E44-BA05-82AE14E824E9}" type="slidenum">
              <a:rPr kumimoji="0" lang="en-US" b="0" i="0" u="none" strike="noStrike" cap="none" spc="0" normalizeH="0" baseline="0" noProof="0">
                <a:ln>
                  <a:noFill/>
                </a:ln>
                <a:solidFill>
                  <a:schemeClr val="tx1">
                    <a:tint val="75000"/>
                    <a:alpha val="80000"/>
                  </a:schemeClr>
                </a:solidFill>
                <a:effectLst/>
                <a:uLnTx/>
                <a:uFillTx/>
              </a:rPr>
              <a:pPr marR="0" lvl="0" indent="0" fontAlgn="auto">
                <a:spcBef>
                  <a:spcPts val="0"/>
                </a:spcBef>
                <a:spcAft>
                  <a:spcPts val="600"/>
                </a:spcAft>
                <a:buClrTx/>
                <a:buSzTx/>
                <a:buFontTx/>
                <a:buNone/>
                <a:tabLst/>
                <a:defRPr/>
              </a:pPr>
              <a:t>9</a:t>
            </a:fld>
            <a:endParaRPr kumimoji="0" lang="en-US" b="0" i="0" u="none" strike="noStrike" cap="none" spc="0" normalizeH="0" baseline="0" noProof="0">
              <a:ln>
                <a:noFill/>
              </a:ln>
              <a:solidFill>
                <a:schemeClr val="tx1">
                  <a:tint val="75000"/>
                  <a:alpha val="80000"/>
                </a:schemeClr>
              </a:solidFill>
              <a:effectLst/>
              <a:uLnTx/>
              <a:uFillTx/>
            </a:endParaRPr>
          </a:p>
        </p:txBody>
      </p:sp>
      <p:sp>
        <p:nvSpPr>
          <p:cNvPr id="2" name="Title 1">
            <a:extLst>
              <a:ext uri="{FF2B5EF4-FFF2-40B4-BE49-F238E27FC236}">
                <a16:creationId xmlns:a16="http://schemas.microsoft.com/office/drawing/2014/main" id="{172BF694-B03E-448A-83FC-3CDD962F6634}"/>
              </a:ext>
            </a:extLst>
          </p:cNvPr>
          <p:cNvSpPr>
            <a:spLocks noGrp="1"/>
          </p:cNvSpPr>
          <p:nvPr>
            <p:ph type="title"/>
          </p:nvPr>
        </p:nvSpPr>
        <p:spPr>
          <a:xfrm>
            <a:off x="838200" y="-209306"/>
            <a:ext cx="10515600" cy="1325563"/>
          </a:xfrm>
        </p:spPr>
        <p:txBody>
          <a:bodyPr/>
          <a:lstStyle/>
          <a:p>
            <a:r>
              <a:rPr lang="en-US" b="1" dirty="0"/>
              <a:t>Exclusion/Debarment Approaches</a:t>
            </a:r>
          </a:p>
        </p:txBody>
      </p:sp>
      <p:graphicFrame>
        <p:nvGraphicFramePr>
          <p:cNvPr id="5" name="Diagram 4">
            <a:extLst>
              <a:ext uri="{FF2B5EF4-FFF2-40B4-BE49-F238E27FC236}">
                <a16:creationId xmlns:a16="http://schemas.microsoft.com/office/drawing/2014/main" id="{407F9FF7-943E-493E-82A2-099BFB2B1FBC}"/>
              </a:ext>
            </a:extLst>
          </p:cNvPr>
          <p:cNvGraphicFramePr/>
          <p:nvPr>
            <p:extLst>
              <p:ext uri="{D42A27DB-BD31-4B8C-83A1-F6EECF244321}">
                <p14:modId xmlns:p14="http://schemas.microsoft.com/office/powerpoint/2010/main" val="1259609945"/>
              </p:ext>
            </p:extLst>
          </p:nvPr>
        </p:nvGraphicFramePr>
        <p:xfrm>
          <a:off x="433754" y="842211"/>
          <a:ext cx="11558954" cy="5879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A30D435E-F580-9CB9-6F26-938CF3C5453A}"/>
              </a:ext>
            </a:extLst>
          </p:cNvPr>
          <p:cNvSpPr>
            <a:spLocks noGrp="1"/>
          </p:cNvSpPr>
          <p:nvPr>
            <p:ph type="ftr" sz="quarter" idx="11"/>
          </p:nvPr>
        </p:nvSpPr>
        <p:spPr/>
        <p:txBody>
          <a:bodyPr/>
          <a:lstStyle/>
          <a:p>
            <a:r>
              <a:rPr lang="en-US" dirty="0"/>
              <a:t>C</a:t>
            </a:r>
          </a:p>
        </p:txBody>
      </p:sp>
    </p:spTree>
    <p:extLst>
      <p:ext uri="{BB962C8B-B14F-4D97-AF65-F5344CB8AC3E}">
        <p14:creationId xmlns:p14="http://schemas.microsoft.com/office/powerpoint/2010/main" val="244181769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5859</TotalTime>
  <Words>4756</Words>
  <Application>Microsoft Office PowerPoint</Application>
  <PresentationFormat>Widescreen</PresentationFormat>
  <Paragraphs>227</Paragraphs>
  <Slides>28</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Lato</vt:lpstr>
      <vt:lpstr>Noto Sans JP</vt:lpstr>
      <vt:lpstr>Noto Sans Symbols</vt:lpstr>
      <vt:lpstr>Times New Roman</vt:lpstr>
      <vt:lpstr>Office Theme</vt:lpstr>
      <vt:lpstr>1_Office Theme</vt:lpstr>
      <vt:lpstr>Training Webinar: AIRC Report on U.S. Labor Law Violations and Mandatory Debarment 12 September 2023 – 11 am Eastern  with the kind cooperation of the Defense Acquisition University</vt:lpstr>
      <vt:lpstr>Co-Host – Dave Drabkin</vt:lpstr>
      <vt:lpstr>PowerPoint Presentation</vt:lpstr>
      <vt:lpstr>Follow-Up: Congressional Direction -- Joint Explanatory Statement for NDAA FY2023</vt:lpstr>
      <vt:lpstr>Training Webinars: 2 x 2 hours</vt:lpstr>
      <vt:lpstr>Background to AIRC Study on Debarments</vt:lpstr>
      <vt:lpstr>GAO Report 2020</vt:lpstr>
      <vt:lpstr>Debarment Study</vt:lpstr>
      <vt:lpstr>Exclusion/Debarment Approaches</vt:lpstr>
      <vt:lpstr>Congress Called for Assessment of Adjudicative Debarments</vt:lpstr>
      <vt:lpstr>Final Report:  30 September 2022</vt:lpstr>
      <vt:lpstr>Report included:</vt:lpstr>
      <vt:lpstr>Congressional Mandate –  NDAA FY21 Conference Report</vt:lpstr>
      <vt:lpstr>Further Congressional Direction -- NDAA FY22 Joint Explanatory Statement</vt:lpstr>
      <vt:lpstr>Possible Approaches to Labor Violations</vt:lpstr>
      <vt:lpstr>Elements of Responsibility (FAR Subpart 9.1)</vt:lpstr>
      <vt:lpstr>Grounds for Debarment (FAR Subpart 9.4)</vt:lpstr>
      <vt:lpstr>Debarment -- Overview</vt:lpstr>
      <vt:lpstr>Selected Statutory Debarment Grounds</vt:lpstr>
      <vt:lpstr>Department of Labor:  Statutory Debarment Exit</vt:lpstr>
      <vt:lpstr>Agencies’ Discretionary Debarments</vt:lpstr>
      <vt:lpstr>Discretionary Debarment for Labor Violations</vt:lpstr>
      <vt:lpstr>Statutory Debarments – Labor Violations</vt:lpstr>
      <vt:lpstr>Defense Department Debarments:  Closer Look</vt:lpstr>
      <vt:lpstr>Potential Impact on DoD Industrial Base</vt:lpstr>
      <vt:lpstr>Report: Possible Next Steps</vt:lpstr>
      <vt:lpstr>Audience Questions</vt:lpstr>
      <vt:lpstr>Conclusion – see you October 4!  Registration:  https://www.dau.edu/event/Assessing-Contractor-Labor-Law-Violations-Responsibility-and-Debarment-Part-2-4-Oct-2023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Reform: AIRC Reports on  Defense Department Bid Protests  &amp; Mandatory Debarment Interim Updates – November 2022</dc:title>
  <dc:creator>Yukins, Christopher R.</dc:creator>
  <cp:lastModifiedBy>Yukins, Christopher R.</cp:lastModifiedBy>
  <cp:revision>3</cp:revision>
  <dcterms:created xsi:type="dcterms:W3CDTF">2022-10-31T23:01:35Z</dcterms:created>
  <dcterms:modified xsi:type="dcterms:W3CDTF">2023-09-12T14:29:26Z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3fd474-4f3c-44ed-88fb-5cc4bd2471bf_Enabled">
    <vt:lpwstr>true</vt:lpwstr>
  </property>
  <property fmtid="{D5CDD505-2E9C-101B-9397-08002B2CF9AE}" pid="3" name="MSIP_Label_a73fd474-4f3c-44ed-88fb-5cc4bd2471bf_SetDate">
    <vt:lpwstr>2023-04-13T17:14:50Z</vt:lpwstr>
  </property>
  <property fmtid="{D5CDD505-2E9C-101B-9397-08002B2CF9AE}" pid="4" name="MSIP_Label_a73fd474-4f3c-44ed-88fb-5cc4bd2471bf_Method">
    <vt:lpwstr>Standard</vt:lpwstr>
  </property>
  <property fmtid="{D5CDD505-2E9C-101B-9397-08002B2CF9AE}" pid="5" name="MSIP_Label_a73fd474-4f3c-44ed-88fb-5cc4bd2471bf_Name">
    <vt:lpwstr>defa4170-0d19-0005-0004-bc88714345d2</vt:lpwstr>
  </property>
  <property fmtid="{D5CDD505-2E9C-101B-9397-08002B2CF9AE}" pid="6" name="MSIP_Label_a73fd474-4f3c-44ed-88fb-5cc4bd2471bf_SiteId">
    <vt:lpwstr>8d1a69ec-03b5-4345-ae21-dad112f5fb4f</vt:lpwstr>
  </property>
  <property fmtid="{D5CDD505-2E9C-101B-9397-08002B2CF9AE}" pid="7" name="MSIP_Label_a73fd474-4f3c-44ed-88fb-5cc4bd2471bf_ActionId">
    <vt:lpwstr>a5956735-d5f3-4e60-a5a3-7444af3d6b5d</vt:lpwstr>
  </property>
  <property fmtid="{D5CDD505-2E9C-101B-9397-08002B2CF9AE}" pid="8" name="MSIP_Label_a73fd474-4f3c-44ed-88fb-5cc4bd2471bf_ContentBits">
    <vt:lpwstr>0</vt:lpwstr>
  </property>
</Properties>
</file>