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8" r:id="rId2"/>
    <p:sldId id="278" r:id="rId3"/>
    <p:sldId id="271" r:id="rId4"/>
    <p:sldId id="264" r:id="rId5"/>
    <p:sldId id="265" r:id="rId6"/>
    <p:sldId id="259" r:id="rId7"/>
    <p:sldId id="282" r:id="rId8"/>
    <p:sldId id="266" r:id="rId9"/>
    <p:sldId id="279" r:id="rId10"/>
    <p:sldId id="272" r:id="rId11"/>
    <p:sldId id="286" r:id="rId12"/>
    <p:sldId id="287" r:id="rId13"/>
    <p:sldId id="288" r:id="rId14"/>
    <p:sldId id="289" r:id="rId15"/>
    <p:sldId id="273" r:id="rId16"/>
    <p:sldId id="292" r:id="rId17"/>
    <p:sldId id="293" r:id="rId18"/>
    <p:sldId id="290" r:id="rId19"/>
    <p:sldId id="291" r:id="rId20"/>
    <p:sldId id="277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4" autoAdjust="0"/>
    <p:restoredTop sz="94652" autoAdjust="0"/>
  </p:normalViewPr>
  <p:slideViewPr>
    <p:cSldViewPr snapToGrid="0">
      <p:cViewPr varScale="1">
        <p:scale>
          <a:sx n="95" d="100"/>
          <a:sy n="95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4/27/2024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4/27/2024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705" y="1531144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Comparison of US-EU Procurement systems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00" y="5137735"/>
            <a:ext cx="8683625" cy="938809"/>
          </a:xfrm>
        </p:spPr>
        <p:txBody>
          <a:bodyPr>
            <a:normAutofit/>
          </a:bodyPr>
          <a:lstStyle/>
          <a:p>
            <a:r>
              <a:rPr lang="en-US" dirty="0"/>
              <a:t>Dan schoeni</a:t>
            </a:r>
          </a:p>
          <a:p>
            <a:r>
              <a:rPr lang="en-US" dirty="0"/>
              <a:t>Los angeles, California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1F528A3-9ED3-ED9F-4939-54B026F36A50}"/>
              </a:ext>
            </a:extLst>
          </p:cNvPr>
          <p:cNvSpPr/>
          <p:nvPr/>
        </p:nvSpPr>
        <p:spPr>
          <a:xfrm>
            <a:off x="1468465" y="5306909"/>
            <a:ext cx="6096323" cy="1023099"/>
          </a:xfrm>
          <a:prstGeom prst="wedgeRectCallout">
            <a:avLst>
              <a:gd name="adj1" fmla="val 55159"/>
              <a:gd name="adj2" fmla="val -34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The views expressed are the author’s and do not reflect an official position of the Department of the Air Force, the DoD, or any other U.S. government agency.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12D4-648C-14DF-1922-29A5EC1E7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Recurring themes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8321B-2BC0-CAD4-961C-B46193DA4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Some themes kept reappearing in later chapters.  I moved them here.</a:t>
            </a:r>
          </a:p>
        </p:txBody>
      </p:sp>
    </p:spTree>
    <p:extLst>
      <p:ext uri="{BB962C8B-B14F-4D97-AF65-F5344CB8AC3E}">
        <p14:creationId xmlns:p14="http://schemas.microsoft.com/office/powerpoint/2010/main" val="74632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D0F2D-8F32-E634-8A43-ED1C9EAD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Enlightenment or Post-war origin?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BABDE0-80EF-8623-690D-7E1A4D11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United States is a younger nation than most of our European cousins, its procurement system is (at least in one sense) older.</a:t>
            </a:r>
          </a:p>
          <a:p>
            <a:r>
              <a:rPr lang="en-US" sz="2400" dirty="0"/>
              <a:t>The foundations of the U.S. were laid during the Revolutionary War (1775–83), whereas EU’s common procurement system originated post WW II.</a:t>
            </a:r>
          </a:p>
          <a:p>
            <a:r>
              <a:rPr lang="en-US" sz="2400" dirty="0"/>
              <a:t>This has several ramifications.  For example:</a:t>
            </a:r>
          </a:p>
          <a:p>
            <a:pPr marL="171450" indent="0">
              <a:buNone/>
            </a:pPr>
            <a:r>
              <a:rPr lang="en-US" sz="2400" dirty="0"/>
              <a:t>(1) EU’s qualification and award procedures are relatively unsettled.</a:t>
            </a:r>
          </a:p>
          <a:p>
            <a:pPr marL="171450" indent="0">
              <a:buNone/>
            </a:pPr>
            <a:r>
              <a:rPr lang="en-US" sz="2400" dirty="0"/>
              <a:t>(2) Competition new to much of Europe (1981).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1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4C11DA-7F36-08C4-4F88-4DEEED1D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or supranational?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E46FA6-7F54-9A4B-64B9-4655C451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One is system and the other supranational (or quasi-international).</a:t>
            </a:r>
          </a:p>
          <a:p>
            <a:r>
              <a:rPr lang="en-US" sz="2400" dirty="0"/>
              <a:t>Domestic systems tend to focus on </a:t>
            </a:r>
            <a:r>
              <a:rPr lang="en-US" sz="2400" u="sng" dirty="0"/>
              <a:t>best value</a:t>
            </a:r>
            <a:r>
              <a:rPr lang="en-US" sz="2400" dirty="0"/>
              <a:t>, supranational on </a:t>
            </a:r>
            <a:r>
              <a:rPr lang="en-US" sz="2400" u="sng" dirty="0"/>
              <a:t>access</a:t>
            </a:r>
            <a:r>
              <a:rPr lang="en-US" sz="2400" dirty="0"/>
              <a:t>.</a:t>
            </a:r>
          </a:p>
          <a:p>
            <a:r>
              <a:rPr lang="en-US" sz="2400" dirty="0"/>
              <a:t>This distinction affects how qualification and award procedures are prioritized:</a:t>
            </a:r>
          </a:p>
          <a:p>
            <a:pPr marL="342900" indent="0">
              <a:buNone/>
            </a:pPr>
            <a:r>
              <a:rPr lang="en-US" sz="2400" dirty="0"/>
              <a:t>(1) because the United States prizes best value for money, that is considered first (award procedures)</a:t>
            </a:r>
          </a:p>
          <a:p>
            <a:pPr marL="342900" indent="0">
              <a:buNone/>
            </a:pPr>
            <a:r>
              <a:rPr lang="en-US" sz="2400" dirty="0"/>
              <a:t>(2) because the European Union prizes non-discrimination, consideration of the suppliers’ qualifications comes first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0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D0F2D-8F32-E634-8A43-ED1C9EAD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Taxpayer or supplier oriented?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BABDE0-80EF-8623-690D-7E1A4D11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Last section was about </a:t>
            </a:r>
            <a:r>
              <a:rPr lang="en-US" sz="2400" u="sng" dirty="0"/>
              <a:t>what</a:t>
            </a:r>
            <a:r>
              <a:rPr lang="en-US" sz="2400" dirty="0"/>
              <a:t> each system served (best value/non-discrimination), this section is about </a:t>
            </a:r>
            <a:r>
              <a:rPr lang="en-US" sz="2400" u="sng" dirty="0"/>
              <a:t>whom</a:t>
            </a:r>
            <a:r>
              <a:rPr lang="en-US" sz="2400" dirty="0"/>
              <a:t> each serves.</a:t>
            </a:r>
          </a:p>
          <a:p>
            <a:r>
              <a:rPr lang="en-US" sz="2400" dirty="0"/>
              <a:t>The U.S. system is oriented toward the taxpayer (price) or end-user (best value).</a:t>
            </a:r>
          </a:p>
          <a:p>
            <a:r>
              <a:rPr lang="en-US" sz="2400" dirty="0"/>
              <a:t>The EU concentrates on non-discrimination or fairness to the economic operator.</a:t>
            </a:r>
          </a:p>
          <a:p>
            <a:pPr indent="0">
              <a:buAutoNum type="arabicParenBoth"/>
            </a:pPr>
            <a:r>
              <a:rPr lang="en-US" sz="2400" dirty="0"/>
              <a:t> This explains the multifaceted aims of the U.S. system, which serves the ephemeral wants of the voters, </a:t>
            </a:r>
          </a:p>
          <a:p>
            <a:pPr indent="0">
              <a:buAutoNum type="arabicParenBoth"/>
            </a:pPr>
            <a:r>
              <a:rPr lang="en-US" sz="2400" dirty="0"/>
              <a:t> and the more unitary aim of the EU’s system, which serves the supplier who wants (mainly) access.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9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4C11DA-7F36-08C4-4F88-4DEEED1D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purchases: civil or defense?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E46FA6-7F54-9A4B-64B9-4655C451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 system regulates 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affects how it works</a:t>
            </a: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Since 1789, the U.S. priority has been to “provide for the common defence,” and nearly 80% of federal procurement spending goes to defense.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Although the EU spends a comparable amount on defense, the directives cover all levels of government so the proportion spent on defense is lower (.3%).</a:t>
            </a:r>
          </a:p>
          <a:p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U.S. system is geared toward purchasing sophisticated weapons, whereas the EU procurement directives concentrate on buying standard commercial products.</a:t>
            </a:r>
          </a:p>
        </p:txBody>
      </p:sp>
    </p:spTree>
    <p:extLst>
      <p:ext uri="{BB962C8B-B14F-4D97-AF65-F5344CB8AC3E}">
        <p14:creationId xmlns:p14="http://schemas.microsoft.com/office/powerpoint/2010/main" val="17887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9578-12E5-6721-1E9D-4F047544F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B6D63-0F78-B29C-ACEB-29775449C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arenBoth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Qualification &amp; Award, (2) competitive procedures, </a:t>
            </a:r>
          </a:p>
          <a:p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(3) challenge procedures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374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9C9CBA-FD1D-E513-332F-E78992EA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Qualification &amp; Award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B10052-19E8-1876-A441-E976794EE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Previously, there had been a wide gap as to the consideration of suppliers’ experience and qualifications; previously strictly prohibited in the EU.</a:t>
            </a:r>
          </a:p>
          <a:p>
            <a:r>
              <a:rPr lang="en-US" sz="2400" dirty="0"/>
              <a:t>But under the 2014 Directive, experience and qualifications can now be considered (at least in under some circumstances), much like America.  </a:t>
            </a:r>
          </a:p>
          <a:p>
            <a:r>
              <a:rPr lang="en-US" sz="2400" dirty="0"/>
              <a:t>Yet when the two systems’ rules become similar enough, it becomes easier to miss subtle but relevant differences.  </a:t>
            </a:r>
          </a:p>
          <a:p>
            <a:r>
              <a:rPr lang="en-US" sz="2400" dirty="0"/>
              <a:t>Thus, even with more similar rules, small differences may deter participation. </a:t>
            </a:r>
          </a:p>
        </p:txBody>
      </p:sp>
    </p:spTree>
    <p:extLst>
      <p:ext uri="{BB962C8B-B14F-4D97-AF65-F5344CB8AC3E}">
        <p14:creationId xmlns:p14="http://schemas.microsoft.com/office/powerpoint/2010/main" val="405512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7FE6C-5FDB-6D45-CE69-1DCE021A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>
            <a:normAutofit/>
          </a:bodyPr>
          <a:lstStyle/>
          <a:p>
            <a:r>
              <a:rPr lang="en-GB" dirty="0"/>
              <a:t>competitive procedures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5BF756-80D9-D48C-4DDF-C4C9ECA20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69600"/>
            <a:ext cx="5410199" cy="4006659"/>
          </a:xfrm>
        </p:spPr>
        <p:txBody>
          <a:bodyPr anchor="t">
            <a:noAutofit/>
          </a:bodyPr>
          <a:lstStyle/>
          <a:p>
            <a:r>
              <a:rPr lang="en-US" sz="2400" dirty="0"/>
              <a:t>Each fears a different “dragon”: Americans distrust public officials; Europeans fear tribalism (favoritism).  </a:t>
            </a:r>
          </a:p>
          <a:p>
            <a:r>
              <a:rPr lang="en-US" sz="2400" dirty="0"/>
              <a:t>Different ideas of “competition”, and this manifests in a couple of ways:  </a:t>
            </a:r>
          </a:p>
          <a:p>
            <a:pPr marL="342900" indent="-342900">
              <a:buAutoNum type="arabicParenBoth"/>
            </a:pPr>
            <a:r>
              <a:rPr lang="en-US" sz="2400" dirty="0"/>
              <a:t> Europeans: disfavor negotiation</a:t>
            </a:r>
          </a:p>
          <a:p>
            <a:pPr marL="342900" indent="-342900">
              <a:buAutoNum type="arabicParenBoth"/>
            </a:pPr>
            <a:r>
              <a:rPr lang="en-US" sz="2400" dirty="0"/>
              <a:t> U.S.: willing to limit competition</a:t>
            </a:r>
          </a:p>
        </p:txBody>
      </p:sp>
      <p:pic>
        <p:nvPicPr>
          <p:cNvPr id="2" name="Picture 2" descr="Meme origin: The Princess Bride (1987) &quot;Inconceivable!&quot; - 9GAG">
            <a:extLst>
              <a:ext uri="{FF2B5EF4-FFF2-40B4-BE49-F238E27FC236}">
                <a16:creationId xmlns:a16="http://schemas.microsoft.com/office/drawing/2014/main" id="{9E54DDD7-80F9-D10E-DA25-AC5E6CF2E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solidFill>
            <a:srgbClr val="FFFFFF"/>
          </a:solidFill>
          <a:ln w="28575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4271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5E4C-1D25-5E65-CEDE-6072F1B6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challenge procedures</a:t>
            </a: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53FC837-D04B-C0C3-AEF0-0F5272AA07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3700" y="995363"/>
            <a:ext cx="3492500" cy="48672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40AB-5ED3-4889-9377-B72CB4C7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777" y="2255967"/>
            <a:ext cx="6914423" cy="3476618"/>
          </a:xfrm>
        </p:spPr>
        <p:txBody>
          <a:bodyPr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Americans pride themselves in having a culture of litigation, and that extends to public procurement.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Protests are new in most of the EU, and yet use has far surpassed that of the United States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Data are scarce at the state and local level, but my research confirms state level is also much lower.</a:t>
            </a:r>
          </a:p>
        </p:txBody>
      </p:sp>
    </p:spTree>
    <p:extLst>
      <p:ext uri="{BB962C8B-B14F-4D97-AF65-F5344CB8AC3E}">
        <p14:creationId xmlns:p14="http://schemas.microsoft.com/office/powerpoint/2010/main" val="1500489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44FB-7503-37B2-F083-A395B242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protests per million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B954-CEA0-A0E8-33C4-33F16E589C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900" indent="0" algn="l">
              <a:buNone/>
            </a:pPr>
            <a:r>
              <a:rPr lang="en-US" sz="2400" b="1" dirty="0"/>
              <a:t>United States (2016-20): 6.6</a:t>
            </a:r>
          </a:p>
          <a:p>
            <a:pPr algn="l"/>
            <a:r>
              <a:rPr lang="en-US" sz="2400" dirty="0"/>
              <a:t>Federal 3</a:t>
            </a:r>
          </a:p>
          <a:p>
            <a:r>
              <a:rPr lang="en-US" sz="2400" dirty="0"/>
              <a:t>States (31): 3.6</a:t>
            </a:r>
          </a:p>
          <a:p>
            <a:pPr marL="36900" indent="0">
              <a:buNone/>
            </a:pPr>
            <a:r>
              <a:rPr lang="en-US" sz="2400" dirty="0"/>
              <a:t>	GPA (25): 3.5</a:t>
            </a:r>
          </a:p>
          <a:p>
            <a:pPr marL="36900" indent="0">
              <a:buNone/>
            </a:pPr>
            <a:r>
              <a:rPr lang="en-US" sz="2400" dirty="0"/>
              <a:t>	Non-GPA (6): 4.3</a:t>
            </a:r>
          </a:p>
          <a:p>
            <a:pPr algn="l"/>
            <a:r>
              <a:rPr lang="en-US" sz="2400" dirty="0"/>
              <a:t>Local: unknown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46ED1-0DEC-EEE0-1300-9D6FA409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37928" cy="4351338"/>
          </a:xfrm>
        </p:spPr>
        <p:txBody>
          <a:bodyPr/>
          <a:lstStyle/>
          <a:p>
            <a:pPr marL="36900" indent="0">
              <a:buNone/>
            </a:pPr>
            <a:r>
              <a:rPr lang="en-US" sz="2400" b="1" dirty="0"/>
              <a:t>European Union (2008-12): 27</a:t>
            </a:r>
          </a:p>
          <a:p>
            <a:r>
              <a:rPr lang="en-US" sz="2400" dirty="0"/>
              <a:t>France: 0.1</a:t>
            </a:r>
          </a:p>
          <a:p>
            <a:r>
              <a:rPr lang="en-US" sz="2400" dirty="0"/>
              <a:t>Spain: 6.9</a:t>
            </a:r>
          </a:p>
          <a:p>
            <a:r>
              <a:rPr lang="en-US" sz="2400" dirty="0"/>
              <a:t>Germany: 12.5</a:t>
            </a:r>
          </a:p>
          <a:p>
            <a:r>
              <a:rPr lang="en-US" sz="2400" dirty="0"/>
              <a:t>Poland: 69.7</a:t>
            </a:r>
          </a:p>
          <a:p>
            <a:r>
              <a:rPr lang="en-US" sz="2400" dirty="0"/>
              <a:t>Sweden: 272.6</a:t>
            </a:r>
          </a:p>
          <a:p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77D258-7E10-CFCD-7175-7D3D569FED3F}"/>
              </a:ext>
            </a:extLst>
          </p:cNvPr>
          <p:cNvSpPr/>
          <p:nvPr/>
        </p:nvSpPr>
        <p:spPr>
          <a:xfrm>
            <a:off x="1132200" y="4798787"/>
            <a:ext cx="5040000" cy="1984827"/>
          </a:xfrm>
          <a:prstGeom prst="cloudCallout">
            <a:avLst>
              <a:gd name="adj1" fmla="val 48490"/>
              <a:gd name="adj2" fmla="val -5576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 if we assume another 3 per million for local bid protests . . . Sweden’s litigation is 27 times that of that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61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9628" y="506454"/>
            <a:ext cx="4848225" cy="1260000"/>
          </a:xfrm>
        </p:spPr>
        <p:txBody>
          <a:bodyPr anchor="ctr">
            <a:normAutofit/>
          </a:bodyPr>
          <a:lstStyle/>
          <a:p>
            <a:r>
              <a:rPr lang="en-US" dirty="0"/>
              <a:t>Elevator Pitch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3F404-3A25-33EA-488B-C9936B674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4" r="3" b="3595"/>
          <a:stretch/>
        </p:blipFill>
        <p:spPr>
          <a:xfrm>
            <a:off x="381212" y="1614055"/>
            <a:ext cx="3463425" cy="2902450"/>
          </a:xfrm>
          <a:prstGeom prst="roundRect">
            <a:avLst>
              <a:gd name="adj" fmla="val 2371"/>
            </a:avLst>
          </a:prstGeom>
          <a:noFill/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246419" y="1690254"/>
            <a:ext cx="7779327" cy="4966855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Transatlantic trade matters.  Combined US/EU economy is nearly half of global GDP.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Public procurement composes 15-20% of most economies.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Despite huge private trade, transatlantic public procurement trade is modest.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Tariffs aren’t the problem.  Non-tariff barriers are.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Arie Reich: calls these “invisible” procedural obstacles.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Hypothetical: suppose had TTIP passed and all of the overt barriers were removed.  What barriers would remain?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From the perspective of a contractor experienced with public procurement on one side of the Atlantic, what would she miss?</a:t>
            </a:r>
          </a:p>
        </p:txBody>
      </p:sp>
    </p:spTree>
    <p:extLst>
      <p:ext uri="{BB962C8B-B14F-4D97-AF65-F5344CB8AC3E}">
        <p14:creationId xmlns:p14="http://schemas.microsoft.com/office/powerpoint/2010/main" val="5309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DE1D-7FB8-B6ED-8ED7-BF7AA339D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C9517-630F-7197-D54A-31A4C0DB4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775" dirty="0"/>
              <a:t>Nothing startling . . . to anyone who’s thought much about both systems.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F17AE-86CD-8709-9352-BF97F4087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51" y="359419"/>
            <a:ext cx="8986530" cy="37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8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7D30-6C7A-D41F-2D97-C49A44B8CD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8EA58-609F-9825-C979-DFE51917D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Comparing these two systems is really hard.  Let me explain how I did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1143B-C5FA-A8FF-211F-EAE739F2D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05898"/>
            <a:ext cx="56007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2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9591D9-68EE-457F-AFA5-3CAB115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“TTIP” hypothetical:</a:t>
            </a:r>
            <a:br>
              <a:rPr lang="en-US" dirty="0"/>
            </a:br>
            <a:r>
              <a:rPr lang="en-US" dirty="0"/>
              <a:t>imagine Overt barriers were removed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5E20E0-1757-4DB0-861E-CCA9CCF49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United States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4B422B-9C3F-444B-BF12-896B7B050E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Made in America EO (Biden)</a:t>
            </a:r>
          </a:p>
          <a:p>
            <a:r>
              <a:rPr lang="en-US" sz="2400" dirty="0"/>
              <a:t>Buy American Act</a:t>
            </a:r>
          </a:p>
          <a:p>
            <a:r>
              <a:rPr lang="en-US" sz="2400" dirty="0"/>
              <a:t>Balance of Payments Program</a:t>
            </a:r>
          </a:p>
          <a:p>
            <a:r>
              <a:rPr lang="en-US" sz="2400" dirty="0"/>
              <a:t>Berry Amendment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81C1B7-6E3F-4986-8766-FB069CE1B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/>
              <a:t>European Union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65F9D8-5DE7-4B4F-BA62-C3D1126CF2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Utilities Directive, Article 84(3): favor local if foreign share exceeds 50%</a:t>
            </a:r>
          </a:p>
          <a:p>
            <a:r>
              <a:rPr lang="en-US" sz="2400" dirty="0"/>
              <a:t>International Procurement Instrument (threat of)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F15D3-DAF7-9469-412D-6365AF92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794" y="115017"/>
            <a:ext cx="2253684" cy="19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EDB080-3E68-4102-A516-B40BB6FF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non-tariff barriers </a:t>
            </a:r>
            <a:r>
              <a:rPr lang="en-US" u="sng" dirty="0"/>
              <a:t>not</a:t>
            </a:r>
            <a:r>
              <a:rPr lang="en-US" dirty="0"/>
              <a:t> assumed away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088087-49FF-4ED8-9B77-4B8365DE7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Sue Arrowsmith: “structural restrictions”</a:t>
            </a:r>
          </a:p>
          <a:p>
            <a:r>
              <a:rPr lang="en-US" sz="2400" dirty="0"/>
              <a:t>Yukins &amp; Schooner: “alien procurement regimes” create “practical barriers”</a:t>
            </a:r>
          </a:p>
          <a:p>
            <a:r>
              <a:rPr lang="en-US" sz="2400" dirty="0"/>
              <a:t>Such hidden barriers may result from: </a:t>
            </a:r>
          </a:p>
          <a:p>
            <a:pPr marL="457200" indent="-457200">
              <a:buAutoNum type="arabicParenBoth"/>
            </a:pPr>
            <a:r>
              <a:rPr lang="en-US" sz="2400" dirty="0"/>
              <a:t>simple divergence of laws, regulations &amp; procedures		</a:t>
            </a:r>
          </a:p>
          <a:p>
            <a:pPr marL="457200" indent="-457200">
              <a:buAutoNum type="arabicParenBoth"/>
            </a:pPr>
            <a:r>
              <a:rPr lang="en-US" sz="2400" dirty="0"/>
              <a:t>embedded legal culture </a:t>
            </a:r>
          </a:p>
          <a:p>
            <a:pPr marL="457200" indent="-457200">
              <a:buAutoNum type="arabicParenBoth"/>
            </a:pP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0468400-3934-92AB-2B79-F49E8F3282B1}"/>
              </a:ext>
            </a:extLst>
          </p:cNvPr>
          <p:cNvSpPr/>
          <p:nvPr/>
        </p:nvSpPr>
        <p:spPr>
          <a:xfrm>
            <a:off x="6593733" y="3830401"/>
            <a:ext cx="4779523" cy="747409"/>
          </a:xfrm>
          <a:prstGeom prst="wedgeRoundRectCallout">
            <a:avLst>
              <a:gd name="adj1" fmla="val -54552"/>
              <a:gd name="adj2" fmla="val -42094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Arwel Davies: mere divergences in procurement laws can have a chilling effect on trade.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704CCD9-A3CE-F9FF-F561-594FF50FD900}"/>
              </a:ext>
            </a:extLst>
          </p:cNvPr>
          <p:cNvSpPr/>
          <p:nvPr/>
        </p:nvSpPr>
        <p:spPr>
          <a:xfrm>
            <a:off x="251431" y="4577810"/>
            <a:ext cx="5907932" cy="817121"/>
          </a:xfrm>
          <a:prstGeom prst="wedgeRoundRectCallout">
            <a:avLst>
              <a:gd name="adj1" fmla="val -6875"/>
              <a:gd name="adj2" fmla="val -801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Me: our legal culture shapes how we understand foreign legal systems, and this can also discourage participation. </a:t>
            </a:r>
          </a:p>
        </p:txBody>
      </p:sp>
    </p:spTree>
    <p:extLst>
      <p:ext uri="{BB962C8B-B14F-4D97-AF65-F5344CB8AC3E}">
        <p14:creationId xmlns:p14="http://schemas.microsoft.com/office/powerpoint/2010/main" val="3843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F7D6-250A-4A93-A65A-090E3ACB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>
            <a:normAutofit/>
          </a:bodyPr>
          <a:lstStyle/>
          <a:p>
            <a:r>
              <a:rPr lang="en-US" dirty="0"/>
              <a:t>A Transatlantic thought experiment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BDF6D6B-DC67-16A2-547F-0EA22D7889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014200" y="995968"/>
            <a:ext cx="3492000" cy="4866064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AEB74-5780-437D-B6D7-1DB3BF01A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/>
          <a:p>
            <a:endParaRPr lang="en-US" dirty="0"/>
          </a:p>
          <a:p>
            <a:r>
              <a:rPr lang="en-US" sz="2800" dirty="0"/>
              <a:t>How would each system look from the perspective of a transatlantic supplier?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1DC9ED-5662-FBDE-24C5-EE010C03216A}"/>
              </a:ext>
            </a:extLst>
          </p:cNvPr>
          <p:cNvSpPr txBox="1">
            <a:spLocks/>
          </p:cNvSpPr>
          <p:nvPr/>
        </p:nvSpPr>
        <p:spPr bwMode="white">
          <a:xfrm>
            <a:off x="4016859" y="4035373"/>
            <a:ext cx="6887492" cy="525303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0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2EB77-D508-F5E7-4802-B869FB7D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2" y="3965139"/>
            <a:ext cx="3942607" cy="25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77EA-2234-43CC-AACD-14CAF979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“embedded legal culture”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D3EF-9E82-4442-9B19-AEF68950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Constitutional character</a:t>
            </a:r>
          </a:p>
          <a:p>
            <a:r>
              <a:rPr lang="en-US" sz="2400" dirty="0"/>
              <a:t>Written constitutions, institutional structure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Legal traditions</a:t>
            </a:r>
          </a:p>
          <a:p>
            <a:r>
              <a:rPr lang="en-US" sz="2400" dirty="0"/>
              <a:t>Web of precedent, informal norms, and canons of interpretation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/>
              <a:t>Policy objectives</a:t>
            </a:r>
          </a:p>
          <a:p>
            <a:r>
              <a:rPr lang="en-US" sz="2400" dirty="0"/>
              <a:t>Desiderata or goals, usually set forth in statute or regulations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5FBD9BC-A612-9676-27AD-556CB6618693}"/>
              </a:ext>
            </a:extLst>
          </p:cNvPr>
          <p:cNvSpPr/>
          <p:nvPr/>
        </p:nvSpPr>
        <p:spPr>
          <a:xfrm>
            <a:off x="6961293" y="1551093"/>
            <a:ext cx="4824307" cy="1774614"/>
          </a:xfrm>
          <a:prstGeom prst="cloudCallout">
            <a:avLst>
              <a:gd name="adj1" fmla="val -58486"/>
              <a:gd name="adj2" fmla="val -4311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Three categories of “law” that are resistant to change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37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AB7F55F-5AA3-4A9D-89D6-ACC13D19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Innocents abroad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F0FD6D-CDD7-4599-9574-948689788E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How would an </a:t>
            </a:r>
            <a:r>
              <a:rPr lang="en-US" sz="2300" b="1" i="1" dirty="0"/>
              <a:t>American </a:t>
            </a:r>
            <a:r>
              <a:rPr lang="en-US" sz="2300" dirty="0"/>
              <a:t>supplier familiar with the U.S. federal system (mis)understand the EU’s system?</a:t>
            </a:r>
          </a:p>
          <a:p>
            <a:r>
              <a:rPr lang="en-US" sz="2300" dirty="0"/>
              <a:t>How would that affect participation?</a:t>
            </a: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6D2722-7517-49CE-A460-6741C15258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How would a </a:t>
            </a:r>
            <a:r>
              <a:rPr lang="en-US" sz="2300" b="1" i="1" dirty="0"/>
              <a:t>European</a:t>
            </a:r>
            <a:r>
              <a:rPr lang="en-US" sz="2300" b="1" dirty="0"/>
              <a:t> </a:t>
            </a:r>
            <a:r>
              <a:rPr lang="en-US" sz="2300" dirty="0"/>
              <a:t>supplier</a:t>
            </a:r>
            <a:r>
              <a:rPr lang="en-US" sz="2300" b="1" dirty="0"/>
              <a:t> </a:t>
            </a:r>
            <a:r>
              <a:rPr lang="en-US" sz="2300" dirty="0"/>
              <a:t>familiar with the EU procurement directives (mis)understand the US federal procurement system?</a:t>
            </a:r>
          </a:p>
          <a:p>
            <a:r>
              <a:rPr lang="en-US" sz="2300" dirty="0"/>
              <a:t>How would that affect participation?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CF82D-DC78-496B-94EF-644664036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0337" y="3745159"/>
            <a:ext cx="1603660" cy="2739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2EB75-B5C5-99F3-8AA0-C19F46D337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0"/>
          <a:stretch/>
        </p:blipFill>
        <p:spPr>
          <a:xfrm>
            <a:off x="4258532" y="3767691"/>
            <a:ext cx="1603660" cy="2761858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15AF015-A71B-9F56-DFED-D68C60F7199A}"/>
              </a:ext>
            </a:extLst>
          </p:cNvPr>
          <p:cNvSpPr/>
          <p:nvPr/>
        </p:nvSpPr>
        <p:spPr>
          <a:xfrm>
            <a:off x="6625034" y="4098821"/>
            <a:ext cx="4546603" cy="1638193"/>
          </a:xfrm>
          <a:prstGeom prst="cloudCallout">
            <a:avLst>
              <a:gd name="adj1" fmla="val -60883"/>
              <a:gd name="adj2" fmla="val -47483"/>
            </a:avLst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Touchstone: </a:t>
            </a:r>
          </a:p>
          <a:p>
            <a:pPr algn="ctr"/>
            <a:r>
              <a:rPr lang="en-US" dirty="0"/>
              <a:t>How would a transatlantic supplier understand this rule?</a:t>
            </a:r>
          </a:p>
        </p:txBody>
      </p:sp>
    </p:spTree>
    <p:extLst>
      <p:ext uri="{BB962C8B-B14F-4D97-AF65-F5344CB8AC3E}">
        <p14:creationId xmlns:p14="http://schemas.microsoft.com/office/powerpoint/2010/main" val="34804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1B4F-0F13-4A1F-ABC1-AC865732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level of comparison chosen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887D9-A569-4373-A763-185213C74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United States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33CB-17F7-4FBF-8A66-2F28064F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266" y="2870201"/>
            <a:ext cx="4698355" cy="2906179"/>
          </a:xfrm>
        </p:spPr>
        <p:txBody>
          <a:bodyPr>
            <a:normAutofit/>
          </a:bodyPr>
          <a:lstStyle/>
          <a:p>
            <a:r>
              <a:rPr lang="en-US" sz="2400" dirty="0"/>
              <a:t>Federal</a:t>
            </a:r>
          </a:p>
          <a:p>
            <a:r>
              <a:rPr lang="en-US" sz="2400" dirty="0"/>
              <a:t>State</a:t>
            </a:r>
          </a:p>
          <a:p>
            <a:r>
              <a:rPr lang="en-US" sz="2400" dirty="0"/>
              <a:t>Local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CBA24-AC00-4649-BECE-39AF8CB74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/>
              <a:t>European Union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C8F68-1032-40C1-9488-217847AC13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EU (financial regulations)</a:t>
            </a:r>
          </a:p>
          <a:p>
            <a:r>
              <a:rPr lang="en-US" sz="2400" dirty="0"/>
              <a:t>Member State (directives)</a:t>
            </a:r>
          </a:p>
          <a:p>
            <a:r>
              <a:rPr lang="en-US" sz="2400" dirty="0"/>
              <a:t>Regional</a:t>
            </a:r>
          </a:p>
          <a:p>
            <a:r>
              <a:rPr lang="en-US" sz="2400" dirty="0"/>
              <a:t>Local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C91BB9C-EA6D-4650-AB2E-BB9B454CE02A}"/>
              </a:ext>
            </a:extLst>
          </p:cNvPr>
          <p:cNvSpPr/>
          <p:nvPr/>
        </p:nvSpPr>
        <p:spPr>
          <a:xfrm rot="387429">
            <a:off x="2210709" y="3236472"/>
            <a:ext cx="4084367" cy="2872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EDEBBD7-7BF8-C43C-D180-C15667748AAA}"/>
              </a:ext>
            </a:extLst>
          </p:cNvPr>
          <p:cNvSpPr/>
          <p:nvPr/>
        </p:nvSpPr>
        <p:spPr>
          <a:xfrm>
            <a:off x="7349067" y="4448522"/>
            <a:ext cx="4226560" cy="1260000"/>
          </a:xfrm>
          <a:prstGeom prst="cloudCallout">
            <a:avLst>
              <a:gd name="adj1" fmla="val -23609"/>
              <a:gd name="adj2" fmla="val -954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Hanna Schebesta: a “unified” European outlook</a:t>
            </a:r>
          </a:p>
        </p:txBody>
      </p:sp>
    </p:spTree>
    <p:extLst>
      <p:ext uri="{BB962C8B-B14F-4D97-AF65-F5344CB8AC3E}">
        <p14:creationId xmlns:p14="http://schemas.microsoft.com/office/powerpoint/2010/main" val="40127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win32_fixed.potx" id="{BC2F7F5B-4979-4A54-84D5-4000EC3D9661}" vid="{81E89C45-4B49-4C30-91F6-68DD81BA82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555</TotalTime>
  <Words>1171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Corbel</vt:lpstr>
      <vt:lpstr>Arial</vt:lpstr>
      <vt:lpstr>Calibri</vt:lpstr>
      <vt:lpstr>Celestial</vt:lpstr>
      <vt:lpstr>A Comparison of US-EU Procurement systems </vt:lpstr>
      <vt:lpstr>Elevator Pitch</vt:lpstr>
      <vt:lpstr>Introduction</vt:lpstr>
      <vt:lpstr> “TTIP” hypothetical: imagine Overt barriers were removed</vt:lpstr>
      <vt:lpstr>Subtle non-tariff barriers not assumed away</vt:lpstr>
      <vt:lpstr>A Transatlantic thought experiment</vt:lpstr>
      <vt:lpstr>taxonomy of “embedded legal culture”</vt:lpstr>
      <vt:lpstr>Innocents abroad</vt:lpstr>
      <vt:lpstr>The level of comparison chosen </vt:lpstr>
      <vt:lpstr>Recurring themes</vt:lpstr>
      <vt:lpstr>Enlightenment or Post-war origin?</vt:lpstr>
      <vt:lpstr>Domestic or supranational?</vt:lpstr>
      <vt:lpstr>Taxpayer or supplier oriented?</vt:lpstr>
      <vt:lpstr>Composition of purchases: civil or defense?</vt:lpstr>
      <vt:lpstr>Three procedures</vt:lpstr>
      <vt:lpstr>Qualification &amp; Award</vt:lpstr>
      <vt:lpstr>competitive procedures</vt:lpstr>
      <vt:lpstr>challenge procedures</vt:lpstr>
      <vt:lpstr>Average protests per million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event in history (Title of the event)</dc:title>
  <dc:creator>Dan Schoeni</dc:creator>
  <cp:lastModifiedBy>Yukins, Christopher R.</cp:lastModifiedBy>
  <cp:revision>11</cp:revision>
  <dcterms:created xsi:type="dcterms:W3CDTF">2024-04-06T23:08:09Z</dcterms:created>
  <dcterms:modified xsi:type="dcterms:W3CDTF">2024-04-27T06:22:26Z</dcterms:modified>
</cp:coreProperties>
</file>