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5"/>
  </p:notesMasterIdLst>
  <p:sldIdLst>
    <p:sldId id="256" r:id="rId5"/>
    <p:sldId id="257" r:id="rId6"/>
    <p:sldId id="258" r:id="rId7"/>
    <p:sldId id="259" r:id="rId8"/>
    <p:sldId id="260" r:id="rId9"/>
    <p:sldId id="319" r:id="rId10"/>
    <p:sldId id="320" r:id="rId11"/>
    <p:sldId id="269" r:id="rId12"/>
    <p:sldId id="321" r:id="rId13"/>
    <p:sldId id="322" r:id="rId14"/>
    <p:sldId id="323" r:id="rId15"/>
    <p:sldId id="262" r:id="rId16"/>
    <p:sldId id="266" r:id="rId17"/>
    <p:sldId id="271" r:id="rId18"/>
    <p:sldId id="278" r:id="rId19"/>
    <p:sldId id="324" r:id="rId20"/>
    <p:sldId id="264" r:id="rId21"/>
    <p:sldId id="276" r:id="rId22"/>
    <p:sldId id="275" r:id="rId23"/>
    <p:sldId id="281" r:id="rId24"/>
  </p:sldIdLst>
  <p:sldSz cx="18288000" cy="10287000"/>
  <p:notesSz cx="6858000" cy="9144000"/>
  <p:embeddedFontLst>
    <p:embeddedFont>
      <p:font typeface="Arimo" panose="020B0604020202020204" charset="0"/>
      <p:regular r:id="rId26"/>
      <p:bold r:id="rId27"/>
      <p:italic r:id="rId28"/>
      <p:boldItalic r:id="rId29"/>
    </p:embeddedFont>
    <p:embeddedFont>
      <p:font typeface="Baskerville Old Face" panose="02020602080505020303" pitchFamily="18" charset="0"/>
      <p:regular r:id="rId30"/>
    </p:embeddedFont>
    <p:embeddedFont>
      <p:font typeface="Bodoni MT Black" panose="02070A03080606020203" pitchFamily="18" charset="0"/>
      <p:bold r:id="rId31"/>
      <p:boldItalic r:id="rId32"/>
    </p:embeddedFont>
    <p:embeddedFont>
      <p:font typeface="Elephant" panose="02020904090505020303" pitchFamily="18" charset="0"/>
      <p:regular r:id="rId33"/>
      <p: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5" roundtripDataSignature="AMtx7mhrfWh44ocs2I1nYpD4pBHiHy6Kx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68"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45" Type="http://customschemas.google.com/relationships/presentationmetadata" Target="meta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4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c160342f0d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g2c160342f0d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c160342f0d_0_1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 name="Google Shape;276;g2c160342f0d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c160342f0d_0_1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3" name="Google Shape;353;g2c160342f0d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c160342f0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g2c160342f0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3141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160342f0d_0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9" name="Google Shape;319;g2c160342f0d_0_10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6" name="Google Shape;3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 name="Google Shape;119;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c160342f0d_0_1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g2c160342f0d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607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4524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3"/>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3"/>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8" name="Google Shape;1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3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0"/>
          <p:cNvSpPr>
            <a:spLocks noGrp="1"/>
          </p:cNvSpPr>
          <p:nvPr>
            <p:ph type="pic" idx="2"/>
          </p:nvPr>
        </p:nvSpPr>
        <p:spPr>
          <a:xfrm>
            <a:off x="1792288" y="612775"/>
            <a:ext cx="5486400" cy="4114800"/>
          </a:xfrm>
          <a:prstGeom prst="rect">
            <a:avLst/>
          </a:prstGeom>
          <a:noFill/>
          <a:ln>
            <a:noFill/>
          </a:ln>
        </p:spPr>
      </p:sp>
      <p:sp>
        <p:nvSpPr>
          <p:cNvPr id="64" name="Google Shape;64;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2.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9.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3.pn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2.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2.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2.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0" y="0"/>
            <a:ext cx="406854" cy="2575832"/>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5" name="Google Shape;85;p1"/>
          <p:cNvGrpSpPr/>
          <p:nvPr/>
        </p:nvGrpSpPr>
        <p:grpSpPr>
          <a:xfrm>
            <a:off x="2074240" y="3330006"/>
            <a:ext cx="14753670" cy="4600947"/>
            <a:chOff x="0" y="-645056"/>
            <a:chExt cx="15725400" cy="6134597"/>
          </a:xfrm>
        </p:grpSpPr>
        <p:sp>
          <p:nvSpPr>
            <p:cNvPr id="86" name="Google Shape;86;p1"/>
            <p:cNvSpPr txBox="1"/>
            <p:nvPr/>
          </p:nvSpPr>
          <p:spPr>
            <a:xfrm>
              <a:off x="0" y="2731862"/>
              <a:ext cx="15442015" cy="275767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3500"/>
                <a:buFont typeface="Arial"/>
                <a:buNone/>
              </a:pPr>
              <a:r>
                <a:rPr lang="it-IT" sz="2400" b="0" i="0" u="none" strike="noStrike" cap="none" dirty="0">
                  <a:solidFill>
                    <a:srgbClr val="000000"/>
                  </a:solidFill>
                  <a:latin typeface="Arial"/>
                  <a:ea typeface="Arial"/>
                  <a:cs typeface="Arial"/>
                  <a:sym typeface="Arial"/>
                </a:rPr>
                <a:t>Vienna, 3° </a:t>
              </a:r>
              <a:r>
                <a:rPr lang="it-IT" sz="2400" b="0" i="0" u="none" strike="noStrike" cap="none" dirty="0" err="1">
                  <a:solidFill>
                    <a:srgbClr val="000000"/>
                  </a:solidFill>
                  <a:latin typeface="Arial"/>
                  <a:ea typeface="Arial"/>
                  <a:cs typeface="Arial"/>
                  <a:sym typeface="Arial"/>
                </a:rPr>
                <a:t>October</a:t>
              </a:r>
              <a:r>
                <a:rPr lang="it-IT" sz="2400" b="0" i="0" u="none" strike="noStrike" cap="none" dirty="0">
                  <a:solidFill>
                    <a:srgbClr val="000000"/>
                  </a:solidFill>
                  <a:latin typeface="Arial"/>
                  <a:ea typeface="Arial"/>
                  <a:cs typeface="Arial"/>
                  <a:sym typeface="Arial"/>
                </a:rPr>
                <a:t> 2024</a:t>
              </a:r>
            </a:p>
            <a:p>
              <a:pPr marL="0" marR="0" lvl="0" indent="0" algn="l" rtl="0">
                <a:lnSpc>
                  <a:spcPct val="140000"/>
                </a:lnSpc>
                <a:spcBef>
                  <a:spcPts val="0"/>
                </a:spcBef>
                <a:spcAft>
                  <a:spcPts val="0"/>
                </a:spcAft>
                <a:buClr>
                  <a:srgbClr val="000000"/>
                </a:buClr>
                <a:buSzPts val="3500"/>
                <a:buFont typeface="Arial"/>
                <a:buNone/>
              </a:pPr>
              <a:endParaRPr lang="it-IT" sz="2400" dirty="0"/>
            </a:p>
            <a:p>
              <a:pPr marL="0" marR="0" lvl="0" indent="0" algn="l" rtl="0">
                <a:lnSpc>
                  <a:spcPct val="140000"/>
                </a:lnSpc>
                <a:spcBef>
                  <a:spcPts val="0"/>
                </a:spcBef>
                <a:spcAft>
                  <a:spcPts val="0"/>
                </a:spcAft>
                <a:buClr>
                  <a:srgbClr val="000000"/>
                </a:buClr>
                <a:buSzPts val="3500"/>
                <a:buFont typeface="Arial"/>
                <a:buNone/>
              </a:pPr>
              <a:endParaRPr lang="it-IT" sz="2400" b="0" i="0" u="none" strike="noStrike" cap="none" dirty="0">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3500"/>
                <a:buFont typeface="Arial"/>
                <a:buNone/>
              </a:pPr>
              <a:r>
                <a:rPr lang="it-IT" sz="2400" dirty="0"/>
                <a:t>Roberto CARANTA</a:t>
              </a:r>
              <a:endParaRPr sz="2400" b="0" i="0" u="none" strike="noStrike" cap="none" dirty="0">
                <a:solidFill>
                  <a:srgbClr val="000000"/>
                </a:solidFill>
                <a:latin typeface="Arial"/>
                <a:ea typeface="Arial"/>
                <a:cs typeface="Arial"/>
                <a:sym typeface="Arial"/>
              </a:endParaRPr>
            </a:p>
          </p:txBody>
        </p:sp>
        <p:sp>
          <p:nvSpPr>
            <p:cNvPr id="87" name="Google Shape;87;p1"/>
            <p:cNvSpPr txBox="1"/>
            <p:nvPr/>
          </p:nvSpPr>
          <p:spPr>
            <a:xfrm>
              <a:off x="0" y="-645056"/>
              <a:ext cx="15725400" cy="2548390"/>
            </a:xfrm>
            <a:prstGeom prst="rect">
              <a:avLst/>
            </a:prstGeom>
            <a:noFill/>
            <a:ln>
              <a:noFill/>
            </a:ln>
          </p:spPr>
          <p:txBody>
            <a:bodyPr spcFirstLastPara="1" wrap="square" lIns="0" tIns="0" rIns="0" bIns="0" anchor="t" anchorCtr="0">
              <a:spAutoFit/>
            </a:bodyPr>
            <a:lstStyle/>
            <a:p>
              <a:pPr marL="457200" marR="0" lvl="0" indent="0" algn="l" rtl="0">
                <a:lnSpc>
                  <a:spcPct val="115000"/>
                </a:lnSpc>
                <a:spcBef>
                  <a:spcPts val="0"/>
                </a:spcBef>
                <a:spcAft>
                  <a:spcPts val="0"/>
                </a:spcAft>
                <a:buClr>
                  <a:schemeClr val="dk1"/>
                </a:buClr>
                <a:buSzPts val="1100"/>
                <a:buFont typeface="Arial"/>
                <a:buNone/>
              </a:pPr>
              <a:r>
                <a:rPr lang="en-US" sz="5400" b="1" dirty="0">
                  <a:solidFill>
                    <a:schemeClr val="bg2">
                      <a:lumMod val="75000"/>
                    </a:schemeClr>
                  </a:solidFill>
                </a:rPr>
                <a:t>A wave of SPP rules: SPP requirements beyond the PP directives?</a:t>
              </a:r>
            </a:p>
          </p:txBody>
        </p:sp>
      </p:grpSp>
      <p:sp>
        <p:nvSpPr>
          <p:cNvPr id="88" name="Google Shape;88;p1"/>
          <p:cNvSpPr/>
          <p:nvPr/>
        </p:nvSpPr>
        <p:spPr>
          <a:xfrm>
            <a:off x="0" y="2570389"/>
            <a:ext cx="406854" cy="2575832"/>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0" y="5140779"/>
            <a:ext cx="406854" cy="2575832"/>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0" y="7711168"/>
            <a:ext cx="406854" cy="2575832"/>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1" name="Google Shape;91;p1"/>
          <p:cNvPicPr preferRelativeResize="0"/>
          <p:nvPr/>
        </p:nvPicPr>
        <p:blipFill rotWithShape="1">
          <a:blip r:embed="rId3">
            <a:alphaModFix/>
          </a:blip>
          <a:srcRect/>
          <a:stretch/>
        </p:blipFill>
        <p:spPr>
          <a:xfrm>
            <a:off x="7729847" y="168016"/>
            <a:ext cx="2828306" cy="1414152"/>
          </a:xfrm>
          <a:prstGeom prst="rect">
            <a:avLst/>
          </a:prstGeom>
          <a:noFill/>
          <a:ln>
            <a:noFill/>
          </a:ln>
        </p:spPr>
      </p:pic>
      <p:pic>
        <p:nvPicPr>
          <p:cNvPr id="92" name="Google Shape;92;p1"/>
          <p:cNvPicPr preferRelativeResize="0"/>
          <p:nvPr/>
        </p:nvPicPr>
        <p:blipFill rotWithShape="1">
          <a:blip r:embed="rId4">
            <a:alphaModFix/>
          </a:blip>
          <a:srcRect l="1469" r="1468"/>
          <a:stretch/>
        </p:blipFill>
        <p:spPr>
          <a:xfrm>
            <a:off x="16201589" y="214973"/>
            <a:ext cx="1771875" cy="1220069"/>
          </a:xfrm>
          <a:prstGeom prst="rect">
            <a:avLst/>
          </a:prstGeom>
          <a:noFill/>
          <a:ln>
            <a:noFill/>
          </a:ln>
        </p:spPr>
      </p:pic>
      <p:sp>
        <p:nvSpPr>
          <p:cNvPr id="93" name="Google Shape;93;p1"/>
          <p:cNvSpPr txBox="1"/>
          <p:nvPr/>
        </p:nvSpPr>
        <p:spPr>
          <a:xfrm>
            <a:off x="6797819" y="9605622"/>
            <a:ext cx="11366145" cy="531019"/>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9677400" y="9288780"/>
            <a:ext cx="8429189"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5" name="Google Shape;95;p1"/>
          <p:cNvPicPr preferRelativeResize="0"/>
          <p:nvPr/>
        </p:nvPicPr>
        <p:blipFill rotWithShape="1">
          <a:blip r:embed="rId5">
            <a:alphaModFix/>
          </a:blip>
          <a:srcRect/>
          <a:stretch/>
        </p:blipFill>
        <p:spPr>
          <a:xfrm>
            <a:off x="1078533" y="43992"/>
            <a:ext cx="2347638" cy="245163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p:nvPr/>
        </p:nvSpPr>
        <p:spPr>
          <a:xfrm>
            <a:off x="0" y="0"/>
            <a:ext cx="406854" cy="102870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7"/>
          <p:cNvSpPr txBox="1"/>
          <p:nvPr/>
        </p:nvSpPr>
        <p:spPr>
          <a:xfrm>
            <a:off x="990600" y="1210196"/>
            <a:ext cx="15667578"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00B050"/>
                </a:solidFill>
                <a:latin typeface="Arial"/>
                <a:ea typeface="Arial"/>
                <a:cs typeface="Arial"/>
                <a:sym typeface="Arial"/>
              </a:rPr>
              <a:t>OBJECTIVITY</a:t>
            </a:r>
            <a:endParaRPr sz="4000" b="1" i="0" u="none" strike="noStrike" cap="none" dirty="0">
              <a:solidFill>
                <a:srgbClr val="00B050"/>
              </a:solidFill>
              <a:latin typeface="Calibri"/>
              <a:ea typeface="Calibri"/>
              <a:cs typeface="Calibri"/>
              <a:sym typeface="Calibri"/>
            </a:endParaRPr>
          </a:p>
        </p:txBody>
      </p:sp>
      <p:sp>
        <p:nvSpPr>
          <p:cNvPr id="149" name="Google Shape;149;p7"/>
          <p:cNvSpPr txBox="1"/>
          <p:nvPr/>
        </p:nvSpPr>
        <p:spPr>
          <a:xfrm>
            <a:off x="1295400" y="2765238"/>
            <a:ext cx="15827477" cy="667875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it-IT" sz="3200" b="0" i="0" u="none" strike="noStrike" cap="none" dirty="0" err="1">
                <a:solidFill>
                  <a:srgbClr val="404040"/>
                </a:solidFill>
                <a:latin typeface="+mj-lt"/>
                <a:ea typeface="Calibri"/>
                <a:cs typeface="Calibri"/>
                <a:sym typeface="Calibri"/>
              </a:rPr>
              <a:t>Eg</a:t>
            </a:r>
            <a:r>
              <a:rPr lang="it-IT" sz="3200" b="0" i="0" u="none" strike="noStrike" cap="none" dirty="0">
                <a:solidFill>
                  <a:srgbClr val="404040"/>
                </a:solidFill>
                <a:latin typeface="+mj-lt"/>
                <a:ea typeface="Calibri"/>
                <a:cs typeface="Calibri"/>
                <a:sym typeface="Calibri"/>
              </a:rPr>
              <a:t>: </a:t>
            </a:r>
          </a:p>
          <a:p>
            <a:pPr marL="285750" marR="0" lvl="0" indent="-285750" algn="l" rtl="0">
              <a:lnSpc>
                <a:spcPct val="100000"/>
              </a:lnSpc>
              <a:spcBef>
                <a:spcPts val="0"/>
              </a:spcBef>
              <a:spcAft>
                <a:spcPts val="0"/>
              </a:spcAft>
              <a:buClr>
                <a:srgbClr val="000000"/>
              </a:buClr>
              <a:buSzPts val="3600"/>
              <a:buFont typeface="Wingdings" panose="05000000000000000000" pitchFamily="2" charset="2"/>
              <a:buChar char="Ø"/>
            </a:pPr>
            <a:r>
              <a:rPr lang="en-US" sz="3200" b="0" i="0" dirty="0">
                <a:solidFill>
                  <a:srgbClr val="333333"/>
                </a:solidFill>
                <a:effectLst/>
                <a:latin typeface="+mj-lt"/>
              </a:rPr>
              <a:t>the label requirements are based on objectively verifiable and non-discriminatory criteria (Art. 43)</a:t>
            </a:r>
          </a:p>
          <a:p>
            <a:pPr marL="285750" marR="0" lvl="0" indent="-285750" algn="l" rtl="0">
              <a:lnSpc>
                <a:spcPct val="100000"/>
              </a:lnSpc>
              <a:spcBef>
                <a:spcPts val="0"/>
              </a:spcBef>
              <a:spcAft>
                <a:spcPts val="0"/>
              </a:spcAft>
              <a:buClr>
                <a:srgbClr val="000000"/>
              </a:buClr>
              <a:buSzPts val="3600"/>
              <a:buFont typeface="Wingdings" panose="05000000000000000000" pitchFamily="2" charset="2"/>
              <a:buChar char="Ø"/>
            </a:pPr>
            <a:r>
              <a:rPr lang="en-US" sz="3200" b="0" i="0" dirty="0">
                <a:solidFill>
                  <a:srgbClr val="333333"/>
                </a:solidFill>
                <a:effectLst/>
                <a:latin typeface="+mj-lt"/>
              </a:rPr>
              <a:t> Award criteria shall not have the effect of conferring an unrestricted freedom of choice on the contracting authority. They shall ensure the possibility of effective competition and shall be accompanied by specifications that allow the information provided by the tenderers to be effectively verified in order to assess how well the tenders meet the award criteria. </a:t>
            </a:r>
            <a:r>
              <a:rPr lang="en-US" sz="3200" dirty="0">
                <a:solidFill>
                  <a:srgbClr val="333333"/>
                </a:solidFill>
                <a:latin typeface="+mj-lt"/>
              </a:rPr>
              <a:t> (Art. 67(4))</a:t>
            </a:r>
          </a:p>
          <a:p>
            <a:pPr marL="285750" marR="0" lvl="0" indent="-285750" algn="l" rtl="0">
              <a:lnSpc>
                <a:spcPct val="100000"/>
              </a:lnSpc>
              <a:spcBef>
                <a:spcPts val="0"/>
              </a:spcBef>
              <a:spcAft>
                <a:spcPts val="0"/>
              </a:spcAft>
              <a:buClr>
                <a:srgbClr val="000000"/>
              </a:buClr>
              <a:buSzPts val="3600"/>
              <a:buFont typeface="Wingdings" panose="05000000000000000000" pitchFamily="2" charset="2"/>
              <a:buChar char="Ø"/>
            </a:pPr>
            <a:r>
              <a:rPr lang="en-US" sz="3200" b="0" i="0" dirty="0">
                <a:solidFill>
                  <a:srgbClr val="333333"/>
                </a:solidFill>
                <a:effectLst/>
                <a:latin typeface="+mj-lt"/>
              </a:rPr>
              <a:t>method used for the assessment of costs imputed to environmental externalities shall be based on objectively verifiable and non-discriminatory criteria. In particular, where it has not been established for repeated or continuous application, it shall not unduly </a:t>
            </a:r>
            <a:r>
              <a:rPr lang="en-US" sz="3200" b="0" i="0" dirty="0" err="1">
                <a:solidFill>
                  <a:srgbClr val="333333"/>
                </a:solidFill>
                <a:effectLst/>
                <a:latin typeface="+mj-lt"/>
              </a:rPr>
              <a:t>favour</a:t>
            </a:r>
            <a:r>
              <a:rPr lang="en-US" sz="3200" b="0" i="0" dirty="0">
                <a:solidFill>
                  <a:srgbClr val="333333"/>
                </a:solidFill>
                <a:effectLst/>
                <a:latin typeface="+mj-lt"/>
              </a:rPr>
              <a:t> or disadvantage certain economic operators (Art. 68(2)(a))</a:t>
            </a:r>
            <a:endParaRPr lang="en-US" sz="3200" dirty="0">
              <a:solidFill>
                <a:srgbClr val="333333"/>
              </a:solidFill>
              <a:latin typeface="+mj-lt"/>
            </a:endParaRPr>
          </a:p>
          <a:p>
            <a:pPr marL="285750" marR="0" lvl="0" indent="-285750" algn="l" rtl="0">
              <a:lnSpc>
                <a:spcPct val="100000"/>
              </a:lnSpc>
              <a:spcBef>
                <a:spcPts val="0"/>
              </a:spcBef>
              <a:spcAft>
                <a:spcPts val="0"/>
              </a:spcAft>
              <a:buClr>
                <a:srgbClr val="000000"/>
              </a:buClr>
              <a:buSzPts val="3600"/>
              <a:buFont typeface="Wingdings" panose="05000000000000000000" pitchFamily="2" charset="2"/>
              <a:buChar char="Ø"/>
            </a:pPr>
            <a:endParaRPr lang="it-IT" sz="3600" dirty="0">
              <a:solidFill>
                <a:srgbClr val="404040"/>
              </a:solidFill>
              <a:effectLst/>
              <a:latin typeface="Calibri"/>
              <a:ea typeface="Calibri"/>
              <a:cs typeface="Calibri"/>
              <a:sym typeface="Calibri"/>
            </a:endParaRPr>
          </a:p>
          <a:p>
            <a:pPr marL="285750" marR="0" lvl="0" indent="-285750" algn="l" rtl="0">
              <a:lnSpc>
                <a:spcPct val="100000"/>
              </a:lnSpc>
              <a:spcBef>
                <a:spcPts val="0"/>
              </a:spcBef>
              <a:spcAft>
                <a:spcPts val="0"/>
              </a:spcAft>
              <a:buClr>
                <a:srgbClr val="000000"/>
              </a:buClr>
              <a:buSzPts val="3600"/>
              <a:buFont typeface="Wingdings" panose="05000000000000000000" pitchFamily="2" charset="2"/>
              <a:buChar char="Ø"/>
            </a:pPr>
            <a:endParaRPr sz="1400" b="0" i="0" u="none" strike="noStrike" cap="none" dirty="0">
              <a:solidFill>
                <a:srgbClr val="000000"/>
              </a:solidFill>
              <a:latin typeface="Arial"/>
              <a:ea typeface="Arial"/>
              <a:cs typeface="Arial"/>
              <a:sym typeface="Arial"/>
            </a:endParaRPr>
          </a:p>
        </p:txBody>
      </p:sp>
      <p:pic>
        <p:nvPicPr>
          <p:cNvPr id="150" name="Google Shape;150;p7"/>
          <p:cNvPicPr preferRelativeResize="0"/>
          <p:nvPr/>
        </p:nvPicPr>
        <p:blipFill rotWithShape="1">
          <a:blip r:embed="rId3">
            <a:alphaModFix/>
          </a:blip>
          <a:srcRect/>
          <a:stretch/>
        </p:blipFill>
        <p:spPr>
          <a:xfrm>
            <a:off x="7729847" y="8760774"/>
            <a:ext cx="2828306" cy="1414152"/>
          </a:xfrm>
          <a:prstGeom prst="rect">
            <a:avLst/>
          </a:prstGeom>
          <a:noFill/>
          <a:ln>
            <a:noFill/>
          </a:ln>
        </p:spPr>
      </p:pic>
      <p:pic>
        <p:nvPicPr>
          <p:cNvPr id="151" name="Google Shape;151;p7"/>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152" name="Google Shape;152;p7"/>
          <p:cNvPicPr preferRelativeResize="0"/>
          <p:nvPr/>
        </p:nvPicPr>
        <p:blipFill rotWithShape="1">
          <a:blip r:embed="rId5">
            <a:alphaModFix/>
          </a:blip>
          <a:srcRect l="1469" r="1468"/>
          <a:stretch/>
        </p:blipFill>
        <p:spPr>
          <a:xfrm>
            <a:off x="15738685" y="8854689"/>
            <a:ext cx="1771875" cy="1220069"/>
          </a:xfrm>
          <a:prstGeom prst="rect">
            <a:avLst/>
          </a:prstGeom>
          <a:noFill/>
          <a:ln>
            <a:noFill/>
          </a:ln>
        </p:spPr>
      </p:pic>
      <p:sp>
        <p:nvSpPr>
          <p:cNvPr id="153" name="Google Shape;153;p7"/>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54" name="Google Shape;154;p7"/>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510066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F3C1F2C-197B-104F-4A58-B5D96CAA71C0}"/>
              </a:ext>
            </a:extLst>
          </p:cNvPr>
          <p:cNvSpPr>
            <a:spLocks noGrp="1"/>
          </p:cNvSpPr>
          <p:nvPr>
            <p:ph type="title"/>
          </p:nvPr>
        </p:nvSpPr>
        <p:spPr>
          <a:xfrm>
            <a:off x="7848600" y="2051509"/>
            <a:ext cx="9186864" cy="3998264"/>
          </a:xfrm>
        </p:spPr>
        <p:txBody>
          <a:bodyPr vert="horz" lIns="91440" tIns="45720" rIns="91440" bIns="45720" rtlCol="0" anchor="b">
            <a:normAutofit/>
          </a:bodyPr>
          <a:lstStyle/>
          <a:p>
            <a:pPr algn="r">
              <a:lnSpc>
                <a:spcPct val="90000"/>
              </a:lnSpc>
              <a:spcBef>
                <a:spcPct val="0"/>
              </a:spcBef>
            </a:pPr>
            <a:r>
              <a:rPr lang="en-US" sz="5900" b="0" i="0" kern="1200">
                <a:solidFill>
                  <a:schemeClr val="bg1"/>
                </a:solidFill>
                <a:effectLst/>
                <a:latin typeface="+mj-lt"/>
                <a:ea typeface="+mj-ea"/>
                <a:cs typeface="+mj-cs"/>
              </a:rPr>
              <a:t>Mandatory GPP as technical specifications, award criteria and/or exclusion/selection</a:t>
            </a:r>
            <a:endParaRPr lang="en-US" sz="5900" kern="1200">
              <a:solidFill>
                <a:schemeClr val="bg1"/>
              </a:solidFill>
              <a:latin typeface="+mj-lt"/>
              <a:ea typeface="+mj-ea"/>
              <a:cs typeface="+mj-cs"/>
            </a:endParaRPr>
          </a:p>
        </p:txBody>
      </p:sp>
      <p:sp>
        <p:nvSpPr>
          <p:cNvPr id="3" name="Segnaposto testo 2">
            <a:extLst>
              <a:ext uri="{FF2B5EF4-FFF2-40B4-BE49-F238E27FC236}">
                <a16:creationId xmlns:a16="http://schemas.microsoft.com/office/drawing/2014/main" id="{52C219E4-717A-089C-8E23-824DEC3D71B1}"/>
              </a:ext>
            </a:extLst>
          </p:cNvPr>
          <p:cNvSpPr>
            <a:spLocks noGrp="1"/>
          </p:cNvSpPr>
          <p:nvPr>
            <p:ph type="body" idx="1"/>
          </p:nvPr>
        </p:nvSpPr>
        <p:spPr>
          <a:xfrm>
            <a:off x="7843053" y="6621270"/>
            <a:ext cx="9192411" cy="1326807"/>
          </a:xfrm>
        </p:spPr>
        <p:txBody>
          <a:bodyPr vert="horz" lIns="91440" tIns="45720" rIns="91440" bIns="45720" rtlCol="0">
            <a:normAutofit/>
          </a:bodyPr>
          <a:lstStyle/>
          <a:p>
            <a:pPr marL="0" indent="0" algn="r">
              <a:lnSpc>
                <a:spcPct val="90000"/>
              </a:lnSpc>
              <a:spcBef>
                <a:spcPts val="1000"/>
              </a:spcBef>
            </a:pPr>
            <a:endParaRPr lang="en-US" sz="2400" kern="1200">
              <a:solidFill>
                <a:schemeClr val="bg1"/>
              </a:solidFill>
              <a:latin typeface="+mn-lt"/>
              <a:ea typeface="+mn-ea"/>
              <a:cs typeface="+mn-cs"/>
            </a:endParaRPr>
          </a:p>
        </p:txBody>
      </p:sp>
      <p:pic>
        <p:nvPicPr>
          <p:cNvPr id="1026" name="Picture 2">
            <a:extLst>
              <a:ext uri="{FF2B5EF4-FFF2-40B4-BE49-F238E27FC236}">
                <a16:creationId xmlns:a16="http://schemas.microsoft.com/office/drawing/2014/main" id="{BDC780FA-6899-DFBE-05AB-33A7CEAA8F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77" b="-2"/>
          <a:stretch/>
        </p:blipFill>
        <p:spPr bwMode="auto">
          <a:xfrm>
            <a:off x="1" y="10"/>
            <a:ext cx="6826829" cy="10286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45930" y="-1"/>
            <a:ext cx="1326362" cy="10287001"/>
            <a:chOff x="3697284" y="-1"/>
            <a:chExt cx="884241" cy="6858001"/>
          </a:xfrm>
          <a:effectLst>
            <a:outerShdw blurRad="381000" dist="152400" algn="l" rotWithShape="0">
              <a:prstClr val="black">
                <a:alpha val="10000"/>
              </a:prstClr>
            </a:outerShdw>
          </a:effectLst>
        </p:grpSpPr>
        <p:sp>
          <p:nvSpPr>
            <p:cNvPr id="1034" name="Freeform: Shape 1033">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5414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p:nvPr/>
        </p:nvSpPr>
        <p:spPr>
          <a:xfrm>
            <a:off x="0" y="0"/>
            <a:ext cx="406800" cy="102870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8"/>
          <p:cNvPicPr preferRelativeResize="0"/>
          <p:nvPr/>
        </p:nvPicPr>
        <p:blipFill rotWithShape="1">
          <a:blip r:embed="rId3">
            <a:alphaModFix/>
          </a:blip>
          <a:srcRect/>
          <a:stretch/>
        </p:blipFill>
        <p:spPr>
          <a:xfrm>
            <a:off x="7729847" y="8710689"/>
            <a:ext cx="2828305" cy="1414152"/>
          </a:xfrm>
          <a:prstGeom prst="rect">
            <a:avLst/>
          </a:prstGeom>
          <a:noFill/>
          <a:ln>
            <a:noFill/>
          </a:ln>
        </p:spPr>
      </p:pic>
      <p:pic>
        <p:nvPicPr>
          <p:cNvPr id="163" name="Google Shape;163;p8"/>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164" name="Google Shape;164;p8"/>
          <p:cNvPicPr preferRelativeResize="0"/>
          <p:nvPr/>
        </p:nvPicPr>
        <p:blipFill rotWithShape="1">
          <a:blip r:embed="rId5">
            <a:alphaModFix/>
          </a:blip>
          <a:srcRect l="1465" r="1475"/>
          <a:stretch/>
        </p:blipFill>
        <p:spPr>
          <a:xfrm>
            <a:off x="15844507" y="8857815"/>
            <a:ext cx="1771875" cy="1220069"/>
          </a:xfrm>
          <a:prstGeom prst="rect">
            <a:avLst/>
          </a:prstGeom>
          <a:noFill/>
          <a:ln>
            <a:noFill/>
          </a:ln>
        </p:spPr>
      </p:pic>
      <p:sp>
        <p:nvSpPr>
          <p:cNvPr id="165" name="Google Shape;165;p8"/>
          <p:cNvSpPr txBox="1"/>
          <p:nvPr/>
        </p:nvSpPr>
        <p:spPr>
          <a:xfrm>
            <a:off x="6661429" y="194023"/>
            <a:ext cx="11366100" cy="531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66" name="Google Shape;166;p8"/>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8"/>
          <p:cNvSpPr/>
          <p:nvPr/>
        </p:nvSpPr>
        <p:spPr>
          <a:xfrm>
            <a:off x="1826582" y="2552700"/>
            <a:ext cx="8910244" cy="6186269"/>
          </a:xfrm>
          <a:prstGeom prst="rect">
            <a:avLst/>
          </a:prstGeom>
          <a:noFill/>
          <a:ln>
            <a:noFill/>
          </a:ln>
        </p:spPr>
        <p:txBody>
          <a:bodyPr spcFirstLastPara="1" wrap="square" lIns="91425" tIns="45700" rIns="91425" bIns="45700" anchor="t" anchorCtr="0">
            <a:spAutoFit/>
          </a:bodyPr>
          <a:lstStyle/>
          <a:p>
            <a:pPr marL="571500" marR="0" lvl="0" indent="-571500" algn="l" rtl="0">
              <a:lnSpc>
                <a:spcPct val="100000"/>
              </a:lnSpc>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The Green Deal: “Public authorities, including the EU institutions, should lead by example and ensure their procurement is green”. </a:t>
            </a:r>
            <a:endParaRPr sz="1400" b="0" i="0" u="none" strike="noStrike" cap="none" dirty="0">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chemeClr val="dk1"/>
              </a:buClr>
              <a:buSzPts val="3600"/>
              <a:buFont typeface="Arial"/>
              <a:buChar char="•"/>
            </a:pPr>
            <a:r>
              <a:rPr lang="en-US" sz="3600" b="0" i="0" u="none" strike="noStrike" cap="none" dirty="0">
                <a:solidFill>
                  <a:schemeClr val="dk1"/>
                </a:solidFill>
                <a:latin typeface="Calibri"/>
                <a:ea typeface="Calibri"/>
                <a:cs typeface="Calibri"/>
                <a:sym typeface="Calibri"/>
              </a:rPr>
              <a:t>The European Green Deal Investment Plan “The Commission will propose </a:t>
            </a:r>
            <a:r>
              <a:rPr lang="en-US" sz="3600" b="0" i="0" u="sng" strike="noStrike" cap="none" dirty="0">
                <a:solidFill>
                  <a:schemeClr val="dk1"/>
                </a:solidFill>
                <a:latin typeface="Calibri"/>
                <a:ea typeface="Calibri"/>
                <a:cs typeface="Calibri"/>
                <a:sym typeface="Calibri"/>
              </a:rPr>
              <a:t>minimum mandatory green criteria or targets </a:t>
            </a:r>
            <a:r>
              <a:rPr lang="en-US" sz="3600" b="0" i="0" u="none" strike="noStrike" cap="none" dirty="0">
                <a:solidFill>
                  <a:schemeClr val="dk1"/>
                </a:solidFill>
                <a:latin typeface="Calibri"/>
                <a:ea typeface="Calibri"/>
                <a:cs typeface="Calibri"/>
                <a:sym typeface="Calibri"/>
              </a:rPr>
              <a:t>for public procurements in sectoral initiatives, EU funding or product-specific legislation”.</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Calibri"/>
                <a:ea typeface="Calibri"/>
                <a:cs typeface="Calibri"/>
                <a:sym typeface="Calibri"/>
              </a:rPr>
              <a:t>https://ec.europa.eu/commission/presscorner/detail/en/fs_20_48</a:t>
            </a:r>
            <a:endParaRPr sz="1400" b="0" i="0" u="none" strike="noStrike" cap="none" dirty="0">
              <a:solidFill>
                <a:srgbClr val="000000"/>
              </a:solidFill>
              <a:latin typeface="Arial"/>
              <a:ea typeface="Arial"/>
              <a:cs typeface="Arial"/>
              <a:sym typeface="Arial"/>
            </a:endParaRPr>
          </a:p>
        </p:txBody>
      </p:sp>
      <p:sp>
        <p:nvSpPr>
          <p:cNvPr id="168" name="Google Shape;168;p8"/>
          <p:cNvSpPr/>
          <p:nvPr/>
        </p:nvSpPr>
        <p:spPr>
          <a:xfrm>
            <a:off x="1371600" y="1300804"/>
            <a:ext cx="141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00B050"/>
                </a:solidFill>
                <a:latin typeface="Arial"/>
                <a:ea typeface="Arial"/>
                <a:cs typeface="Arial"/>
                <a:sym typeface="Arial"/>
              </a:rPr>
              <a:t>PP &amp; EUROPEAN GREEN DEAL</a:t>
            </a:r>
            <a:endParaRPr sz="5400" b="1" i="0" u="none" strike="noStrike" cap="none">
              <a:solidFill>
                <a:srgbClr val="00B050"/>
              </a:solidFill>
              <a:latin typeface="Calibri"/>
              <a:ea typeface="Calibri"/>
              <a:cs typeface="Calibri"/>
              <a:sym typeface="Calibri"/>
            </a:endParaRPr>
          </a:p>
        </p:txBody>
      </p:sp>
      <p:pic>
        <p:nvPicPr>
          <p:cNvPr id="2" name="Google Shape;156;p7" descr="New Green Deal europeo, obiettivi e sfide al 2050 • Lumi">
            <a:extLst>
              <a:ext uri="{FF2B5EF4-FFF2-40B4-BE49-F238E27FC236}">
                <a16:creationId xmlns:a16="http://schemas.microsoft.com/office/drawing/2014/main" id="{03A2BF28-EE17-A0C0-C127-B1721E7F1AA8}"/>
              </a:ext>
            </a:extLst>
          </p:cNvPr>
          <p:cNvPicPr preferRelativeResize="0"/>
          <p:nvPr/>
        </p:nvPicPr>
        <p:blipFill rotWithShape="1">
          <a:blip r:embed="rId6">
            <a:alphaModFix/>
          </a:blip>
          <a:srcRect/>
          <a:stretch/>
        </p:blipFill>
        <p:spPr>
          <a:xfrm>
            <a:off x="11449338" y="3467100"/>
            <a:ext cx="5876637" cy="355392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c160342f0d_0_12"/>
          <p:cNvSpPr/>
          <p:nvPr/>
        </p:nvSpPr>
        <p:spPr>
          <a:xfrm>
            <a:off x="0" y="0"/>
            <a:ext cx="406800" cy="10287000"/>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g2c160342f0d_0_12"/>
          <p:cNvSpPr txBox="1"/>
          <p:nvPr/>
        </p:nvSpPr>
        <p:spPr>
          <a:xfrm>
            <a:off x="1147575" y="725050"/>
            <a:ext cx="9235500" cy="1015800"/>
          </a:xfrm>
          <a:prstGeom prst="rect">
            <a:avLst/>
          </a:prstGeom>
          <a:noFill/>
          <a:ln>
            <a:noFill/>
          </a:ln>
        </p:spPr>
        <p:txBody>
          <a:bodyPr spcFirstLastPara="1" wrap="square" lIns="0" tIns="0" rIns="0" bIns="0" anchor="t" anchorCtr="0">
            <a:spAutoFit/>
          </a:bodyPr>
          <a:lstStyle/>
          <a:p>
            <a:pPr marL="0" marR="0" lvl="0" indent="0" algn="l" rtl="0">
              <a:lnSpc>
                <a:spcPct val="163636"/>
              </a:lnSpc>
              <a:spcBef>
                <a:spcPts val="0"/>
              </a:spcBef>
              <a:spcAft>
                <a:spcPts val="0"/>
              </a:spcAft>
              <a:buClr>
                <a:srgbClr val="000000"/>
              </a:buClr>
              <a:buSzPts val="6600"/>
              <a:buFont typeface="Arial"/>
              <a:buNone/>
            </a:pPr>
            <a:r>
              <a:rPr lang="en-US" sz="6600" b="1" i="0" u="none" strike="noStrike" cap="none">
                <a:solidFill>
                  <a:srgbClr val="002060"/>
                </a:solidFill>
                <a:latin typeface="Arial"/>
                <a:ea typeface="Arial"/>
                <a:cs typeface="Arial"/>
                <a:sym typeface="Arial"/>
              </a:rPr>
              <a:t>Batteries Regulation</a:t>
            </a:r>
            <a:endParaRPr sz="1400" b="1" i="0" u="none" strike="noStrike" cap="none">
              <a:solidFill>
                <a:srgbClr val="000000"/>
              </a:solidFill>
              <a:latin typeface="Arial"/>
              <a:ea typeface="Arial"/>
              <a:cs typeface="Arial"/>
              <a:sym typeface="Arial"/>
            </a:endParaRPr>
          </a:p>
        </p:txBody>
      </p:sp>
      <p:pic>
        <p:nvPicPr>
          <p:cNvPr id="207" name="Google Shape;207;g2c160342f0d_0_12"/>
          <p:cNvPicPr preferRelativeResize="0"/>
          <p:nvPr/>
        </p:nvPicPr>
        <p:blipFill rotWithShape="1">
          <a:blip r:embed="rId3">
            <a:alphaModFix/>
          </a:blip>
          <a:srcRect/>
          <a:stretch/>
        </p:blipFill>
        <p:spPr>
          <a:xfrm>
            <a:off x="7729847" y="8710689"/>
            <a:ext cx="2828305" cy="1414152"/>
          </a:xfrm>
          <a:prstGeom prst="rect">
            <a:avLst/>
          </a:prstGeom>
          <a:noFill/>
          <a:ln>
            <a:noFill/>
          </a:ln>
        </p:spPr>
      </p:pic>
      <p:pic>
        <p:nvPicPr>
          <p:cNvPr id="208" name="Google Shape;208;g2c160342f0d_0_12"/>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209" name="Google Shape;209;g2c160342f0d_0_12"/>
          <p:cNvPicPr preferRelativeResize="0"/>
          <p:nvPr/>
        </p:nvPicPr>
        <p:blipFill rotWithShape="1">
          <a:blip r:embed="rId5">
            <a:alphaModFix/>
          </a:blip>
          <a:srcRect l="1465" r="1475"/>
          <a:stretch/>
        </p:blipFill>
        <p:spPr>
          <a:xfrm>
            <a:off x="15844507" y="8857815"/>
            <a:ext cx="1771875" cy="1220069"/>
          </a:xfrm>
          <a:prstGeom prst="rect">
            <a:avLst/>
          </a:prstGeom>
          <a:noFill/>
          <a:ln>
            <a:noFill/>
          </a:ln>
        </p:spPr>
      </p:pic>
      <p:sp>
        <p:nvSpPr>
          <p:cNvPr id="210" name="Google Shape;210;g2c160342f0d_0_12"/>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211" name="Google Shape;211;g2c160342f0d_0_12"/>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g2c160342f0d_0_12"/>
          <p:cNvSpPr/>
          <p:nvPr/>
        </p:nvSpPr>
        <p:spPr>
          <a:xfrm>
            <a:off x="941825" y="2272274"/>
            <a:ext cx="10259700" cy="62157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600"/>
              </a:spcBef>
              <a:spcAft>
                <a:spcPts val="0"/>
              </a:spcAft>
              <a:buClr>
                <a:srgbClr val="000000"/>
              </a:buClr>
              <a:buSzPts val="1100"/>
              <a:buFont typeface="Arial"/>
              <a:buNone/>
            </a:pPr>
            <a:r>
              <a:rPr lang="en-US" sz="3600" b="0" i="0" u="none" strike="noStrike" cap="none">
                <a:solidFill>
                  <a:schemeClr val="dk1"/>
                </a:solidFill>
                <a:latin typeface="Calibri"/>
                <a:ea typeface="Calibri"/>
                <a:cs typeface="Calibri"/>
                <a:sym typeface="Calibri"/>
              </a:rPr>
              <a:t>Regulation  (EU) 2023/1542 concerning batteries and waste batteries</a:t>
            </a:r>
            <a:endParaRPr sz="3600" b="0" i="0" u="none" strike="noStrike" cap="none">
              <a:solidFill>
                <a:schemeClr val="dk1"/>
              </a:solidFill>
              <a:latin typeface="Calibri"/>
              <a:ea typeface="Calibri"/>
              <a:cs typeface="Calibri"/>
              <a:sym typeface="Calibri"/>
            </a:endParaRPr>
          </a:p>
          <a:p>
            <a:pPr marL="457200" marR="0" lvl="0" indent="-457200" algn="just" rtl="0">
              <a:lnSpc>
                <a:spcPct val="100000"/>
              </a:lnSpc>
              <a:spcBef>
                <a:spcPts val="600"/>
              </a:spcBef>
              <a:spcAft>
                <a:spcPts val="0"/>
              </a:spcAft>
              <a:buClr>
                <a:schemeClr val="dk1"/>
              </a:buClr>
              <a:buSzPts val="3600"/>
              <a:buFont typeface="Calibri"/>
              <a:buChar char="●"/>
            </a:pPr>
            <a:r>
              <a:rPr lang="en-US" sz="3600" b="0" i="0" u="none" strike="noStrike" cap="none">
                <a:solidFill>
                  <a:schemeClr val="dk1"/>
                </a:solidFill>
                <a:latin typeface="Calibri"/>
                <a:ea typeface="Calibri"/>
                <a:cs typeface="Calibri"/>
                <a:sym typeface="Calibri"/>
              </a:rPr>
              <a:t>Art. 85(1) CA/Es shall “take account of the environmental impacts of those batteries over their life cycle with a view to ensuring that such impacts are kept to a minimum”.</a:t>
            </a:r>
            <a:endParaRPr sz="3600" b="0" i="0" u="none" strike="noStrike" cap="none">
              <a:solidFill>
                <a:schemeClr val="dk1"/>
              </a:solidFill>
              <a:latin typeface="Calibri"/>
              <a:ea typeface="Calibri"/>
              <a:cs typeface="Calibri"/>
              <a:sym typeface="Calibri"/>
            </a:endParaRPr>
          </a:p>
          <a:p>
            <a:pPr marL="457200" marR="0" lvl="0" indent="-457200" algn="just" rtl="0">
              <a:lnSpc>
                <a:spcPct val="100000"/>
              </a:lnSpc>
              <a:spcBef>
                <a:spcPts val="600"/>
              </a:spcBef>
              <a:spcAft>
                <a:spcPts val="0"/>
              </a:spcAft>
              <a:buClr>
                <a:schemeClr val="dk1"/>
              </a:buClr>
              <a:buSzPts val="3600"/>
              <a:buFont typeface="Calibri"/>
              <a:buChar char="●"/>
            </a:pPr>
            <a:r>
              <a:rPr lang="en-US" sz="3600" b="0" i="0" u="none" strike="noStrike" cap="none">
                <a:solidFill>
                  <a:schemeClr val="dk1"/>
                </a:solidFill>
                <a:latin typeface="Calibri"/>
                <a:ea typeface="Calibri"/>
                <a:cs typeface="Calibri"/>
                <a:sym typeface="Calibri"/>
              </a:rPr>
              <a:t>Art. 85(3) Commission establishes award criteria for procurement procedures for batteries, or products containing batteries, based on the sustainability requirements. CA/Es shall refer to those criteria</a:t>
            </a:r>
            <a:endParaRPr sz="3600" b="0" i="0" u="none" strike="noStrike" cap="none">
              <a:solidFill>
                <a:schemeClr val="dk1"/>
              </a:solidFill>
              <a:latin typeface="Calibri"/>
              <a:ea typeface="Calibri"/>
              <a:cs typeface="Calibri"/>
              <a:sym typeface="Calibri"/>
            </a:endParaRPr>
          </a:p>
        </p:txBody>
      </p:sp>
      <p:pic>
        <p:nvPicPr>
          <p:cNvPr id="213" name="Google Shape;213;g2c160342f0d_0_12" descr="Recycle Batteries Clipart | Free Images at Clker.com - vector clip art  online, royalty free &amp; public domain"/>
          <p:cNvPicPr preferRelativeResize="0"/>
          <p:nvPr/>
        </p:nvPicPr>
        <p:blipFill rotWithShape="1">
          <a:blip r:embed="rId6">
            <a:alphaModFix/>
          </a:blip>
          <a:srcRect/>
          <a:stretch/>
        </p:blipFill>
        <p:spPr>
          <a:xfrm>
            <a:off x="12838657" y="2469128"/>
            <a:ext cx="5343525" cy="571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g2c160342f0d_0_157"/>
          <p:cNvSpPr/>
          <p:nvPr/>
        </p:nvSpPr>
        <p:spPr>
          <a:xfrm>
            <a:off x="0" y="0"/>
            <a:ext cx="406800" cy="102870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9" name="Google Shape;279;g2c160342f0d_0_157"/>
          <p:cNvPicPr preferRelativeResize="0"/>
          <p:nvPr/>
        </p:nvPicPr>
        <p:blipFill rotWithShape="1">
          <a:blip r:embed="rId3">
            <a:alphaModFix/>
          </a:blip>
          <a:srcRect/>
          <a:stretch/>
        </p:blipFill>
        <p:spPr>
          <a:xfrm>
            <a:off x="7729847" y="8710689"/>
            <a:ext cx="2828305" cy="1414152"/>
          </a:xfrm>
          <a:prstGeom prst="rect">
            <a:avLst/>
          </a:prstGeom>
          <a:noFill/>
          <a:ln>
            <a:noFill/>
          </a:ln>
        </p:spPr>
      </p:pic>
      <p:pic>
        <p:nvPicPr>
          <p:cNvPr id="280" name="Google Shape;280;g2c160342f0d_0_157"/>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281" name="Google Shape;281;g2c160342f0d_0_157"/>
          <p:cNvPicPr preferRelativeResize="0"/>
          <p:nvPr/>
        </p:nvPicPr>
        <p:blipFill rotWithShape="1">
          <a:blip r:embed="rId5">
            <a:alphaModFix/>
          </a:blip>
          <a:srcRect l="1465" r="1475"/>
          <a:stretch/>
        </p:blipFill>
        <p:spPr>
          <a:xfrm>
            <a:off x="15844507" y="8857815"/>
            <a:ext cx="1771875" cy="1220069"/>
          </a:xfrm>
          <a:prstGeom prst="rect">
            <a:avLst/>
          </a:prstGeom>
          <a:noFill/>
          <a:ln>
            <a:noFill/>
          </a:ln>
        </p:spPr>
      </p:pic>
      <p:sp>
        <p:nvSpPr>
          <p:cNvPr id="282" name="Google Shape;282;g2c160342f0d_0_157"/>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283" name="Google Shape;283;g2c160342f0d_0_157"/>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g2c160342f0d_0_157"/>
          <p:cNvSpPr/>
          <p:nvPr/>
        </p:nvSpPr>
        <p:spPr>
          <a:xfrm>
            <a:off x="1225975" y="1911775"/>
            <a:ext cx="16651800" cy="6273000"/>
          </a:xfrm>
          <a:prstGeom prst="rect">
            <a:avLst/>
          </a:prstGeom>
          <a:noFill/>
          <a:ln>
            <a:noFill/>
          </a:ln>
        </p:spPr>
        <p:txBody>
          <a:bodyPr spcFirstLastPara="1" wrap="square" lIns="91425" tIns="45700" rIns="91425" bIns="45700" anchor="t" anchorCtr="0">
            <a:noAutofit/>
          </a:bodyPr>
          <a:lstStyle/>
          <a:p>
            <a:pPr marL="457200" lvl="0" indent="-444500" algn="l" rtl="0">
              <a:lnSpc>
                <a:spcPct val="115000"/>
              </a:lnSpc>
              <a:spcBef>
                <a:spcPts val="0"/>
              </a:spcBef>
              <a:spcAft>
                <a:spcPts val="0"/>
              </a:spcAft>
              <a:buClr>
                <a:srgbClr val="3F4A52"/>
              </a:buClr>
              <a:buSzPts val="3400"/>
              <a:buChar char="★"/>
            </a:pPr>
            <a:r>
              <a:rPr lang="en-US" sz="3400" dirty="0">
                <a:solidFill>
                  <a:srgbClr val="3F4A52"/>
                </a:solidFill>
                <a:highlight>
                  <a:srgbClr val="FFFFFF"/>
                </a:highlight>
              </a:rPr>
              <a:t> </a:t>
            </a:r>
            <a:r>
              <a:rPr lang="en-US" sz="3600" dirty="0" err="1">
                <a:solidFill>
                  <a:srgbClr val="3F4A52"/>
                </a:solidFill>
                <a:highlight>
                  <a:srgbClr val="FFFFFF"/>
                </a:highlight>
              </a:rPr>
              <a:t>incentivising</a:t>
            </a:r>
            <a:r>
              <a:rPr lang="en-US" sz="3600" dirty="0">
                <a:solidFill>
                  <a:srgbClr val="3F4A52"/>
                </a:solidFill>
                <a:highlight>
                  <a:srgbClr val="FFFFFF"/>
                </a:highlight>
              </a:rPr>
              <a:t> the purchase of net-zero technology products</a:t>
            </a:r>
            <a:endParaRPr sz="3600" dirty="0">
              <a:solidFill>
                <a:srgbClr val="3F4A52"/>
              </a:solidFill>
              <a:highlight>
                <a:srgbClr val="FFFFFF"/>
              </a:highlight>
            </a:endParaRPr>
          </a:p>
          <a:p>
            <a:pPr marL="457200" lvl="0" indent="-457200" algn="l" rtl="0">
              <a:lnSpc>
                <a:spcPct val="115000"/>
              </a:lnSpc>
              <a:spcBef>
                <a:spcPts val="0"/>
              </a:spcBef>
              <a:spcAft>
                <a:spcPts val="0"/>
              </a:spcAft>
              <a:buClr>
                <a:srgbClr val="3F4A52"/>
              </a:buClr>
              <a:buSzPts val="3600"/>
              <a:buChar char="★"/>
            </a:pPr>
            <a:r>
              <a:rPr lang="en-US" sz="3600" dirty="0">
                <a:solidFill>
                  <a:srgbClr val="3F4A52"/>
                </a:solidFill>
                <a:highlight>
                  <a:srgbClr val="FFFFFF"/>
                </a:highlight>
              </a:rPr>
              <a:t>environmental sustainability contribution will be a mandatory minimum requirement</a:t>
            </a:r>
            <a:endParaRPr sz="3600" dirty="0">
              <a:solidFill>
                <a:srgbClr val="3F4A52"/>
              </a:solidFill>
              <a:highlight>
                <a:srgbClr val="FFFFFF"/>
              </a:highlight>
            </a:endParaRPr>
          </a:p>
          <a:p>
            <a:pPr marL="457200" lvl="0" indent="-457200" algn="l" rtl="0">
              <a:lnSpc>
                <a:spcPct val="115000"/>
              </a:lnSpc>
              <a:spcBef>
                <a:spcPts val="0"/>
              </a:spcBef>
              <a:spcAft>
                <a:spcPts val="0"/>
              </a:spcAft>
              <a:buClr>
                <a:srgbClr val="3F4A52"/>
              </a:buClr>
              <a:buSzPts val="3600"/>
              <a:buChar char="★"/>
            </a:pPr>
            <a:r>
              <a:rPr lang="en-US" sz="3600" dirty="0">
                <a:solidFill>
                  <a:srgbClr val="3F4A52"/>
                </a:solidFill>
                <a:highlight>
                  <a:srgbClr val="FFFFFF"/>
                </a:highlight>
              </a:rPr>
              <a:t>resilience contribution will be applied if there is a third-country dependence of more than 50% for a specific strategic net-zero technology (or for its components) (only be considered if the Commission has first assessed the level of dependence of each technology from a particular third country)</a:t>
            </a:r>
            <a:endParaRPr sz="3600" dirty="0">
              <a:solidFill>
                <a:srgbClr val="3F4A52"/>
              </a:solidFill>
              <a:highlight>
                <a:srgbClr val="FFFFFF"/>
              </a:highlight>
            </a:endParaRPr>
          </a:p>
          <a:p>
            <a:pPr marL="457200" lvl="0" indent="-457200" algn="l" rtl="0">
              <a:lnSpc>
                <a:spcPct val="115000"/>
              </a:lnSpc>
              <a:spcBef>
                <a:spcPts val="0"/>
              </a:spcBef>
              <a:spcAft>
                <a:spcPts val="0"/>
              </a:spcAft>
              <a:buClr>
                <a:srgbClr val="3F4A52"/>
              </a:buClr>
              <a:buSzPts val="3600"/>
              <a:buChar char="★"/>
            </a:pPr>
            <a:r>
              <a:rPr lang="en-US" sz="3600" dirty="0">
                <a:solidFill>
                  <a:srgbClr val="3F4A52"/>
                </a:solidFill>
                <a:highlight>
                  <a:srgbClr val="FFFFFF"/>
                </a:highlight>
              </a:rPr>
              <a:t>If the application of the resilience and sustainability contribution results in a disproportionate cost difference or if no suitable tenders or requests have been submitted, contracting authorities may decide to not apply these criteria</a:t>
            </a:r>
            <a:endParaRPr sz="3600" dirty="0">
              <a:solidFill>
                <a:schemeClr val="dk1"/>
              </a:solidFill>
              <a:latin typeface="Calibri"/>
              <a:ea typeface="Calibri"/>
              <a:cs typeface="Calibri"/>
              <a:sym typeface="Calibri"/>
            </a:endParaRPr>
          </a:p>
        </p:txBody>
      </p:sp>
      <p:sp>
        <p:nvSpPr>
          <p:cNvPr id="285" name="Google Shape;285;g2c160342f0d_0_157"/>
          <p:cNvSpPr/>
          <p:nvPr/>
        </p:nvSpPr>
        <p:spPr>
          <a:xfrm>
            <a:off x="905650" y="526097"/>
            <a:ext cx="14639100" cy="169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rgbClr val="00B050"/>
                </a:solidFill>
                <a:latin typeface="Calibri" panose="020F0502020204030204" pitchFamily="34" charset="0"/>
                <a:ea typeface="Calibri" panose="020F0502020204030204" pitchFamily="34" charset="0"/>
                <a:cs typeface="Calibri" panose="020F0502020204030204" pitchFamily="34" charset="0"/>
              </a:rPr>
              <a:t>NZIA: </a:t>
            </a:r>
            <a:r>
              <a:rPr lang="it-IT" sz="5400" b="1" i="0" dirty="0" err="1">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Regulation</a:t>
            </a:r>
            <a:r>
              <a:rPr lang="it-IT" sz="5400" b="1" i="0" dirty="0">
                <a:solidFill>
                  <a:srgbClr val="00B05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(EU) 2024/1735</a:t>
            </a:r>
            <a:endParaRPr sz="5400" b="1" i="0" u="none" strike="noStrike" cap="none" dirty="0">
              <a:solidFill>
                <a:srgbClr val="00B050"/>
              </a:solidFill>
              <a:latin typeface="Calibri" panose="020F0502020204030204" pitchFamily="34" charset="0"/>
              <a:ea typeface="Calibri" panose="020F0502020204030204" pitchFamily="34" charset="0"/>
              <a:cs typeface="Calibri" panose="020F0502020204030204" pitchFamily="34" charset="0"/>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c160342f0d_0_193"/>
          <p:cNvSpPr/>
          <p:nvPr/>
        </p:nvSpPr>
        <p:spPr>
          <a:xfrm>
            <a:off x="0" y="0"/>
            <a:ext cx="406800" cy="2575800"/>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56" name="Google Shape;356;g2c160342f0d_0_193"/>
          <p:cNvGrpSpPr/>
          <p:nvPr/>
        </p:nvGrpSpPr>
        <p:grpSpPr>
          <a:xfrm>
            <a:off x="914400" y="1195974"/>
            <a:ext cx="11890425" cy="8803606"/>
            <a:chOff x="-1546453" y="-3490432"/>
            <a:chExt cx="15853900" cy="11738142"/>
          </a:xfrm>
        </p:grpSpPr>
        <p:sp>
          <p:nvSpPr>
            <p:cNvPr id="357" name="Google Shape;357;g2c160342f0d_0_193"/>
            <p:cNvSpPr txBox="1"/>
            <p:nvPr/>
          </p:nvSpPr>
          <p:spPr>
            <a:xfrm>
              <a:off x="-1546453" y="-1293364"/>
              <a:ext cx="14122500" cy="9541074"/>
            </a:xfrm>
            <a:prstGeom prst="rect">
              <a:avLst/>
            </a:prstGeom>
            <a:noFill/>
            <a:ln>
              <a:noFill/>
            </a:ln>
          </p:spPr>
          <p:txBody>
            <a:bodyPr spcFirstLastPara="1" wrap="square" lIns="0" tIns="0" rIns="0" bIns="0" anchor="t" anchorCtr="0">
              <a:spAutoFit/>
            </a:bodyPr>
            <a:lstStyle/>
            <a:p>
              <a:pPr marR="0" lvl="0" algn="l" rtl="0">
                <a:lnSpc>
                  <a:spcPct val="100000"/>
                </a:lnSpc>
                <a:spcBef>
                  <a:spcPts val="0"/>
                </a:spcBef>
                <a:spcAft>
                  <a:spcPts val="0"/>
                </a:spcAft>
                <a:buClr>
                  <a:srgbClr val="404040"/>
                </a:buClr>
                <a:buSzPts val="6400"/>
              </a:pPr>
              <a:r>
                <a:rPr lang="en-US" sz="3900" dirty="0">
                  <a:solidFill>
                    <a:srgbClr val="222222"/>
                  </a:solidFill>
                  <a:highlight>
                    <a:srgbClr val="FFFFFF"/>
                  </a:highlight>
                </a:rPr>
                <a:t>MSs </a:t>
              </a:r>
            </a:p>
            <a:p>
              <a:pPr marL="571500" marR="0" lvl="0" indent="-571500" algn="l" rtl="0">
                <a:lnSpc>
                  <a:spcPct val="100000"/>
                </a:lnSpc>
                <a:spcBef>
                  <a:spcPts val="0"/>
                </a:spcBef>
                <a:spcAft>
                  <a:spcPts val="0"/>
                </a:spcAft>
                <a:buClr>
                  <a:srgbClr val="404040"/>
                </a:buClr>
                <a:buSzPts val="6400"/>
                <a:buFont typeface="Wingdings" panose="05000000000000000000" pitchFamily="2" charset="2"/>
                <a:buChar char="Ø"/>
              </a:pPr>
              <a:r>
                <a:rPr lang="en-US" sz="3900" dirty="0">
                  <a:solidFill>
                    <a:srgbClr val="222222"/>
                  </a:solidFill>
                  <a:highlight>
                    <a:srgbClr val="FFFFFF"/>
                  </a:highlight>
                </a:rPr>
                <a:t>shall ensure that CAs and entities may </a:t>
              </a:r>
              <a:r>
                <a:rPr lang="en-US" sz="3900" b="1" dirty="0">
                  <a:solidFill>
                    <a:srgbClr val="222222"/>
                  </a:solidFill>
                  <a:highlight>
                    <a:srgbClr val="FFFFFF"/>
                  </a:highlight>
                </a:rPr>
                <a:t>exclude </a:t>
              </a:r>
              <a:r>
                <a:rPr lang="en-US" sz="3900" dirty="0">
                  <a:solidFill>
                    <a:srgbClr val="222222"/>
                  </a:solidFill>
                  <a:highlight>
                    <a:srgbClr val="FFFFFF"/>
                  </a:highlight>
                </a:rPr>
                <a:t>economic operators for non-compliance, </a:t>
              </a:r>
            </a:p>
            <a:p>
              <a:pPr marL="571500" marR="0" lvl="0" indent="-571500" algn="l" rtl="0">
                <a:lnSpc>
                  <a:spcPct val="100000"/>
                </a:lnSpc>
                <a:spcBef>
                  <a:spcPts val="0"/>
                </a:spcBef>
                <a:spcAft>
                  <a:spcPts val="0"/>
                </a:spcAft>
                <a:buClr>
                  <a:srgbClr val="404040"/>
                </a:buClr>
                <a:buSzPts val="6400"/>
                <a:buFont typeface="Wingdings" panose="05000000000000000000" pitchFamily="2" charset="2"/>
                <a:buChar char="Ø"/>
              </a:pPr>
              <a:r>
                <a:rPr lang="en-US" sz="3900" dirty="0">
                  <a:solidFill>
                    <a:srgbClr val="222222"/>
                  </a:solidFill>
                  <a:highlight>
                    <a:srgbClr val="FFFFFF"/>
                  </a:highlight>
                </a:rPr>
                <a:t>may require compliance with the national rules implementing the Directive as</a:t>
              </a:r>
              <a:r>
                <a:rPr lang="en-US" sz="3900" b="1" dirty="0">
                  <a:solidFill>
                    <a:srgbClr val="222222"/>
                  </a:solidFill>
                  <a:highlight>
                    <a:srgbClr val="FFFFFF"/>
                  </a:highlight>
                </a:rPr>
                <a:t> contract performance conditions </a:t>
              </a:r>
              <a:r>
                <a:rPr lang="en-US" sz="3900" dirty="0">
                  <a:solidFill>
                    <a:srgbClr val="222222"/>
                  </a:solidFill>
                  <a:highlight>
                    <a:srgbClr val="FFFFFF"/>
                  </a:highlight>
                </a:rPr>
                <a:t>for those economic operators bound by it. </a:t>
              </a:r>
            </a:p>
            <a:p>
              <a:pPr marL="571500" marR="0" lvl="0" indent="-749300" algn="l" rtl="0">
                <a:lnSpc>
                  <a:spcPct val="100000"/>
                </a:lnSpc>
                <a:spcBef>
                  <a:spcPts val="0"/>
                </a:spcBef>
                <a:spcAft>
                  <a:spcPts val="0"/>
                </a:spcAft>
                <a:buClr>
                  <a:srgbClr val="404040"/>
                </a:buClr>
                <a:buSzPts val="6400"/>
                <a:buFont typeface="arial"/>
                <a:buChar char="⮚"/>
              </a:pPr>
              <a:r>
                <a:rPr lang="en-US" sz="3900" dirty="0">
                  <a:solidFill>
                    <a:srgbClr val="222222"/>
                  </a:solidFill>
                  <a:highlight>
                    <a:srgbClr val="FFFFFF"/>
                  </a:highlight>
                </a:rPr>
                <a:t>Similarly, compliance with those rules by economic operators not bound by them may be </a:t>
              </a:r>
              <a:r>
                <a:rPr lang="en-US" sz="3900" dirty="0" err="1">
                  <a:solidFill>
                    <a:srgbClr val="222222"/>
                  </a:solidFill>
                  <a:highlight>
                    <a:srgbClr val="FFFFFF"/>
                  </a:highlight>
                </a:rPr>
                <a:t>valorised</a:t>
              </a:r>
              <a:r>
                <a:rPr lang="en-US" sz="3900" dirty="0">
                  <a:solidFill>
                    <a:srgbClr val="222222"/>
                  </a:solidFill>
                  <a:highlight>
                    <a:srgbClr val="FFFFFF"/>
                  </a:highlight>
                </a:rPr>
                <a:t> as an</a:t>
              </a:r>
              <a:r>
                <a:rPr lang="en-US" sz="3900" b="1" dirty="0">
                  <a:solidFill>
                    <a:srgbClr val="222222"/>
                  </a:solidFill>
                  <a:highlight>
                    <a:srgbClr val="FFFFFF"/>
                  </a:highlight>
                </a:rPr>
                <a:t> award criterion</a:t>
              </a:r>
              <a:endParaRPr sz="8900" b="0" i="0" u="none" strike="noStrike" cap="none" dirty="0">
                <a:solidFill>
                  <a:srgbClr val="40404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3600"/>
                <a:buFont typeface="Calibri"/>
                <a:buNone/>
              </a:pPr>
              <a:endParaRPr sz="3600" b="0" i="0" u="none" strike="noStrike" cap="none" dirty="0">
                <a:solidFill>
                  <a:schemeClr val="dk1"/>
                </a:solidFill>
                <a:latin typeface="Calibri"/>
                <a:ea typeface="Calibri"/>
                <a:cs typeface="Calibri"/>
                <a:sym typeface="Calibri"/>
              </a:endParaRPr>
            </a:p>
          </p:txBody>
        </p:sp>
        <p:sp>
          <p:nvSpPr>
            <p:cNvPr id="358" name="Google Shape;358;g2c160342f0d_0_193"/>
            <p:cNvSpPr txBox="1"/>
            <p:nvPr/>
          </p:nvSpPr>
          <p:spPr>
            <a:xfrm>
              <a:off x="-386246" y="-3490432"/>
              <a:ext cx="14693693" cy="2017817"/>
            </a:xfrm>
            <a:prstGeom prst="rect">
              <a:avLst/>
            </a:prstGeom>
            <a:noFill/>
            <a:ln>
              <a:noFill/>
            </a:ln>
          </p:spPr>
          <p:txBody>
            <a:bodyPr spcFirstLastPara="1" wrap="square" lIns="0" tIns="0" rIns="0" bIns="0" anchor="t" anchorCtr="0">
              <a:spAutoFit/>
            </a:bodyPr>
            <a:lstStyle/>
            <a:p>
              <a:pPr marL="0" marR="0" lvl="0" indent="0" algn="l" rtl="0">
                <a:lnSpc>
                  <a:spcPct val="149147"/>
                </a:lnSpc>
                <a:spcBef>
                  <a:spcPts val="0"/>
                </a:spcBef>
                <a:spcAft>
                  <a:spcPts val="0"/>
                </a:spcAft>
                <a:buClr>
                  <a:srgbClr val="000000"/>
                </a:buClr>
                <a:buSzPts val="8800"/>
                <a:buFont typeface="Arial"/>
                <a:buNone/>
              </a:pPr>
              <a:r>
                <a:rPr lang="it-IT" sz="6600" b="1" i="0" u="none" strike="noStrike" cap="none" dirty="0">
                  <a:solidFill>
                    <a:srgbClr val="00B050"/>
                  </a:solidFill>
                  <a:latin typeface="Arial"/>
                  <a:ea typeface="Arial"/>
                  <a:cs typeface="Arial"/>
                  <a:sym typeface="Arial"/>
                </a:rPr>
                <a:t>2024 CSDDD</a:t>
              </a:r>
              <a:endParaRPr sz="6600" b="1" i="0" u="none" strike="noStrike" cap="none" dirty="0">
                <a:solidFill>
                  <a:srgbClr val="00B050"/>
                </a:solidFill>
                <a:latin typeface="Arial"/>
                <a:ea typeface="Arial"/>
                <a:cs typeface="Arial"/>
                <a:sym typeface="Arial"/>
              </a:endParaRPr>
            </a:p>
          </p:txBody>
        </p:sp>
      </p:grpSp>
      <p:sp>
        <p:nvSpPr>
          <p:cNvPr id="359" name="Google Shape;359;g2c160342f0d_0_193"/>
          <p:cNvSpPr/>
          <p:nvPr/>
        </p:nvSpPr>
        <p:spPr>
          <a:xfrm>
            <a:off x="0" y="2570389"/>
            <a:ext cx="406800" cy="25758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g2c160342f0d_0_193"/>
          <p:cNvSpPr/>
          <p:nvPr/>
        </p:nvSpPr>
        <p:spPr>
          <a:xfrm>
            <a:off x="0" y="5140779"/>
            <a:ext cx="406800" cy="25758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g2c160342f0d_0_193"/>
          <p:cNvSpPr/>
          <p:nvPr/>
        </p:nvSpPr>
        <p:spPr>
          <a:xfrm>
            <a:off x="0" y="7711168"/>
            <a:ext cx="406800" cy="2575800"/>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2" name="Google Shape;362;g2c160342f0d_0_193"/>
          <p:cNvPicPr preferRelativeResize="0"/>
          <p:nvPr/>
        </p:nvPicPr>
        <p:blipFill rotWithShape="1">
          <a:blip r:embed="rId3">
            <a:alphaModFix/>
          </a:blip>
          <a:srcRect/>
          <a:stretch/>
        </p:blipFill>
        <p:spPr>
          <a:xfrm>
            <a:off x="7729847" y="168016"/>
            <a:ext cx="2828307" cy="1414152"/>
          </a:xfrm>
          <a:prstGeom prst="rect">
            <a:avLst/>
          </a:prstGeom>
          <a:noFill/>
          <a:ln>
            <a:noFill/>
          </a:ln>
        </p:spPr>
      </p:pic>
      <p:pic>
        <p:nvPicPr>
          <p:cNvPr id="363" name="Google Shape;363;g2c160342f0d_0_193"/>
          <p:cNvPicPr preferRelativeResize="0"/>
          <p:nvPr/>
        </p:nvPicPr>
        <p:blipFill rotWithShape="1">
          <a:blip r:embed="rId4">
            <a:alphaModFix/>
          </a:blip>
          <a:srcRect l="1465" r="1475"/>
          <a:stretch/>
        </p:blipFill>
        <p:spPr>
          <a:xfrm>
            <a:off x="16201589" y="214973"/>
            <a:ext cx="1771875" cy="1220069"/>
          </a:xfrm>
          <a:prstGeom prst="rect">
            <a:avLst/>
          </a:prstGeom>
          <a:noFill/>
          <a:ln>
            <a:noFill/>
          </a:ln>
        </p:spPr>
      </p:pic>
      <p:pic>
        <p:nvPicPr>
          <p:cNvPr id="364" name="Google Shape;364;g2c160342f0d_0_193"/>
          <p:cNvPicPr preferRelativeResize="0"/>
          <p:nvPr/>
        </p:nvPicPr>
        <p:blipFill rotWithShape="1">
          <a:blip r:embed="rId5">
            <a:alphaModFix/>
          </a:blip>
          <a:srcRect/>
          <a:stretch/>
        </p:blipFill>
        <p:spPr>
          <a:xfrm>
            <a:off x="809625" y="168016"/>
            <a:ext cx="2828306" cy="1313984"/>
          </a:xfrm>
          <a:prstGeom prst="rect">
            <a:avLst/>
          </a:prstGeom>
          <a:noFill/>
          <a:ln>
            <a:noFill/>
          </a:ln>
        </p:spPr>
      </p:pic>
      <p:sp>
        <p:nvSpPr>
          <p:cNvPr id="365" name="Google Shape;365;g2c160342f0d_0_193"/>
          <p:cNvSpPr txBox="1"/>
          <p:nvPr/>
        </p:nvSpPr>
        <p:spPr>
          <a:xfrm>
            <a:off x="6797819" y="9605622"/>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366" name="Google Shape;366;g2c160342f0d_0_193"/>
          <p:cNvSpPr/>
          <p:nvPr/>
        </p:nvSpPr>
        <p:spPr>
          <a:xfrm>
            <a:off x="9677400" y="9288780"/>
            <a:ext cx="84291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67" name="Google Shape;367;g2c160342f0d_0_193"/>
          <p:cNvPicPr preferRelativeResize="0"/>
          <p:nvPr/>
        </p:nvPicPr>
        <p:blipFill>
          <a:blip r:embed="rId6">
            <a:alphaModFix/>
          </a:blip>
          <a:stretch>
            <a:fillRect/>
          </a:stretch>
        </p:blipFill>
        <p:spPr>
          <a:xfrm>
            <a:off x="12088050" y="2944249"/>
            <a:ext cx="6199950" cy="4398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370240E-D353-2A8C-8E96-532B48ACF142}"/>
              </a:ext>
            </a:extLst>
          </p:cNvPr>
          <p:cNvSpPr>
            <a:spLocks noGrp="1"/>
          </p:cNvSpPr>
          <p:nvPr>
            <p:ph type="title"/>
          </p:nvPr>
        </p:nvSpPr>
        <p:spPr>
          <a:xfrm>
            <a:off x="7848600" y="2051509"/>
            <a:ext cx="9186864" cy="3998264"/>
          </a:xfrm>
        </p:spPr>
        <p:txBody>
          <a:bodyPr vert="horz" lIns="91440" tIns="45720" rIns="91440" bIns="45720" rtlCol="0" anchor="b">
            <a:normAutofit/>
          </a:bodyPr>
          <a:lstStyle/>
          <a:p>
            <a:pPr algn="r">
              <a:lnSpc>
                <a:spcPct val="90000"/>
              </a:lnSpc>
              <a:spcBef>
                <a:spcPct val="0"/>
              </a:spcBef>
            </a:pPr>
            <a:r>
              <a:rPr lang="en-US" sz="6800" b="0" i="0" kern="1200">
                <a:solidFill>
                  <a:schemeClr val="bg1"/>
                </a:solidFill>
                <a:effectLst/>
                <a:latin typeface="+mj-lt"/>
                <a:ea typeface="+mj-ea"/>
                <a:cs typeface="+mj-cs"/>
              </a:rPr>
              <a:t>Whether targets and mandatory procurement rules are a way forward</a:t>
            </a:r>
            <a:endParaRPr lang="en-US" sz="6800" kern="1200">
              <a:solidFill>
                <a:schemeClr val="bg1"/>
              </a:solidFill>
              <a:latin typeface="+mj-lt"/>
              <a:ea typeface="+mj-ea"/>
              <a:cs typeface="+mj-cs"/>
            </a:endParaRPr>
          </a:p>
        </p:txBody>
      </p:sp>
      <p:sp>
        <p:nvSpPr>
          <p:cNvPr id="3" name="Segnaposto testo 2">
            <a:extLst>
              <a:ext uri="{FF2B5EF4-FFF2-40B4-BE49-F238E27FC236}">
                <a16:creationId xmlns:a16="http://schemas.microsoft.com/office/drawing/2014/main" id="{50E88BE4-903E-7BD6-2CE0-64352AA1ED0D}"/>
              </a:ext>
            </a:extLst>
          </p:cNvPr>
          <p:cNvSpPr>
            <a:spLocks noGrp="1"/>
          </p:cNvSpPr>
          <p:nvPr>
            <p:ph type="body" idx="1"/>
          </p:nvPr>
        </p:nvSpPr>
        <p:spPr>
          <a:xfrm>
            <a:off x="7843053" y="6621270"/>
            <a:ext cx="9192411" cy="1326807"/>
          </a:xfrm>
        </p:spPr>
        <p:txBody>
          <a:bodyPr vert="horz" lIns="91440" tIns="45720" rIns="91440" bIns="45720" rtlCol="0">
            <a:normAutofit/>
          </a:bodyPr>
          <a:lstStyle/>
          <a:p>
            <a:pPr marL="0" indent="0" algn="r">
              <a:lnSpc>
                <a:spcPct val="90000"/>
              </a:lnSpc>
              <a:spcBef>
                <a:spcPts val="1000"/>
              </a:spcBef>
            </a:pPr>
            <a:endParaRPr lang="en-US" sz="2400" kern="1200">
              <a:solidFill>
                <a:schemeClr val="bg1"/>
              </a:solidFill>
              <a:latin typeface="+mn-lt"/>
              <a:ea typeface="+mn-ea"/>
              <a:cs typeface="+mn-cs"/>
            </a:endParaRPr>
          </a:p>
        </p:txBody>
      </p:sp>
      <p:pic>
        <p:nvPicPr>
          <p:cNvPr id="2050" name="Picture 2" descr="10 Best Military Compass For Your Adventures">
            <a:extLst>
              <a:ext uri="{FF2B5EF4-FFF2-40B4-BE49-F238E27FC236}">
                <a16:creationId xmlns:a16="http://schemas.microsoft.com/office/drawing/2014/main" id="{98C7B9D0-0F75-2932-1ACA-5AF225A46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79" r="-2" b="-2"/>
          <a:stretch/>
        </p:blipFill>
        <p:spPr bwMode="auto">
          <a:xfrm>
            <a:off x="1" y="10"/>
            <a:ext cx="6826829" cy="10286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2057" name="Group 2056">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45930" y="-1"/>
            <a:ext cx="1326362" cy="10287001"/>
            <a:chOff x="3697284" y="-1"/>
            <a:chExt cx="884241" cy="6858001"/>
          </a:xfrm>
          <a:effectLst>
            <a:outerShdw blurRad="381000" dist="152400" algn="l" rotWithShape="0">
              <a:prstClr val="black">
                <a:alpha val="10000"/>
              </a:prstClr>
            </a:outerShdw>
          </a:effectLst>
        </p:grpSpPr>
        <p:sp>
          <p:nvSpPr>
            <p:cNvPr id="2058" name="Freeform: Shape 2057">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17025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c160342f0d_0_0"/>
          <p:cNvSpPr/>
          <p:nvPr/>
        </p:nvSpPr>
        <p:spPr>
          <a:xfrm>
            <a:off x="0" y="0"/>
            <a:ext cx="406800" cy="102870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g2c160342f0d_0_0"/>
          <p:cNvSpPr txBox="1"/>
          <p:nvPr/>
        </p:nvSpPr>
        <p:spPr>
          <a:xfrm>
            <a:off x="990600" y="1210196"/>
            <a:ext cx="15667500" cy="1477800"/>
          </a:xfrm>
          <a:prstGeom prst="rect">
            <a:avLst/>
          </a:prstGeom>
          <a:noFill/>
          <a:ln>
            <a:noFill/>
          </a:ln>
        </p:spPr>
        <p:txBody>
          <a:bodyPr spcFirstLastPara="1" wrap="square" lIns="0" tIns="0" rIns="0" bIns="0" anchor="t" anchorCtr="0">
            <a:spAutoFit/>
          </a:bodyPr>
          <a:lstStyle/>
          <a:p>
            <a:pPr marL="0" marR="0" lvl="0" indent="0" algn="l" rtl="0">
              <a:lnSpc>
                <a:spcPct val="112500"/>
              </a:lnSpc>
              <a:spcBef>
                <a:spcPts val="0"/>
              </a:spcBef>
              <a:spcAft>
                <a:spcPts val="0"/>
              </a:spcAft>
              <a:buClr>
                <a:srgbClr val="000000"/>
              </a:buClr>
              <a:buSzPts val="9600"/>
              <a:buFont typeface="Arial"/>
              <a:buNone/>
            </a:pPr>
            <a:r>
              <a:rPr lang="en-US" sz="9600" b="1" i="0" u="none" strike="noStrike" cap="none">
                <a:solidFill>
                  <a:srgbClr val="00B050"/>
                </a:solidFill>
                <a:latin typeface="Calibri"/>
                <a:ea typeface="Calibri"/>
                <a:cs typeface="Calibri"/>
                <a:sym typeface="Calibri"/>
              </a:rPr>
              <a:t>Clean Vehicles</a:t>
            </a:r>
            <a:endParaRPr sz="4000" b="0" i="0" u="none" strike="noStrike" cap="none">
              <a:solidFill>
                <a:srgbClr val="000000"/>
              </a:solidFill>
              <a:latin typeface="Arial"/>
              <a:ea typeface="Arial"/>
              <a:cs typeface="Arial"/>
              <a:sym typeface="Arial"/>
            </a:endParaRPr>
          </a:p>
        </p:txBody>
      </p:sp>
      <p:sp>
        <p:nvSpPr>
          <p:cNvPr id="181" name="Google Shape;181;g2c160342f0d_0_0"/>
          <p:cNvSpPr txBox="1"/>
          <p:nvPr/>
        </p:nvSpPr>
        <p:spPr>
          <a:xfrm>
            <a:off x="1295401" y="2765238"/>
            <a:ext cx="9067800" cy="5418000"/>
          </a:xfrm>
          <a:prstGeom prst="rect">
            <a:avLst/>
          </a:prstGeom>
          <a:noFill/>
          <a:ln>
            <a:noFill/>
          </a:ln>
        </p:spPr>
        <p:txBody>
          <a:bodyPr spcFirstLastPara="1" wrap="square" lIns="0" tIns="0" rIns="0" bIns="0" anchor="t" anchorCtr="0">
            <a:spAutoFit/>
          </a:bodyPr>
          <a:lstStyle/>
          <a:p>
            <a:pPr marL="342900" marR="0" lvl="0" indent="-342900" algn="l" rtl="0">
              <a:lnSpc>
                <a:spcPct val="100000"/>
              </a:lnSpc>
              <a:spcBef>
                <a:spcPts val="0"/>
              </a:spcBef>
              <a:spcAft>
                <a:spcPts val="0"/>
              </a:spcAft>
              <a:buClr>
                <a:srgbClr val="92D050"/>
              </a:buClr>
              <a:buSzPts val="4400"/>
              <a:buFont typeface="Arial"/>
              <a:buChar char="•"/>
            </a:pPr>
            <a:r>
              <a:rPr lang="en-US" sz="4400" b="1" i="0" u="sng" strike="noStrike" cap="none">
                <a:solidFill>
                  <a:srgbClr val="92D050"/>
                </a:solidFill>
                <a:latin typeface="Calibri"/>
                <a:ea typeface="Calibri"/>
                <a:cs typeface="Calibri"/>
                <a:sym typeface="Calibri"/>
              </a:rPr>
              <a:t>NEW</a:t>
            </a:r>
            <a:r>
              <a:rPr lang="en-US" sz="4400" b="0" i="0" u="none" strike="noStrike" cap="none">
                <a:solidFill>
                  <a:schemeClr val="dk1"/>
                </a:solidFill>
                <a:latin typeface="Calibri"/>
                <a:ea typeface="Calibri"/>
                <a:cs typeface="Calibri"/>
                <a:sym typeface="Calibri"/>
              </a:rPr>
              <a:t> Directive 2019/11/61 on clean vehicles</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Minimum MS specific targets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reporting and review clause</a:t>
            </a:r>
            <a:endParaRPr sz="44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4400"/>
              <a:buFont typeface="Arial"/>
              <a:buChar char="•"/>
            </a:pPr>
            <a:r>
              <a:rPr lang="en-US" sz="4400" b="0" i="0" u="none" strike="noStrike" cap="none">
                <a:solidFill>
                  <a:schemeClr val="dk1"/>
                </a:solidFill>
                <a:latin typeface="Calibri"/>
                <a:ea typeface="Calibri"/>
                <a:cs typeface="Calibri"/>
                <a:sym typeface="Calibri"/>
              </a:rPr>
              <a:t>MSs have to meet at least half of the procurement target for clean buses through the procurement of zero-emission buses</a:t>
            </a:r>
            <a:endParaRPr sz="4400" b="0" i="0" u="none" strike="noStrike" cap="none">
              <a:solidFill>
                <a:schemeClr val="dk1"/>
              </a:solidFill>
              <a:latin typeface="Calibri"/>
              <a:ea typeface="Calibri"/>
              <a:cs typeface="Calibri"/>
              <a:sym typeface="Calibri"/>
            </a:endParaRPr>
          </a:p>
        </p:txBody>
      </p:sp>
      <p:pic>
        <p:nvPicPr>
          <p:cNvPr id="182" name="Google Shape;182;g2c160342f0d_0_0"/>
          <p:cNvPicPr preferRelativeResize="0"/>
          <p:nvPr/>
        </p:nvPicPr>
        <p:blipFill rotWithShape="1">
          <a:blip r:embed="rId3">
            <a:alphaModFix/>
          </a:blip>
          <a:srcRect/>
          <a:stretch/>
        </p:blipFill>
        <p:spPr>
          <a:xfrm>
            <a:off x="7729847" y="8760774"/>
            <a:ext cx="2828305" cy="1414152"/>
          </a:xfrm>
          <a:prstGeom prst="rect">
            <a:avLst/>
          </a:prstGeom>
          <a:noFill/>
          <a:ln>
            <a:noFill/>
          </a:ln>
        </p:spPr>
      </p:pic>
      <p:pic>
        <p:nvPicPr>
          <p:cNvPr id="183" name="Google Shape;183;g2c160342f0d_0_0"/>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184" name="Google Shape;184;g2c160342f0d_0_0"/>
          <p:cNvPicPr preferRelativeResize="0"/>
          <p:nvPr/>
        </p:nvPicPr>
        <p:blipFill rotWithShape="1">
          <a:blip r:embed="rId5">
            <a:alphaModFix/>
          </a:blip>
          <a:srcRect l="1465" r="1475"/>
          <a:stretch/>
        </p:blipFill>
        <p:spPr>
          <a:xfrm>
            <a:off x="15738685" y="8854689"/>
            <a:ext cx="1771875" cy="1220069"/>
          </a:xfrm>
          <a:prstGeom prst="rect">
            <a:avLst/>
          </a:prstGeom>
          <a:noFill/>
          <a:ln>
            <a:noFill/>
          </a:ln>
        </p:spPr>
      </p:pic>
      <p:sp>
        <p:nvSpPr>
          <p:cNvPr id="185" name="Google Shape;185;g2c160342f0d_0_0"/>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86" name="Google Shape;186;g2c160342f0d_0_0"/>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3" name="Google Shape;273;p27" descr="Download - Electric Car Green Png, Transparent Png , Transparent Png Image  - PNGitem"/>
          <p:cNvPicPr preferRelativeResize="0"/>
          <p:nvPr/>
        </p:nvPicPr>
        <p:blipFill rotWithShape="1">
          <a:blip r:embed="rId6">
            <a:alphaModFix/>
          </a:blip>
          <a:srcRect/>
          <a:stretch/>
        </p:blipFill>
        <p:spPr>
          <a:xfrm>
            <a:off x="11227572" y="3773377"/>
            <a:ext cx="5726928" cy="3797202"/>
          </a:xfrm>
          <a:prstGeom prst="rect">
            <a:avLst/>
          </a:prstGeom>
          <a:noFill/>
          <a:ln>
            <a:noFill/>
          </a:ln>
        </p:spPr>
      </p:pic>
    </p:spTree>
    <p:extLst>
      <p:ext uri="{BB962C8B-B14F-4D97-AF65-F5344CB8AC3E}">
        <p14:creationId xmlns:p14="http://schemas.microsoft.com/office/powerpoint/2010/main" val="3021597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20"/>
          <p:cNvSpPr/>
          <p:nvPr/>
        </p:nvSpPr>
        <p:spPr>
          <a:xfrm>
            <a:off x="0" y="0"/>
            <a:ext cx="406854" cy="102870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20"/>
          <p:cNvSpPr txBox="1"/>
          <p:nvPr/>
        </p:nvSpPr>
        <p:spPr>
          <a:xfrm>
            <a:off x="2171700" y="1444876"/>
            <a:ext cx="14486478" cy="13849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0"/>
              <a:buFont typeface="Arial"/>
              <a:buNone/>
            </a:pPr>
            <a:r>
              <a:rPr lang="en-US" sz="9000" b="1" i="0" u="none" strike="noStrike" cap="none">
                <a:solidFill>
                  <a:srgbClr val="00B050"/>
                </a:solidFill>
                <a:latin typeface="Arial"/>
                <a:ea typeface="Arial"/>
                <a:cs typeface="Arial"/>
                <a:sym typeface="Arial"/>
              </a:rPr>
              <a:t>Approaches</a:t>
            </a:r>
            <a:endParaRPr sz="1400" b="0" i="0" u="none" strike="noStrike" cap="none">
              <a:solidFill>
                <a:srgbClr val="000000"/>
              </a:solidFill>
              <a:latin typeface="Arial"/>
              <a:ea typeface="Arial"/>
              <a:cs typeface="Arial"/>
              <a:sym typeface="Arial"/>
            </a:endParaRPr>
          </a:p>
        </p:txBody>
      </p:sp>
      <p:sp>
        <p:nvSpPr>
          <p:cNvPr id="338" name="Google Shape;338;p20"/>
          <p:cNvSpPr txBox="1"/>
          <p:nvPr/>
        </p:nvSpPr>
        <p:spPr>
          <a:xfrm>
            <a:off x="1828800" y="3674387"/>
            <a:ext cx="31205100" cy="5079600"/>
          </a:xfrm>
          <a:prstGeom prst="rect">
            <a:avLst/>
          </a:prstGeom>
          <a:noFill/>
          <a:ln>
            <a:noFill/>
          </a:ln>
        </p:spPr>
        <p:txBody>
          <a:bodyPr spcFirstLastPara="1" wrap="square" lIns="0" tIns="0" rIns="0" bIns="0" anchor="t" anchorCtr="0">
            <a:spAutoFit/>
          </a:bodyPr>
          <a:lstStyle/>
          <a:p>
            <a:pPr marL="285750" marR="0" lvl="0" indent="-285750" algn="l" rtl="0">
              <a:lnSpc>
                <a:spcPct val="150000"/>
              </a:lnSpc>
              <a:spcBef>
                <a:spcPts val="0"/>
              </a:spcBef>
              <a:spcAft>
                <a:spcPts val="0"/>
              </a:spcAft>
              <a:buClr>
                <a:schemeClr val="dk1"/>
              </a:buClr>
              <a:buSzPts val="6000"/>
              <a:buFont typeface="Arial"/>
              <a:buChar char="•"/>
            </a:pPr>
            <a:r>
              <a:rPr lang="en-US" sz="6000" b="0" i="0" u="none" strike="noStrike" cap="none">
                <a:solidFill>
                  <a:schemeClr val="dk1"/>
                </a:solidFill>
                <a:latin typeface="Calibri"/>
                <a:ea typeface="Calibri"/>
                <a:cs typeface="Calibri"/>
                <a:sym typeface="Calibri"/>
              </a:rPr>
              <a:t> Exclusions: info?</a:t>
            </a:r>
            <a:endParaRPr sz="6000" b="0"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6000"/>
              <a:buFont typeface="Arial"/>
              <a:buChar char="•"/>
            </a:pPr>
            <a:r>
              <a:rPr lang="en-US" sz="6000" b="0" i="0" u="none" strike="noStrike" cap="none">
                <a:solidFill>
                  <a:schemeClr val="dk1"/>
                </a:solidFill>
                <a:latin typeface="Calibri"/>
                <a:ea typeface="Calibri"/>
                <a:cs typeface="Calibri"/>
                <a:sym typeface="Calibri"/>
              </a:rPr>
              <a:t>Targets: controls!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6000"/>
              <a:buFont typeface="Arial"/>
              <a:buChar char="•"/>
            </a:pPr>
            <a:r>
              <a:rPr lang="en-US" sz="6000" b="0" i="0" u="none" strike="noStrike" cap="none">
                <a:solidFill>
                  <a:srgbClr val="000000"/>
                </a:solidFill>
                <a:latin typeface="Calibri"/>
                <a:ea typeface="Calibri"/>
                <a:cs typeface="Calibri"/>
                <a:sym typeface="Calibri"/>
              </a:rPr>
              <a:t>SPP criteria: takes time!</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6000"/>
              <a:buFont typeface="Arial"/>
              <a:buChar char="•"/>
            </a:pPr>
            <a:r>
              <a:rPr lang="en-US" sz="6000" b="0" i="0" u="none" strike="noStrike" cap="none">
                <a:solidFill>
                  <a:srgbClr val="000000"/>
                </a:solidFill>
                <a:latin typeface="Calibri"/>
                <a:ea typeface="Calibri"/>
                <a:cs typeface="Calibri"/>
                <a:sym typeface="Calibri"/>
              </a:rPr>
              <a:t>Any alternative?</a:t>
            </a:r>
            <a:endParaRPr sz="1400" b="0" i="0" u="none" strike="noStrike" cap="none">
              <a:solidFill>
                <a:srgbClr val="000000"/>
              </a:solidFill>
              <a:latin typeface="Arial"/>
              <a:ea typeface="Arial"/>
              <a:cs typeface="Arial"/>
              <a:sym typeface="Arial"/>
            </a:endParaRPr>
          </a:p>
        </p:txBody>
      </p:sp>
      <p:pic>
        <p:nvPicPr>
          <p:cNvPr id="339" name="Google Shape;339;p20"/>
          <p:cNvPicPr preferRelativeResize="0"/>
          <p:nvPr/>
        </p:nvPicPr>
        <p:blipFill rotWithShape="1">
          <a:blip r:embed="rId3">
            <a:alphaModFix/>
          </a:blip>
          <a:srcRect/>
          <a:stretch/>
        </p:blipFill>
        <p:spPr>
          <a:xfrm>
            <a:off x="7729847" y="8710689"/>
            <a:ext cx="2828306" cy="1414152"/>
          </a:xfrm>
          <a:prstGeom prst="rect">
            <a:avLst/>
          </a:prstGeom>
          <a:noFill/>
          <a:ln>
            <a:noFill/>
          </a:ln>
        </p:spPr>
      </p:pic>
      <p:pic>
        <p:nvPicPr>
          <p:cNvPr id="340" name="Google Shape;340;p20"/>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341" name="Google Shape;341;p20"/>
          <p:cNvPicPr preferRelativeResize="0"/>
          <p:nvPr/>
        </p:nvPicPr>
        <p:blipFill rotWithShape="1">
          <a:blip r:embed="rId5">
            <a:alphaModFix/>
          </a:blip>
          <a:srcRect l="1469" r="1468"/>
          <a:stretch/>
        </p:blipFill>
        <p:spPr>
          <a:xfrm>
            <a:off x="15844507" y="8857815"/>
            <a:ext cx="1771875" cy="1220069"/>
          </a:xfrm>
          <a:prstGeom prst="rect">
            <a:avLst/>
          </a:prstGeom>
          <a:noFill/>
          <a:ln>
            <a:noFill/>
          </a:ln>
        </p:spPr>
      </p:pic>
      <p:sp>
        <p:nvSpPr>
          <p:cNvPr id="342" name="Google Shape;342;p20"/>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343" name="Google Shape;343;p20"/>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4" name="Google Shape;344;p20" descr="LEGO City: Police Woman with Radar Gun - Cop – InfinitEKart"/>
          <p:cNvPicPr preferRelativeResize="0"/>
          <p:nvPr/>
        </p:nvPicPr>
        <p:blipFill rotWithShape="1">
          <a:blip r:embed="rId6">
            <a:alphaModFix/>
          </a:blip>
          <a:srcRect/>
          <a:stretch/>
        </p:blipFill>
        <p:spPr>
          <a:xfrm>
            <a:off x="10978052" y="3592754"/>
            <a:ext cx="5946930" cy="430047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c160342f0d_0_102"/>
          <p:cNvSpPr/>
          <p:nvPr/>
        </p:nvSpPr>
        <p:spPr>
          <a:xfrm>
            <a:off x="0" y="0"/>
            <a:ext cx="406800" cy="102870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g2c160342f0d_0_102"/>
          <p:cNvSpPr/>
          <p:nvPr/>
        </p:nvSpPr>
        <p:spPr>
          <a:xfrm>
            <a:off x="1581634" y="2968757"/>
            <a:ext cx="15006300" cy="948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g2c160342f0d_0_102"/>
          <p:cNvSpPr/>
          <p:nvPr/>
        </p:nvSpPr>
        <p:spPr>
          <a:xfrm>
            <a:off x="1844299" y="8631753"/>
            <a:ext cx="15006300" cy="96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4" name="Google Shape;324;g2c160342f0d_0_102"/>
          <p:cNvGrpSpPr/>
          <p:nvPr/>
        </p:nvGrpSpPr>
        <p:grpSpPr>
          <a:xfrm>
            <a:off x="1844299" y="1059935"/>
            <a:ext cx="14481000" cy="1996856"/>
            <a:chOff x="0" y="-95249"/>
            <a:chExt cx="19308000" cy="2662474"/>
          </a:xfrm>
        </p:grpSpPr>
        <p:sp>
          <p:nvSpPr>
            <p:cNvPr id="325" name="Google Shape;325;g2c160342f0d_0_102"/>
            <p:cNvSpPr txBox="1"/>
            <p:nvPr/>
          </p:nvSpPr>
          <p:spPr>
            <a:xfrm>
              <a:off x="0" y="-95249"/>
              <a:ext cx="19308000" cy="16419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8000"/>
                <a:buFont typeface="Arial"/>
                <a:buNone/>
              </a:pPr>
              <a:r>
                <a:rPr lang="en-US" sz="8000"/>
                <a:t>It is outside the PP directives …</a:t>
              </a:r>
              <a:endParaRPr sz="1400" b="0" i="0" u="none" strike="noStrike" cap="none">
                <a:solidFill>
                  <a:srgbClr val="000000"/>
                </a:solidFill>
                <a:latin typeface="Arial"/>
                <a:ea typeface="Arial"/>
                <a:cs typeface="Arial"/>
                <a:sym typeface="Arial"/>
              </a:endParaRPr>
            </a:p>
          </p:txBody>
        </p:sp>
        <p:sp>
          <p:nvSpPr>
            <p:cNvPr id="326" name="Google Shape;326;g2c160342f0d_0_102"/>
            <p:cNvSpPr txBox="1"/>
            <p:nvPr/>
          </p:nvSpPr>
          <p:spPr>
            <a:xfrm>
              <a:off x="0" y="2054225"/>
              <a:ext cx="19308000" cy="5130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2500"/>
                <a:buFont typeface="Arial"/>
                <a:buNone/>
              </a:pPr>
              <a:endParaRPr sz="2500" b="0" i="0" u="none" strike="noStrike" cap="none">
                <a:solidFill>
                  <a:srgbClr val="000000"/>
                </a:solidFill>
                <a:latin typeface="Arial"/>
                <a:ea typeface="Arial"/>
                <a:cs typeface="Arial"/>
                <a:sym typeface="Arial"/>
              </a:endParaRPr>
            </a:p>
          </p:txBody>
        </p:sp>
      </p:grpSp>
      <p:sp>
        <p:nvSpPr>
          <p:cNvPr id="327" name="Google Shape;327;g2c160342f0d_0_102"/>
          <p:cNvSpPr txBox="1"/>
          <p:nvPr/>
        </p:nvSpPr>
        <p:spPr>
          <a:xfrm>
            <a:off x="11395550" y="4076700"/>
            <a:ext cx="4929600" cy="3918000"/>
          </a:xfrm>
          <a:prstGeom prst="rect">
            <a:avLst/>
          </a:prstGeom>
          <a:noFill/>
          <a:ln>
            <a:noFill/>
          </a:ln>
        </p:spPr>
        <p:txBody>
          <a:bodyPr spcFirstLastPara="1" wrap="square" lIns="0" tIns="0" rIns="0" bIns="0" anchor="t" anchorCtr="0">
            <a:spAutoFit/>
          </a:bodyPr>
          <a:lstStyle/>
          <a:p>
            <a:pPr marL="457200" marR="0" lvl="0" indent="-654050" algn="l" rtl="0">
              <a:lnSpc>
                <a:spcPct val="139960"/>
              </a:lnSpc>
              <a:spcBef>
                <a:spcPts val="0"/>
              </a:spcBef>
              <a:spcAft>
                <a:spcPts val="0"/>
              </a:spcAft>
              <a:buClr>
                <a:srgbClr val="000000"/>
              </a:buClr>
              <a:buSzPts val="6700"/>
              <a:buFont typeface="Arial"/>
              <a:buChar char="❖"/>
            </a:pPr>
            <a:r>
              <a:rPr lang="en-US" sz="6700"/>
              <a:t>How do you know???</a:t>
            </a:r>
            <a:endParaRPr sz="6700" b="0" i="0" u="none" strike="noStrike" cap="none">
              <a:solidFill>
                <a:srgbClr val="000000"/>
              </a:solidFill>
              <a:latin typeface="Arial"/>
              <a:ea typeface="Arial"/>
              <a:cs typeface="Arial"/>
              <a:sym typeface="Arial"/>
            </a:endParaRPr>
          </a:p>
        </p:txBody>
      </p:sp>
      <p:pic>
        <p:nvPicPr>
          <p:cNvPr id="328" name="Google Shape;328;g2c160342f0d_0_102"/>
          <p:cNvPicPr preferRelativeResize="0"/>
          <p:nvPr/>
        </p:nvPicPr>
        <p:blipFill rotWithShape="1">
          <a:blip r:embed="rId3">
            <a:alphaModFix/>
          </a:blip>
          <a:srcRect/>
          <a:stretch/>
        </p:blipFill>
        <p:spPr>
          <a:xfrm>
            <a:off x="8112718" y="9031090"/>
            <a:ext cx="2511820" cy="1255910"/>
          </a:xfrm>
          <a:prstGeom prst="rect">
            <a:avLst/>
          </a:prstGeom>
          <a:noFill/>
          <a:ln>
            <a:noFill/>
          </a:ln>
        </p:spPr>
      </p:pic>
      <p:pic>
        <p:nvPicPr>
          <p:cNvPr id="329" name="Google Shape;329;g2c160342f0d_0_102"/>
          <p:cNvPicPr preferRelativeResize="0"/>
          <p:nvPr/>
        </p:nvPicPr>
        <p:blipFill rotWithShape="1">
          <a:blip r:embed="rId4">
            <a:alphaModFix/>
          </a:blip>
          <a:srcRect/>
          <a:stretch/>
        </p:blipFill>
        <p:spPr>
          <a:xfrm>
            <a:off x="1844299" y="9075570"/>
            <a:ext cx="2511821" cy="1166950"/>
          </a:xfrm>
          <a:prstGeom prst="rect">
            <a:avLst/>
          </a:prstGeom>
          <a:noFill/>
          <a:ln>
            <a:noFill/>
          </a:ln>
        </p:spPr>
      </p:pic>
      <p:pic>
        <p:nvPicPr>
          <p:cNvPr id="330" name="Google Shape;330;g2c160342f0d_0_102"/>
          <p:cNvPicPr preferRelativeResize="0"/>
          <p:nvPr/>
        </p:nvPicPr>
        <p:blipFill rotWithShape="1">
          <a:blip r:embed="rId5">
            <a:alphaModFix/>
          </a:blip>
          <a:srcRect l="1465" r="1475"/>
          <a:stretch/>
        </p:blipFill>
        <p:spPr>
          <a:xfrm>
            <a:off x="15319355" y="9161753"/>
            <a:ext cx="1573603" cy="1083545"/>
          </a:xfrm>
          <a:prstGeom prst="rect">
            <a:avLst/>
          </a:prstGeom>
          <a:noFill/>
          <a:ln>
            <a:noFill/>
          </a:ln>
        </p:spPr>
      </p:pic>
      <p:pic>
        <p:nvPicPr>
          <p:cNvPr id="331" name="Google Shape;331;g2c160342f0d_0_102"/>
          <p:cNvPicPr preferRelativeResize="0"/>
          <p:nvPr/>
        </p:nvPicPr>
        <p:blipFill>
          <a:blip r:embed="rId6">
            <a:alphaModFix/>
          </a:blip>
          <a:stretch>
            <a:fillRect/>
          </a:stretch>
        </p:blipFill>
        <p:spPr>
          <a:xfrm>
            <a:off x="1581625" y="3638707"/>
            <a:ext cx="7902997" cy="52633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7426375" y="2753850"/>
            <a:ext cx="9209700" cy="5416868"/>
          </a:xfrm>
          <a:prstGeom prst="rect">
            <a:avLst/>
          </a:prstGeom>
          <a:noFill/>
          <a:ln>
            <a:noFill/>
          </a:ln>
        </p:spPr>
        <p:txBody>
          <a:bodyPr spcFirstLastPara="1" wrap="square" lIns="0" tIns="0" rIns="0" bIns="0" anchor="t" anchorCtr="0">
            <a:spAutoFit/>
          </a:bodyPr>
          <a:lstStyle/>
          <a:p>
            <a:pPr algn="l">
              <a:buFont typeface="Courier New" panose="02070309020205020404" pitchFamily="49" charset="0"/>
              <a:buChar char="o"/>
            </a:pPr>
            <a:r>
              <a:rPr lang="en-US" sz="3200" dirty="0">
                <a:solidFill>
                  <a:srgbClr val="222222"/>
                </a:solidFill>
                <a:latin typeface="Bodoni MT Black" panose="02070A03080606020203" pitchFamily="18" charset="0"/>
              </a:rPr>
              <a:t> The legislative framework</a:t>
            </a:r>
            <a:endParaRPr lang="en-US" sz="3200" b="0" i="0" dirty="0">
              <a:solidFill>
                <a:srgbClr val="222222"/>
              </a:solidFill>
              <a:effectLst/>
              <a:latin typeface="Bodoni MT Black" panose="02070A03080606020203" pitchFamily="18" charset="0"/>
            </a:endParaRPr>
          </a:p>
          <a:p>
            <a:pPr algn="l">
              <a:buFont typeface="Courier New" panose="02070309020205020404" pitchFamily="49" charset="0"/>
              <a:buChar char="o"/>
            </a:pPr>
            <a:r>
              <a:rPr lang="en-US" sz="3200" b="0" i="0" dirty="0">
                <a:solidFill>
                  <a:srgbClr val="222222"/>
                </a:solidFill>
                <a:effectLst/>
                <a:latin typeface="Bodoni MT Black" panose="02070A03080606020203" pitchFamily="18" charset="0"/>
              </a:rPr>
              <a:t> Some constraints in the EU rules to promote GPP</a:t>
            </a:r>
          </a:p>
          <a:p>
            <a:pPr marL="742950" lvl="1" indent="-285750" algn="l">
              <a:buFont typeface="Courier New" panose="02070309020205020404" pitchFamily="49" charset="0"/>
              <a:buChar char="o"/>
            </a:pPr>
            <a:r>
              <a:rPr lang="en-US" sz="3200" b="0" i="0" dirty="0">
                <a:solidFill>
                  <a:srgbClr val="222222"/>
                </a:solidFill>
                <a:effectLst/>
                <a:latin typeface="Bodoni MT Black" panose="02070A03080606020203" pitchFamily="18" charset="0"/>
              </a:rPr>
              <a:t> requirement for linked to the subject matter of the contract</a:t>
            </a:r>
          </a:p>
          <a:p>
            <a:pPr marL="742950" lvl="1" indent="-285750" algn="l">
              <a:buFont typeface="Courier New" panose="02070309020205020404" pitchFamily="49" charset="0"/>
              <a:buChar char="o"/>
            </a:pPr>
            <a:r>
              <a:rPr lang="en-US" sz="3200" b="0" i="0" dirty="0">
                <a:solidFill>
                  <a:srgbClr val="222222"/>
                </a:solidFill>
                <a:effectLst/>
                <a:latin typeface="Bodoni MT Black" panose="02070A03080606020203" pitchFamily="18" charset="0"/>
              </a:rPr>
              <a:t> objectivity/measurables</a:t>
            </a:r>
          </a:p>
          <a:p>
            <a:pPr algn="l">
              <a:buFont typeface="Courier New" panose="02070309020205020404" pitchFamily="49" charset="0"/>
              <a:buChar char="o"/>
            </a:pPr>
            <a:r>
              <a:rPr lang="en-US" sz="3200" b="0" i="0" dirty="0">
                <a:solidFill>
                  <a:srgbClr val="222222"/>
                </a:solidFill>
                <a:effectLst/>
                <a:latin typeface="Bodoni MT Black" panose="02070A03080606020203" pitchFamily="18" charset="0"/>
              </a:rPr>
              <a:t> Mandatory GPP as technical specifications, award criteria and/or exclusion/selection</a:t>
            </a:r>
          </a:p>
          <a:p>
            <a:pPr algn="l">
              <a:buFont typeface="Courier New" panose="02070309020205020404" pitchFamily="49" charset="0"/>
              <a:buChar char="o"/>
            </a:pPr>
            <a:r>
              <a:rPr lang="en-US" sz="3200" b="0" i="0" dirty="0">
                <a:solidFill>
                  <a:srgbClr val="222222"/>
                </a:solidFill>
                <a:effectLst/>
                <a:latin typeface="Bodoni MT Black" panose="02070A03080606020203" pitchFamily="18" charset="0"/>
              </a:rPr>
              <a:t> Whether targets and mandatory procurement rules are a way forward</a:t>
            </a:r>
          </a:p>
        </p:txBody>
      </p:sp>
      <p:sp>
        <p:nvSpPr>
          <p:cNvPr id="101" name="Google Shape;101;p2"/>
          <p:cNvSpPr/>
          <p:nvPr/>
        </p:nvSpPr>
        <p:spPr>
          <a:xfrm>
            <a:off x="0" y="0"/>
            <a:ext cx="406854" cy="2575832"/>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
          <p:cNvSpPr/>
          <p:nvPr/>
        </p:nvSpPr>
        <p:spPr>
          <a:xfrm>
            <a:off x="0" y="2570389"/>
            <a:ext cx="406854" cy="2575832"/>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
          <p:cNvSpPr/>
          <p:nvPr/>
        </p:nvSpPr>
        <p:spPr>
          <a:xfrm>
            <a:off x="0" y="5140779"/>
            <a:ext cx="406854" cy="2575832"/>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
          <p:cNvSpPr/>
          <p:nvPr/>
        </p:nvSpPr>
        <p:spPr>
          <a:xfrm>
            <a:off x="0" y="7711168"/>
            <a:ext cx="406854" cy="2575832"/>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2"/>
          <p:cNvPicPr preferRelativeResize="0"/>
          <p:nvPr/>
        </p:nvPicPr>
        <p:blipFill rotWithShape="1">
          <a:blip r:embed="rId3">
            <a:alphaModFix/>
          </a:blip>
          <a:srcRect/>
          <a:stretch/>
        </p:blipFill>
        <p:spPr>
          <a:xfrm>
            <a:off x="7729847" y="39959"/>
            <a:ext cx="2828306" cy="1414152"/>
          </a:xfrm>
          <a:prstGeom prst="rect">
            <a:avLst/>
          </a:prstGeom>
          <a:noFill/>
          <a:ln>
            <a:noFill/>
          </a:ln>
        </p:spPr>
      </p:pic>
      <p:pic>
        <p:nvPicPr>
          <p:cNvPr id="106" name="Google Shape;106;p2"/>
          <p:cNvPicPr preferRelativeResize="0"/>
          <p:nvPr/>
        </p:nvPicPr>
        <p:blipFill rotWithShape="1">
          <a:blip r:embed="rId4">
            <a:alphaModFix/>
          </a:blip>
          <a:srcRect l="1469" r="1468"/>
          <a:stretch/>
        </p:blipFill>
        <p:spPr>
          <a:xfrm>
            <a:off x="16201589" y="214973"/>
            <a:ext cx="1771875" cy="1220069"/>
          </a:xfrm>
          <a:prstGeom prst="rect">
            <a:avLst/>
          </a:prstGeom>
          <a:noFill/>
          <a:ln>
            <a:noFill/>
          </a:ln>
        </p:spPr>
      </p:pic>
      <p:sp>
        <p:nvSpPr>
          <p:cNvPr id="107" name="Google Shape;107;p2"/>
          <p:cNvSpPr txBox="1"/>
          <p:nvPr/>
        </p:nvSpPr>
        <p:spPr>
          <a:xfrm>
            <a:off x="6797819" y="9605622"/>
            <a:ext cx="11366145" cy="531019"/>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08" name="Google Shape;108;p2"/>
          <p:cNvSpPr/>
          <p:nvPr/>
        </p:nvSpPr>
        <p:spPr>
          <a:xfrm>
            <a:off x="9677400" y="9288780"/>
            <a:ext cx="8429189"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p2"/>
          <p:cNvPicPr preferRelativeResize="0"/>
          <p:nvPr/>
        </p:nvPicPr>
        <p:blipFill rotWithShape="1">
          <a:blip r:embed="rId5">
            <a:alphaModFix/>
          </a:blip>
          <a:srcRect/>
          <a:stretch/>
        </p:blipFill>
        <p:spPr>
          <a:xfrm>
            <a:off x="1078533" y="43992"/>
            <a:ext cx="2347638" cy="2451632"/>
          </a:xfrm>
          <a:prstGeom prst="rect">
            <a:avLst/>
          </a:prstGeom>
          <a:noFill/>
          <a:ln>
            <a:noFill/>
          </a:ln>
        </p:spPr>
      </p:pic>
      <p:pic>
        <p:nvPicPr>
          <p:cNvPr id="110" name="Google Shape;110;p2" descr="List clipart. Free download transparent .PNG | Creazilla"/>
          <p:cNvPicPr preferRelativeResize="0"/>
          <p:nvPr/>
        </p:nvPicPr>
        <p:blipFill rotWithShape="1">
          <a:blip r:embed="rId6">
            <a:alphaModFix/>
          </a:blip>
          <a:srcRect/>
          <a:stretch/>
        </p:blipFill>
        <p:spPr>
          <a:xfrm>
            <a:off x="2612571" y="2857500"/>
            <a:ext cx="3673929" cy="571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0"/>
          <p:cNvSpPr/>
          <p:nvPr/>
        </p:nvSpPr>
        <p:spPr>
          <a:xfrm>
            <a:off x="0" y="0"/>
            <a:ext cx="406854" cy="2575832"/>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0"/>
          <p:cNvSpPr txBox="1"/>
          <p:nvPr/>
        </p:nvSpPr>
        <p:spPr>
          <a:xfrm>
            <a:off x="7391400" y="7277831"/>
            <a:ext cx="11581511" cy="1683153"/>
          </a:xfrm>
          <a:prstGeom prst="rect">
            <a:avLst/>
          </a:prstGeom>
          <a:noFill/>
          <a:ln>
            <a:noFill/>
          </a:ln>
        </p:spPr>
        <p:txBody>
          <a:bodyPr spcFirstLastPara="1" wrap="square" lIns="0" tIns="0" rIns="0" bIns="0" anchor="t" anchorCtr="0">
            <a:spAutoFit/>
          </a:bodyPr>
          <a:lstStyle/>
          <a:p>
            <a:pPr marL="0" marR="0" lvl="0" indent="0" algn="ctr" rtl="0">
              <a:lnSpc>
                <a:spcPct val="104999"/>
              </a:lnSpc>
              <a:spcBef>
                <a:spcPts val="0"/>
              </a:spcBef>
              <a:spcAft>
                <a:spcPts val="0"/>
              </a:spcAft>
              <a:buClr>
                <a:srgbClr val="000000"/>
              </a:buClr>
              <a:buSzPts val="12500"/>
              <a:buFont typeface="Arial"/>
              <a:buNone/>
            </a:pPr>
            <a:r>
              <a:rPr lang="en-US" sz="12500" b="0" i="0" u="none" strike="noStrike" cap="none">
                <a:solidFill>
                  <a:srgbClr val="000000"/>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400" name="Google Shape;400;p30"/>
          <p:cNvSpPr/>
          <p:nvPr/>
        </p:nvSpPr>
        <p:spPr>
          <a:xfrm>
            <a:off x="0" y="2570389"/>
            <a:ext cx="406854" cy="2575832"/>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0"/>
          <p:cNvSpPr/>
          <p:nvPr/>
        </p:nvSpPr>
        <p:spPr>
          <a:xfrm>
            <a:off x="0" y="5140779"/>
            <a:ext cx="406854" cy="2575832"/>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0"/>
          <p:cNvSpPr/>
          <p:nvPr/>
        </p:nvSpPr>
        <p:spPr>
          <a:xfrm>
            <a:off x="0" y="7711168"/>
            <a:ext cx="406854" cy="2575832"/>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3" name="Google Shape;403;p30"/>
          <p:cNvPicPr preferRelativeResize="0"/>
          <p:nvPr/>
        </p:nvPicPr>
        <p:blipFill rotWithShape="1">
          <a:blip r:embed="rId3">
            <a:alphaModFix/>
          </a:blip>
          <a:srcRect/>
          <a:stretch/>
        </p:blipFill>
        <p:spPr>
          <a:xfrm>
            <a:off x="7729847" y="168016"/>
            <a:ext cx="2828306" cy="1414152"/>
          </a:xfrm>
          <a:prstGeom prst="rect">
            <a:avLst/>
          </a:prstGeom>
          <a:noFill/>
          <a:ln>
            <a:noFill/>
          </a:ln>
        </p:spPr>
      </p:pic>
      <p:pic>
        <p:nvPicPr>
          <p:cNvPr id="404" name="Google Shape;404;p30"/>
          <p:cNvPicPr preferRelativeResize="0"/>
          <p:nvPr/>
        </p:nvPicPr>
        <p:blipFill rotWithShape="1">
          <a:blip r:embed="rId4">
            <a:alphaModFix/>
          </a:blip>
          <a:srcRect l="1469" r="1468"/>
          <a:stretch/>
        </p:blipFill>
        <p:spPr>
          <a:xfrm>
            <a:off x="16201589" y="214973"/>
            <a:ext cx="1771875" cy="1220069"/>
          </a:xfrm>
          <a:prstGeom prst="rect">
            <a:avLst/>
          </a:prstGeom>
          <a:noFill/>
          <a:ln>
            <a:noFill/>
          </a:ln>
        </p:spPr>
      </p:pic>
      <p:sp>
        <p:nvSpPr>
          <p:cNvPr id="405" name="Google Shape;405;p30"/>
          <p:cNvSpPr txBox="1"/>
          <p:nvPr/>
        </p:nvSpPr>
        <p:spPr>
          <a:xfrm>
            <a:off x="6797819" y="9605622"/>
            <a:ext cx="11366145" cy="531019"/>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406" name="Google Shape;406;p30"/>
          <p:cNvSpPr/>
          <p:nvPr/>
        </p:nvSpPr>
        <p:spPr>
          <a:xfrm>
            <a:off x="9677400" y="9288780"/>
            <a:ext cx="8429189"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7" name="Google Shape;407;p30"/>
          <p:cNvPicPr preferRelativeResize="0"/>
          <p:nvPr/>
        </p:nvPicPr>
        <p:blipFill rotWithShape="1">
          <a:blip r:embed="rId5">
            <a:alphaModFix/>
          </a:blip>
          <a:srcRect/>
          <a:stretch/>
        </p:blipFill>
        <p:spPr>
          <a:xfrm>
            <a:off x="1131071" y="121892"/>
            <a:ext cx="1398334" cy="1460276"/>
          </a:xfrm>
          <a:prstGeom prst="rect">
            <a:avLst/>
          </a:prstGeom>
          <a:noFill/>
          <a:ln>
            <a:noFill/>
          </a:ln>
        </p:spPr>
      </p:pic>
      <p:pic>
        <p:nvPicPr>
          <p:cNvPr id="409" name="Google Shape;409;p30"/>
          <p:cNvPicPr preferRelativeResize="0"/>
          <p:nvPr/>
        </p:nvPicPr>
        <p:blipFill rotWithShape="1">
          <a:blip r:embed="rId6">
            <a:alphaModFix/>
          </a:blip>
          <a:srcRect/>
          <a:stretch/>
        </p:blipFill>
        <p:spPr>
          <a:xfrm>
            <a:off x="2144300" y="2748285"/>
            <a:ext cx="5247100" cy="5726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4"/>
        <p:cNvGrpSpPr/>
        <p:nvPr/>
      </p:nvGrpSpPr>
      <p:grpSpPr>
        <a:xfrm>
          <a:off x="0" y="0"/>
          <a:ext cx="0" cy="0"/>
          <a:chOff x="0" y="0"/>
          <a:chExt cx="0" cy="0"/>
        </a:xfrm>
      </p:grpSpPr>
      <p:sp>
        <p:nvSpPr>
          <p:cNvPr id="4103" name="Rectangle 4102">
            <a:extLst>
              <a:ext uri="{FF2B5EF4-FFF2-40B4-BE49-F238E27FC236}">
                <a16:creationId xmlns:a16="http://schemas.microsoft.com/office/drawing/2014/main" id="{C6B158B5-50B5-4927-A367-7C9F3AFE5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Google Shape;115;p3"/>
          <p:cNvSpPr txBox="1">
            <a:spLocks noGrp="1"/>
          </p:cNvSpPr>
          <p:nvPr>
            <p:ph type="title"/>
          </p:nvPr>
        </p:nvSpPr>
        <p:spPr>
          <a:xfrm>
            <a:off x="10472736" y="2051509"/>
            <a:ext cx="6562726" cy="3998264"/>
          </a:xfrm>
          <a:prstGeom prst="rect">
            <a:avLst/>
          </a:prstGeom>
        </p:spPr>
        <p:txBody>
          <a:bodyPr spcFirstLastPara="1" vert="horz" lIns="91440" tIns="45720" rIns="91440" bIns="45720" rtlCol="0" anchor="b" anchorCtr="0">
            <a:normAutofit/>
          </a:bodyPr>
          <a:lstStyle/>
          <a:p>
            <a:pPr marL="0" lvl="0" indent="0" algn="r">
              <a:lnSpc>
                <a:spcPct val="90000"/>
              </a:lnSpc>
              <a:spcBef>
                <a:spcPct val="0"/>
              </a:spcBef>
              <a:spcAft>
                <a:spcPts val="0"/>
              </a:spcAft>
              <a:buClr>
                <a:schemeClr val="dk1"/>
              </a:buClr>
              <a:buSzPts val="4000"/>
            </a:pPr>
            <a:r>
              <a:rPr lang="en-US" sz="8400" kern="1200" dirty="0">
                <a:solidFill>
                  <a:schemeClr val="bg1"/>
                </a:solidFill>
                <a:latin typeface="+mj-lt"/>
                <a:ea typeface="+mj-ea"/>
                <a:cs typeface="+mj-cs"/>
              </a:rPr>
              <a:t>Introduction</a:t>
            </a:r>
          </a:p>
        </p:txBody>
      </p:sp>
      <p:sp>
        <p:nvSpPr>
          <p:cNvPr id="116" name="Google Shape;116;p3"/>
          <p:cNvSpPr txBox="1">
            <a:spLocks noGrp="1"/>
          </p:cNvSpPr>
          <p:nvPr>
            <p:ph type="body" idx="1"/>
          </p:nvPr>
        </p:nvSpPr>
        <p:spPr>
          <a:xfrm>
            <a:off x="10468773" y="6621270"/>
            <a:ext cx="6566689" cy="1326807"/>
          </a:xfrm>
          <a:prstGeom prst="rect">
            <a:avLst/>
          </a:prstGeom>
        </p:spPr>
        <p:txBody>
          <a:bodyPr spcFirstLastPara="1" vert="horz" lIns="91440" tIns="45720" rIns="91440" bIns="45720" rtlCol="0" anchorCtr="0">
            <a:normAutofit/>
          </a:bodyPr>
          <a:lstStyle/>
          <a:p>
            <a:pPr marL="0" lvl="0" indent="0" algn="r">
              <a:lnSpc>
                <a:spcPct val="90000"/>
              </a:lnSpc>
              <a:spcBef>
                <a:spcPts val="1000"/>
              </a:spcBef>
              <a:spcAft>
                <a:spcPts val="0"/>
              </a:spcAft>
              <a:buClr>
                <a:srgbClr val="FFC000"/>
              </a:buClr>
              <a:buSzPts val="6600"/>
            </a:pPr>
            <a:endParaRPr lang="en-US" sz="2400" b="1" kern="1200">
              <a:solidFill>
                <a:schemeClr val="bg1"/>
              </a:solidFill>
              <a:latin typeface="+mn-lt"/>
              <a:ea typeface="+mn-ea"/>
              <a:cs typeface="+mn-cs"/>
            </a:endParaRPr>
          </a:p>
        </p:txBody>
      </p:sp>
      <p:pic>
        <p:nvPicPr>
          <p:cNvPr id="4098" name="Picture 2" descr="Henry's Once Upon A Time Storybook (inspired) - Mini Storybook - Made ...">
            <a:extLst>
              <a:ext uri="{FF2B5EF4-FFF2-40B4-BE49-F238E27FC236}">
                <a16:creationId xmlns:a16="http://schemas.microsoft.com/office/drawing/2014/main" id="{4E177770-B0D3-8D6A-4B77-38C49C655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4753" r="12121" b="1"/>
          <a:stretch/>
        </p:blipFill>
        <p:spPr bwMode="auto">
          <a:xfrm>
            <a:off x="1" y="3"/>
            <a:ext cx="9373955" cy="10286997"/>
          </a:xfrm>
          <a:custGeom>
            <a:avLst/>
            <a:gdLst/>
            <a:ahLst/>
            <a:cxnLst/>
            <a:rect l="l" t="t" r="r" b="b"/>
            <a:pathLst>
              <a:path w="6249303" h="6857998">
                <a:moveTo>
                  <a:pt x="5497146" y="6118149"/>
                </a:moveTo>
                <a:cubicBezTo>
                  <a:pt x="5503695" y="6124102"/>
                  <a:pt x="5511317" y="6129341"/>
                  <a:pt x="5518366" y="6133723"/>
                </a:cubicBezTo>
                <a:cubicBezTo>
                  <a:pt x="5525509" y="6138152"/>
                  <a:pt x="5530855" y="6143474"/>
                  <a:pt x="5534525" y="6149380"/>
                </a:cubicBezTo>
                <a:lnTo>
                  <a:pt x="5540000" y="6166562"/>
                </a:lnTo>
                <a:lnTo>
                  <a:pt x="5534525" y="6149379"/>
                </a:lnTo>
                <a:cubicBezTo>
                  <a:pt x="5530855" y="6143474"/>
                  <a:pt x="5525509" y="6138152"/>
                  <a:pt x="5518366" y="6133722"/>
                </a:cubicBezTo>
                <a:cubicBezTo>
                  <a:pt x="5511317" y="6129341"/>
                  <a:pt x="5503695" y="6124102"/>
                  <a:pt x="5497146" y="6118149"/>
                </a:cubicBezTo>
                <a:close/>
                <a:moveTo>
                  <a:pt x="5405304" y="4941372"/>
                </a:moveTo>
                <a:lnTo>
                  <a:pt x="5408634" y="4950869"/>
                </a:lnTo>
                <a:lnTo>
                  <a:pt x="5418318" y="4991382"/>
                </a:lnTo>
                <a:lnTo>
                  <a:pt x="5408634" y="4950868"/>
                </a:lnTo>
                <a:close/>
                <a:moveTo>
                  <a:pt x="5409242" y="4749807"/>
                </a:moveTo>
                <a:cubicBezTo>
                  <a:pt x="5397106" y="4762826"/>
                  <a:pt x="5396249" y="4781365"/>
                  <a:pt x="5394535" y="4799797"/>
                </a:cubicBezTo>
                <a:cubicBezTo>
                  <a:pt x="5396249" y="4781365"/>
                  <a:pt x="5397106" y="4762827"/>
                  <a:pt x="5409242" y="4749807"/>
                </a:cubicBezTo>
                <a:close/>
                <a:moveTo>
                  <a:pt x="5427041" y="4543185"/>
                </a:moveTo>
                <a:cubicBezTo>
                  <a:pt x="5428019" y="4548281"/>
                  <a:pt x="5430065" y="4553662"/>
                  <a:pt x="5432447" y="4557092"/>
                </a:cubicBezTo>
                <a:cubicBezTo>
                  <a:pt x="5444067" y="4573618"/>
                  <a:pt x="5452855" y="4588275"/>
                  <a:pt x="5458810" y="4602021"/>
                </a:cubicBezTo>
                <a:cubicBezTo>
                  <a:pt x="5452855" y="4588275"/>
                  <a:pt x="5444067" y="4573618"/>
                  <a:pt x="5432447" y="4557091"/>
                </a:cubicBezTo>
                <a:close/>
                <a:moveTo>
                  <a:pt x="5893259" y="2819253"/>
                </a:moveTo>
                <a:lnTo>
                  <a:pt x="5904902" y="2827484"/>
                </a:lnTo>
                <a:lnTo>
                  <a:pt x="5904904" y="2827486"/>
                </a:lnTo>
                <a:lnTo>
                  <a:pt x="5933407" y="2861156"/>
                </a:lnTo>
                <a:lnTo>
                  <a:pt x="5923753" y="2842392"/>
                </a:lnTo>
                <a:lnTo>
                  <a:pt x="5904904" y="2827486"/>
                </a:lnTo>
                <a:lnTo>
                  <a:pt x="5904902" y="2827483"/>
                </a:lnTo>
                <a:close/>
                <a:moveTo>
                  <a:pt x="5823604" y="1974015"/>
                </a:moveTo>
                <a:lnTo>
                  <a:pt x="5817090" y="1999763"/>
                </a:lnTo>
                <a:cubicBezTo>
                  <a:pt x="5813281" y="2008056"/>
                  <a:pt x="5807601" y="2016020"/>
                  <a:pt x="5799362" y="2023547"/>
                </a:cubicBezTo>
                <a:cubicBezTo>
                  <a:pt x="5815841" y="2008497"/>
                  <a:pt x="5822079" y="1991685"/>
                  <a:pt x="5823604" y="1974015"/>
                </a:cubicBezTo>
                <a:close/>
                <a:moveTo>
                  <a:pt x="5806410" y="1768838"/>
                </a:moveTo>
                <a:cubicBezTo>
                  <a:pt x="5802029" y="1774411"/>
                  <a:pt x="5799266" y="1779948"/>
                  <a:pt x="5797809" y="1785412"/>
                </a:cubicBezTo>
                <a:lnTo>
                  <a:pt x="5797028" y="1801558"/>
                </a:lnTo>
                <a:cubicBezTo>
                  <a:pt x="5795361" y="1790986"/>
                  <a:pt x="5797647" y="1779981"/>
                  <a:pt x="5806410" y="1768838"/>
                </a:cubicBezTo>
                <a:close/>
                <a:moveTo>
                  <a:pt x="5915999" y="520953"/>
                </a:moveTo>
                <a:lnTo>
                  <a:pt x="5909271" y="549926"/>
                </a:lnTo>
                <a:lnTo>
                  <a:pt x="5903017" y="566616"/>
                </a:lnTo>
                <a:lnTo>
                  <a:pt x="5897067" y="581804"/>
                </a:lnTo>
                <a:lnTo>
                  <a:pt x="5896649" y="583595"/>
                </a:lnTo>
                <a:lnTo>
                  <a:pt x="5894474" y="589388"/>
                </a:lnTo>
                <a:cubicBezTo>
                  <a:pt x="5892074" y="597005"/>
                  <a:pt x="5890316" y="604728"/>
                  <a:pt x="5889851" y="612658"/>
                </a:cubicBezTo>
                <a:lnTo>
                  <a:pt x="5896649" y="583595"/>
                </a:lnTo>
                <a:lnTo>
                  <a:pt x="5902965" y="566754"/>
                </a:lnTo>
                <a:lnTo>
                  <a:pt x="5903017" y="566616"/>
                </a:lnTo>
                <a:lnTo>
                  <a:pt x="5908855" y="551717"/>
                </a:lnTo>
                <a:lnTo>
                  <a:pt x="5909271" y="549926"/>
                </a:lnTo>
                <a:lnTo>
                  <a:pt x="5911436" y="544146"/>
                </a:lnTo>
                <a:cubicBezTo>
                  <a:pt x="5913823" y="536547"/>
                  <a:pt x="5915561" y="528850"/>
                  <a:pt x="5915999" y="520953"/>
                </a:cubicBezTo>
                <a:close/>
                <a:moveTo>
                  <a:pt x="5864896" y="268794"/>
                </a:moveTo>
                <a:cubicBezTo>
                  <a:pt x="5862371" y="279176"/>
                  <a:pt x="5860668" y="289296"/>
                  <a:pt x="5860021" y="299164"/>
                </a:cubicBezTo>
                <a:cubicBezTo>
                  <a:pt x="5859371" y="309031"/>
                  <a:pt x="5859776" y="318646"/>
                  <a:pt x="5861466" y="328017"/>
                </a:cubicBezTo>
                <a:close/>
                <a:moveTo>
                  <a:pt x="0" y="0"/>
                </a:moveTo>
                <a:lnTo>
                  <a:pt x="6182312" y="0"/>
                </a:lnTo>
                <a:lnTo>
                  <a:pt x="6178097" y="24480"/>
                </a:lnTo>
                <a:cubicBezTo>
                  <a:pt x="6175612" y="32636"/>
                  <a:pt x="6171850" y="40471"/>
                  <a:pt x="6166086" y="47806"/>
                </a:cubicBezTo>
                <a:cubicBezTo>
                  <a:pt x="6151226" y="66857"/>
                  <a:pt x="6154655" y="85336"/>
                  <a:pt x="6156942" y="105718"/>
                </a:cubicBezTo>
                <a:cubicBezTo>
                  <a:pt x="6158656" y="121150"/>
                  <a:pt x="6158085" y="136963"/>
                  <a:pt x="6158277" y="152584"/>
                </a:cubicBezTo>
                <a:cubicBezTo>
                  <a:pt x="6158846" y="180017"/>
                  <a:pt x="6159037" y="207450"/>
                  <a:pt x="6159990" y="234883"/>
                </a:cubicBezTo>
                <a:cubicBezTo>
                  <a:pt x="6160370" y="243648"/>
                  <a:pt x="6165135" y="252600"/>
                  <a:pt x="6164373" y="261173"/>
                </a:cubicBezTo>
                <a:cubicBezTo>
                  <a:pt x="6160752" y="300800"/>
                  <a:pt x="6155037" y="340425"/>
                  <a:pt x="6151798" y="380050"/>
                </a:cubicBezTo>
                <a:cubicBezTo>
                  <a:pt x="6149894" y="402529"/>
                  <a:pt x="6153511" y="425581"/>
                  <a:pt x="6150846" y="447870"/>
                </a:cubicBezTo>
                <a:cubicBezTo>
                  <a:pt x="6147798" y="473587"/>
                  <a:pt x="6139988" y="498733"/>
                  <a:pt x="6135223" y="524262"/>
                </a:cubicBezTo>
                <a:cubicBezTo>
                  <a:pt x="6133891" y="531310"/>
                  <a:pt x="6135606" y="539121"/>
                  <a:pt x="6135985" y="546552"/>
                </a:cubicBezTo>
                <a:cubicBezTo>
                  <a:pt x="6136367" y="554933"/>
                  <a:pt x="6137129" y="563125"/>
                  <a:pt x="6137320" y="571508"/>
                </a:cubicBezTo>
                <a:cubicBezTo>
                  <a:pt x="6137702" y="597037"/>
                  <a:pt x="6137129" y="622564"/>
                  <a:pt x="6138464" y="648092"/>
                </a:cubicBezTo>
                <a:cubicBezTo>
                  <a:pt x="6139225" y="663713"/>
                  <a:pt x="6147035" y="680096"/>
                  <a:pt x="6144177" y="694576"/>
                </a:cubicBezTo>
                <a:cubicBezTo>
                  <a:pt x="6138654" y="724104"/>
                  <a:pt x="6151036" y="753633"/>
                  <a:pt x="6140750" y="783158"/>
                </a:cubicBezTo>
                <a:cubicBezTo>
                  <a:pt x="6137702" y="792306"/>
                  <a:pt x="6145322" y="804877"/>
                  <a:pt x="6145702" y="815929"/>
                </a:cubicBezTo>
                <a:cubicBezTo>
                  <a:pt x="6146654" y="843552"/>
                  <a:pt x="6146464" y="871173"/>
                  <a:pt x="6146274" y="898797"/>
                </a:cubicBezTo>
                <a:cubicBezTo>
                  <a:pt x="6146084" y="923562"/>
                  <a:pt x="6148750" y="949281"/>
                  <a:pt x="6143416" y="973095"/>
                </a:cubicBezTo>
                <a:cubicBezTo>
                  <a:pt x="6137702" y="998052"/>
                  <a:pt x="6138464" y="1020529"/>
                  <a:pt x="6144940" y="1044725"/>
                </a:cubicBezTo>
                <a:cubicBezTo>
                  <a:pt x="6149322" y="1061298"/>
                  <a:pt x="6149894" y="1078826"/>
                  <a:pt x="6151226" y="1095972"/>
                </a:cubicBezTo>
                <a:cubicBezTo>
                  <a:pt x="6152750" y="1114449"/>
                  <a:pt x="6148750" y="1134834"/>
                  <a:pt x="6155037" y="1151600"/>
                </a:cubicBezTo>
                <a:cubicBezTo>
                  <a:pt x="6173706" y="1201512"/>
                  <a:pt x="6177706" y="1252757"/>
                  <a:pt x="6177706" y="1304955"/>
                </a:cubicBezTo>
                <a:cubicBezTo>
                  <a:pt x="6177706" y="1314483"/>
                  <a:pt x="6175041" y="1324198"/>
                  <a:pt x="6172183" y="1333341"/>
                </a:cubicBezTo>
                <a:cubicBezTo>
                  <a:pt x="6155037" y="1386684"/>
                  <a:pt x="6156560" y="1440216"/>
                  <a:pt x="6167039" y="1494509"/>
                </a:cubicBezTo>
                <a:cubicBezTo>
                  <a:pt x="6169325" y="1505751"/>
                  <a:pt x="6169706" y="1518324"/>
                  <a:pt x="6167421" y="1529563"/>
                </a:cubicBezTo>
                <a:cubicBezTo>
                  <a:pt x="6160752" y="1561189"/>
                  <a:pt x="6149702" y="1591859"/>
                  <a:pt x="6144940" y="1623675"/>
                </a:cubicBezTo>
                <a:cubicBezTo>
                  <a:pt x="6137129" y="1676253"/>
                  <a:pt x="6163417" y="1721785"/>
                  <a:pt x="6180565" y="1768838"/>
                </a:cubicBezTo>
                <a:cubicBezTo>
                  <a:pt x="6196758" y="1813610"/>
                  <a:pt x="6233335" y="1851709"/>
                  <a:pt x="6225142" y="1904673"/>
                </a:cubicBezTo>
                <a:cubicBezTo>
                  <a:pt x="6224381" y="1910004"/>
                  <a:pt x="6229524" y="1915912"/>
                  <a:pt x="6230858" y="1921817"/>
                </a:cubicBezTo>
                <a:cubicBezTo>
                  <a:pt x="6234479" y="1938009"/>
                  <a:pt x="6238857" y="1954202"/>
                  <a:pt x="6240574" y="1970586"/>
                </a:cubicBezTo>
                <a:cubicBezTo>
                  <a:pt x="6242861" y="1990589"/>
                  <a:pt x="6242100" y="2010974"/>
                  <a:pt x="6244004" y="2030977"/>
                </a:cubicBezTo>
                <a:cubicBezTo>
                  <a:pt x="6245147" y="2043835"/>
                  <a:pt x="6247242" y="2056600"/>
                  <a:pt x="6249052" y="2069340"/>
                </a:cubicBezTo>
                <a:lnTo>
                  <a:pt x="6249303" y="2072225"/>
                </a:lnTo>
                <a:lnTo>
                  <a:pt x="6249303" y="2131532"/>
                </a:lnTo>
                <a:lnTo>
                  <a:pt x="6248432" y="2138304"/>
                </a:lnTo>
                <a:cubicBezTo>
                  <a:pt x="6246241" y="2148519"/>
                  <a:pt x="6243623" y="2158712"/>
                  <a:pt x="6241908" y="2168903"/>
                </a:cubicBezTo>
                <a:cubicBezTo>
                  <a:pt x="6237145" y="2197670"/>
                  <a:pt x="6238479" y="2229296"/>
                  <a:pt x="6226286" y="2254633"/>
                </a:cubicBezTo>
                <a:cubicBezTo>
                  <a:pt x="6213332" y="2281683"/>
                  <a:pt x="6207426" y="2307402"/>
                  <a:pt x="6211426" y="2335405"/>
                </a:cubicBezTo>
                <a:cubicBezTo>
                  <a:pt x="6212760" y="2344741"/>
                  <a:pt x="6220762" y="2356744"/>
                  <a:pt x="6228952" y="2360933"/>
                </a:cubicBezTo>
                <a:cubicBezTo>
                  <a:pt x="6247241" y="2370270"/>
                  <a:pt x="6250481" y="2383032"/>
                  <a:pt x="6244193" y="2400369"/>
                </a:cubicBezTo>
                <a:cubicBezTo>
                  <a:pt x="6238857" y="2415420"/>
                  <a:pt x="6236192" y="2433897"/>
                  <a:pt x="6225904" y="2444184"/>
                </a:cubicBezTo>
                <a:cubicBezTo>
                  <a:pt x="6196758" y="2473333"/>
                  <a:pt x="6195806" y="2510483"/>
                  <a:pt x="6187996" y="2546678"/>
                </a:cubicBezTo>
                <a:cubicBezTo>
                  <a:pt x="6183231" y="2568774"/>
                  <a:pt x="6183041" y="2589352"/>
                  <a:pt x="6186279" y="2611450"/>
                </a:cubicBezTo>
                <a:cubicBezTo>
                  <a:pt x="6193518" y="2659455"/>
                  <a:pt x="6183231" y="2706131"/>
                  <a:pt x="6170087" y="2752235"/>
                </a:cubicBezTo>
                <a:cubicBezTo>
                  <a:pt x="6161325" y="2782716"/>
                  <a:pt x="6155990" y="2813958"/>
                  <a:pt x="6147035" y="2844248"/>
                </a:cubicBezTo>
                <a:cubicBezTo>
                  <a:pt x="6140177" y="2866918"/>
                  <a:pt x="6131985" y="2889587"/>
                  <a:pt x="6120937" y="2910353"/>
                </a:cubicBezTo>
                <a:cubicBezTo>
                  <a:pt x="6104743" y="2940455"/>
                  <a:pt x="6080358" y="2966742"/>
                  <a:pt x="6086835" y="3005035"/>
                </a:cubicBezTo>
                <a:cubicBezTo>
                  <a:pt x="6092550" y="3038756"/>
                  <a:pt x="6080550" y="3069235"/>
                  <a:pt x="6069119" y="3100099"/>
                </a:cubicBezTo>
                <a:cubicBezTo>
                  <a:pt x="6060737" y="3122770"/>
                  <a:pt x="6052162" y="3145436"/>
                  <a:pt x="6046828" y="3168870"/>
                </a:cubicBezTo>
                <a:cubicBezTo>
                  <a:pt x="6040542" y="3196686"/>
                  <a:pt x="6043210" y="3228119"/>
                  <a:pt x="6031589" y="3252885"/>
                </a:cubicBezTo>
                <a:cubicBezTo>
                  <a:pt x="6019396" y="3278795"/>
                  <a:pt x="6027588" y="3300319"/>
                  <a:pt x="6031017" y="3323372"/>
                </a:cubicBezTo>
                <a:cubicBezTo>
                  <a:pt x="6036353" y="3360139"/>
                  <a:pt x="6046258" y="3396719"/>
                  <a:pt x="6033685" y="3433866"/>
                </a:cubicBezTo>
                <a:cubicBezTo>
                  <a:pt x="6018444" y="3479015"/>
                  <a:pt x="6002060" y="3523785"/>
                  <a:pt x="5987583" y="3569124"/>
                </a:cubicBezTo>
                <a:cubicBezTo>
                  <a:pt x="5982056" y="3586653"/>
                  <a:pt x="5979770" y="3605509"/>
                  <a:pt x="5977295" y="3623799"/>
                </a:cubicBezTo>
                <a:cubicBezTo>
                  <a:pt x="5975197" y="3641134"/>
                  <a:pt x="5980533" y="3661899"/>
                  <a:pt x="5972533" y="3675238"/>
                </a:cubicBezTo>
                <a:cubicBezTo>
                  <a:pt x="5951958" y="3709529"/>
                  <a:pt x="5941860" y="3744770"/>
                  <a:pt x="5941860" y="3784397"/>
                </a:cubicBezTo>
                <a:cubicBezTo>
                  <a:pt x="5941860" y="3799258"/>
                  <a:pt x="5933287" y="3813737"/>
                  <a:pt x="5931762" y="3828785"/>
                </a:cubicBezTo>
                <a:cubicBezTo>
                  <a:pt x="5929858" y="3849362"/>
                  <a:pt x="5924714" y="3872985"/>
                  <a:pt x="5931955" y="3890891"/>
                </a:cubicBezTo>
                <a:cubicBezTo>
                  <a:pt x="5949100" y="3932993"/>
                  <a:pt x="5934810" y="3967091"/>
                  <a:pt x="5917857" y="4003861"/>
                </a:cubicBezTo>
                <a:cubicBezTo>
                  <a:pt x="5901092" y="4040058"/>
                  <a:pt x="5887757" y="4078159"/>
                  <a:pt x="5876707" y="4116641"/>
                </a:cubicBezTo>
                <a:cubicBezTo>
                  <a:pt x="5872706" y="4131119"/>
                  <a:pt x="5879375" y="4148453"/>
                  <a:pt x="5880708" y="4164458"/>
                </a:cubicBezTo>
                <a:cubicBezTo>
                  <a:pt x="5881089" y="4170174"/>
                  <a:pt x="5881661" y="4176461"/>
                  <a:pt x="5879756" y="4181603"/>
                </a:cubicBezTo>
                <a:cubicBezTo>
                  <a:pt x="5861466" y="4231324"/>
                  <a:pt x="5847560" y="4281810"/>
                  <a:pt x="5857085" y="4335722"/>
                </a:cubicBezTo>
                <a:cubicBezTo>
                  <a:pt x="5858038" y="4340674"/>
                  <a:pt x="5855942" y="4346201"/>
                  <a:pt x="5854608" y="4351154"/>
                </a:cubicBezTo>
                <a:cubicBezTo>
                  <a:pt x="5847751" y="4375349"/>
                  <a:pt x="5836892" y="4398972"/>
                  <a:pt x="5834415" y="4423545"/>
                </a:cubicBezTo>
                <a:cubicBezTo>
                  <a:pt x="5828319" y="4484127"/>
                  <a:pt x="5825841" y="4545086"/>
                  <a:pt x="5821841" y="4606053"/>
                </a:cubicBezTo>
                <a:cubicBezTo>
                  <a:pt x="5821653" y="4609863"/>
                  <a:pt x="5821653" y="4613864"/>
                  <a:pt x="5820317" y="4617291"/>
                </a:cubicBezTo>
                <a:cubicBezTo>
                  <a:pt x="5812125" y="4639772"/>
                  <a:pt x="5814794" y="4659393"/>
                  <a:pt x="5830414" y="4678445"/>
                </a:cubicBezTo>
                <a:cubicBezTo>
                  <a:pt x="5837273" y="4686828"/>
                  <a:pt x="5840892" y="4698258"/>
                  <a:pt x="5844703" y="4708734"/>
                </a:cubicBezTo>
                <a:cubicBezTo>
                  <a:pt x="5850418" y="4724167"/>
                  <a:pt x="5855942" y="4739978"/>
                  <a:pt x="5859562" y="4755980"/>
                </a:cubicBezTo>
                <a:cubicBezTo>
                  <a:pt x="5862991" y="4771793"/>
                  <a:pt x="5867753" y="4788747"/>
                  <a:pt x="5865088" y="4803988"/>
                </a:cubicBezTo>
                <a:cubicBezTo>
                  <a:pt x="5860326" y="4831420"/>
                  <a:pt x="5849657" y="4857522"/>
                  <a:pt x="5842606" y="4884572"/>
                </a:cubicBezTo>
                <a:cubicBezTo>
                  <a:pt x="5840129" y="4893907"/>
                  <a:pt x="5840512" y="4904195"/>
                  <a:pt x="5840321" y="4913909"/>
                </a:cubicBezTo>
                <a:cubicBezTo>
                  <a:pt x="5839750" y="4936201"/>
                  <a:pt x="5845274" y="4959061"/>
                  <a:pt x="5829462" y="4979253"/>
                </a:cubicBezTo>
                <a:cubicBezTo>
                  <a:pt x="5814602" y="4997922"/>
                  <a:pt x="5818983" y="5016785"/>
                  <a:pt x="5830223" y="5036405"/>
                </a:cubicBezTo>
                <a:cubicBezTo>
                  <a:pt x="5838225" y="5050504"/>
                  <a:pt x="5844513" y="5066505"/>
                  <a:pt x="5847560" y="5082317"/>
                </a:cubicBezTo>
                <a:cubicBezTo>
                  <a:pt x="5851752" y="5104036"/>
                  <a:pt x="5853466" y="5125562"/>
                  <a:pt x="5850988" y="5148995"/>
                </a:cubicBezTo>
                <a:cubicBezTo>
                  <a:pt x="5849275" y="5165570"/>
                  <a:pt x="5848512" y="5179097"/>
                  <a:pt x="5838416" y="5192051"/>
                </a:cubicBezTo>
                <a:cubicBezTo>
                  <a:pt x="5836892" y="5194145"/>
                  <a:pt x="5836510" y="5197955"/>
                  <a:pt x="5836703" y="5200813"/>
                </a:cubicBezTo>
                <a:cubicBezTo>
                  <a:pt x="5839941" y="5238343"/>
                  <a:pt x="5838225" y="5275491"/>
                  <a:pt x="5835937" y="5313403"/>
                </a:cubicBezTo>
                <a:cubicBezTo>
                  <a:pt x="5832892" y="5361598"/>
                  <a:pt x="5841844" y="5412276"/>
                  <a:pt x="5873849" y="5453995"/>
                </a:cubicBezTo>
                <a:cubicBezTo>
                  <a:pt x="5878613" y="5460092"/>
                  <a:pt x="5880708" y="5469236"/>
                  <a:pt x="5881852" y="5477239"/>
                </a:cubicBezTo>
                <a:cubicBezTo>
                  <a:pt x="5886804" y="5514957"/>
                  <a:pt x="5890233" y="5552869"/>
                  <a:pt x="5895758" y="5590590"/>
                </a:cubicBezTo>
                <a:cubicBezTo>
                  <a:pt x="5898806" y="5611164"/>
                  <a:pt x="5901474" y="5632691"/>
                  <a:pt x="5909856" y="5651360"/>
                </a:cubicBezTo>
                <a:cubicBezTo>
                  <a:pt x="5918047" y="5669647"/>
                  <a:pt x="5927762" y="5684320"/>
                  <a:pt x="5910618" y="5695178"/>
                </a:cubicBezTo>
                <a:cubicBezTo>
                  <a:pt x="5919762" y="5714607"/>
                  <a:pt x="5927383" y="5731564"/>
                  <a:pt x="5935573" y="5748136"/>
                </a:cubicBezTo>
                <a:cubicBezTo>
                  <a:pt x="5938620" y="5754234"/>
                  <a:pt x="5943575" y="5759378"/>
                  <a:pt x="5946433" y="5765474"/>
                </a:cubicBezTo>
                <a:cubicBezTo>
                  <a:pt x="5949481" y="5771953"/>
                  <a:pt x="5951385" y="5779191"/>
                  <a:pt x="5952911" y="5786239"/>
                </a:cubicBezTo>
                <a:cubicBezTo>
                  <a:pt x="5959768" y="5817674"/>
                  <a:pt x="5966054" y="5849107"/>
                  <a:pt x="5973485" y="5880348"/>
                </a:cubicBezTo>
                <a:cubicBezTo>
                  <a:pt x="5975008" y="5886447"/>
                  <a:pt x="5981104" y="5891590"/>
                  <a:pt x="5985103" y="5897114"/>
                </a:cubicBezTo>
                <a:cubicBezTo>
                  <a:pt x="5987772" y="5900735"/>
                  <a:pt x="5991773" y="5904353"/>
                  <a:pt x="5992345" y="5908355"/>
                </a:cubicBezTo>
                <a:cubicBezTo>
                  <a:pt x="5996917" y="5938836"/>
                  <a:pt x="6002252" y="5969124"/>
                  <a:pt x="6004537" y="5999796"/>
                </a:cubicBezTo>
                <a:cubicBezTo>
                  <a:pt x="6006440" y="6025515"/>
                  <a:pt x="6005871" y="6050282"/>
                  <a:pt x="6039018" y="6056948"/>
                </a:cubicBezTo>
                <a:cubicBezTo>
                  <a:pt x="6044734" y="6058092"/>
                  <a:pt x="6050831" y="6066284"/>
                  <a:pt x="6053687" y="6072569"/>
                </a:cubicBezTo>
                <a:cubicBezTo>
                  <a:pt x="6061879" y="6090477"/>
                  <a:pt x="6067404" y="6109530"/>
                  <a:pt x="6075785" y="6127247"/>
                </a:cubicBezTo>
                <a:cubicBezTo>
                  <a:pt x="6103790" y="6185351"/>
                  <a:pt x="6121508" y="6246121"/>
                  <a:pt x="6118269" y="6311084"/>
                </a:cubicBezTo>
                <a:cubicBezTo>
                  <a:pt x="6117317" y="6331277"/>
                  <a:pt x="6107028" y="6350899"/>
                  <a:pt x="6103217" y="6363664"/>
                </a:cubicBezTo>
                <a:cubicBezTo>
                  <a:pt x="6118269" y="6400429"/>
                  <a:pt x="6132747" y="6431292"/>
                  <a:pt x="6143606" y="6463490"/>
                </a:cubicBezTo>
                <a:cubicBezTo>
                  <a:pt x="6153322" y="6491874"/>
                  <a:pt x="6159418" y="6521593"/>
                  <a:pt x="6166466" y="6550742"/>
                </a:cubicBezTo>
                <a:cubicBezTo>
                  <a:pt x="6169135" y="6561411"/>
                  <a:pt x="6170658" y="6572269"/>
                  <a:pt x="6171993" y="6583128"/>
                </a:cubicBezTo>
                <a:cubicBezTo>
                  <a:pt x="6176183" y="6617036"/>
                  <a:pt x="6166086" y="6652472"/>
                  <a:pt x="6182089" y="6685617"/>
                </a:cubicBezTo>
                <a:cubicBezTo>
                  <a:pt x="6190471" y="6702955"/>
                  <a:pt x="6200567" y="6720103"/>
                  <a:pt x="6204949" y="6738388"/>
                </a:cubicBezTo>
                <a:cubicBezTo>
                  <a:pt x="6209712" y="6758011"/>
                  <a:pt x="6217142" y="6777207"/>
                  <a:pt x="6222453" y="6796804"/>
                </a:cubicBezTo>
                <a:lnTo>
                  <a:pt x="6227224" y="6857457"/>
                </a:lnTo>
                <a:lnTo>
                  <a:pt x="6099985" y="6857457"/>
                </a:lnTo>
                <a:lnTo>
                  <a:pt x="6099985" y="6857998"/>
                </a:lnTo>
                <a:lnTo>
                  <a:pt x="0" y="6857998"/>
                </a:lnTo>
                <a:close/>
              </a:path>
            </a:pathLst>
          </a:custGeom>
          <a:noFill/>
          <a:effectLst>
            <a:outerShdw blurRad="381000" dist="1524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4105" name="Freeform: Shape 4104">
            <a:extLst>
              <a:ext uri="{FF2B5EF4-FFF2-40B4-BE49-F238E27FC236}">
                <a16:creationId xmlns:a16="http://schemas.microsoft.com/office/drawing/2014/main" id="{B01367A3-F670-4BD9-9972-F7E97FC22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06000" y="4487055"/>
            <a:ext cx="10286183" cy="1312074"/>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7" name="Freeform: Shape 4106">
            <a:extLst>
              <a:ext uri="{FF2B5EF4-FFF2-40B4-BE49-F238E27FC236}">
                <a16:creationId xmlns:a16="http://schemas.microsoft.com/office/drawing/2014/main" id="{38C3DB02-606C-40EC-8381-7A29A1ADF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605997" y="4487055"/>
            <a:ext cx="10286183" cy="1312074"/>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p:nvPr/>
        </p:nvSpPr>
        <p:spPr>
          <a:xfrm>
            <a:off x="0" y="0"/>
            <a:ext cx="406854" cy="10287000"/>
          </a:xfrm>
          <a:prstGeom prst="rect">
            <a:avLst/>
          </a:prstGeom>
          <a:solidFill>
            <a:srgbClr val="0D3D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4"/>
          <p:cNvSpPr txBox="1"/>
          <p:nvPr/>
        </p:nvSpPr>
        <p:spPr>
          <a:xfrm>
            <a:off x="1295400" y="725042"/>
            <a:ext cx="9829800" cy="2142831"/>
          </a:xfrm>
          <a:prstGeom prst="rect">
            <a:avLst/>
          </a:prstGeom>
          <a:noFill/>
          <a:ln>
            <a:noFill/>
          </a:ln>
        </p:spPr>
        <p:txBody>
          <a:bodyPr spcFirstLastPara="1" wrap="square" lIns="0" tIns="0" rIns="0" bIns="0" anchor="t" anchorCtr="0">
            <a:spAutoFit/>
          </a:bodyPr>
          <a:lstStyle/>
          <a:p>
            <a:pPr marL="0" marR="0" lvl="0" indent="0" algn="l" rtl="0">
              <a:lnSpc>
                <a:spcPct val="101250"/>
              </a:lnSpc>
              <a:spcBef>
                <a:spcPts val="0"/>
              </a:spcBef>
              <a:spcAft>
                <a:spcPts val="0"/>
              </a:spcAft>
              <a:buClr>
                <a:srgbClr val="000000"/>
              </a:buClr>
              <a:buSzPts val="8000"/>
              <a:buFont typeface="Arial"/>
              <a:buNone/>
            </a:pPr>
            <a:r>
              <a:rPr lang="en-US" sz="8000" b="1" i="0" u="none" strike="noStrike" cap="none">
                <a:solidFill>
                  <a:srgbClr val="0070C0"/>
                </a:solidFill>
                <a:latin typeface="Arial"/>
                <a:ea typeface="Arial"/>
                <a:cs typeface="Arial"/>
                <a:sym typeface="Arial"/>
              </a:rPr>
              <a:t>EU Law Focus(ed) </a:t>
            </a:r>
            <a:endParaRPr sz="1400" b="0" i="0" u="none" strike="noStrike" cap="none">
              <a:solidFill>
                <a:srgbClr val="000000"/>
              </a:solidFill>
              <a:latin typeface="Arial"/>
              <a:ea typeface="Arial"/>
              <a:cs typeface="Arial"/>
              <a:sym typeface="Arial"/>
            </a:endParaRPr>
          </a:p>
          <a:p>
            <a:pPr marL="0" marR="0" lvl="0" indent="0" algn="l" rtl="0">
              <a:lnSpc>
                <a:spcPct val="101250"/>
              </a:lnSpc>
              <a:spcBef>
                <a:spcPts val="0"/>
              </a:spcBef>
              <a:spcAft>
                <a:spcPts val="0"/>
              </a:spcAft>
              <a:buClr>
                <a:srgbClr val="000000"/>
              </a:buClr>
              <a:buSzPts val="8000"/>
              <a:buFont typeface="Arial"/>
              <a:buNone/>
            </a:pPr>
            <a:r>
              <a:rPr lang="en-US" sz="8000" b="1" i="0" u="none" strike="noStrike" cap="none">
                <a:solidFill>
                  <a:srgbClr val="0070C0"/>
                </a:solidFill>
                <a:latin typeface="Arial"/>
                <a:ea typeface="Arial"/>
                <a:cs typeface="Arial"/>
                <a:sym typeface="Arial"/>
              </a:rPr>
              <a:t>On </a:t>
            </a:r>
            <a:r>
              <a:rPr lang="en-US" sz="8000" b="1" i="0" u="sng" strike="noStrike" cap="none">
                <a:solidFill>
                  <a:srgbClr val="0070C0"/>
                </a:solidFill>
                <a:latin typeface="Arial"/>
                <a:ea typeface="Arial"/>
                <a:cs typeface="Arial"/>
                <a:sym typeface="Arial"/>
              </a:rPr>
              <a:t>How to </a:t>
            </a:r>
            <a:r>
              <a:rPr lang="en-US" sz="8000" b="1" i="0" u="none" strike="noStrike" cap="none">
                <a:solidFill>
                  <a:srgbClr val="0070C0"/>
                </a:solidFill>
                <a:latin typeface="Arial"/>
                <a:ea typeface="Arial"/>
                <a:cs typeface="Arial"/>
                <a:sym typeface="Arial"/>
              </a:rPr>
              <a:t>Buy</a:t>
            </a:r>
            <a:endParaRPr sz="1400" b="0" i="0" u="none" strike="noStrike" cap="none">
              <a:solidFill>
                <a:srgbClr val="000000"/>
              </a:solidFill>
              <a:latin typeface="Arial"/>
              <a:ea typeface="Arial"/>
              <a:cs typeface="Arial"/>
              <a:sym typeface="Arial"/>
            </a:endParaRPr>
          </a:p>
        </p:txBody>
      </p:sp>
      <p:sp>
        <p:nvSpPr>
          <p:cNvPr id="123" name="Google Shape;123;p4"/>
          <p:cNvSpPr txBox="1"/>
          <p:nvPr/>
        </p:nvSpPr>
        <p:spPr>
          <a:xfrm>
            <a:off x="1295400" y="3238500"/>
            <a:ext cx="15362778" cy="4521238"/>
          </a:xfrm>
          <a:prstGeom prst="rect">
            <a:avLst/>
          </a:prstGeom>
          <a:noFill/>
          <a:ln>
            <a:noFill/>
          </a:ln>
        </p:spPr>
        <p:txBody>
          <a:bodyPr spcFirstLastPara="1" wrap="square" lIns="0" tIns="0" rIns="0" bIns="0" anchor="t" anchorCtr="0">
            <a:spAutoFit/>
          </a:bodyPr>
          <a:lstStyle/>
          <a:p>
            <a:pPr marL="257175" marR="0" lvl="0" indent="-257175" algn="l"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Market opening instruments</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Tech specs/contract performance clauses</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Selection of the contractor/exclusion criteria</a:t>
            </a:r>
            <a:endParaRPr sz="1400" b="0" i="0" u="none" strike="noStrike" cap="none">
              <a:solidFill>
                <a:srgbClr val="000000"/>
              </a:solidFill>
              <a:latin typeface="Arial"/>
              <a:ea typeface="Arial"/>
              <a:cs typeface="Arial"/>
              <a:sym typeface="Arial"/>
            </a:endParaRPr>
          </a:p>
          <a:p>
            <a:pPr marL="257175" marR="0" lvl="0" indent="-257175" algn="l" rtl="0">
              <a:lnSpc>
                <a:spcPct val="15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Award procedures</a:t>
            </a:r>
            <a:endParaRPr sz="1400" b="0" i="0" u="none" strike="noStrike" cap="none">
              <a:solidFill>
                <a:srgbClr val="000000"/>
              </a:solidFill>
              <a:latin typeface="Arial"/>
              <a:ea typeface="Arial"/>
              <a:cs typeface="Arial"/>
              <a:sym typeface="Arial"/>
            </a:endParaRPr>
          </a:p>
        </p:txBody>
      </p:sp>
      <p:pic>
        <p:nvPicPr>
          <p:cNvPr id="124" name="Google Shape;124;p4"/>
          <p:cNvPicPr preferRelativeResize="0"/>
          <p:nvPr/>
        </p:nvPicPr>
        <p:blipFill rotWithShape="1">
          <a:blip r:embed="rId3">
            <a:alphaModFix/>
          </a:blip>
          <a:srcRect/>
          <a:stretch/>
        </p:blipFill>
        <p:spPr>
          <a:xfrm>
            <a:off x="7729847" y="8710689"/>
            <a:ext cx="2828306" cy="1414152"/>
          </a:xfrm>
          <a:prstGeom prst="rect">
            <a:avLst/>
          </a:prstGeom>
          <a:noFill/>
          <a:ln>
            <a:noFill/>
          </a:ln>
        </p:spPr>
      </p:pic>
      <p:pic>
        <p:nvPicPr>
          <p:cNvPr id="125" name="Google Shape;125;p4"/>
          <p:cNvPicPr preferRelativeResize="0"/>
          <p:nvPr/>
        </p:nvPicPr>
        <p:blipFill rotWithShape="1">
          <a:blip r:embed="rId4">
            <a:alphaModFix/>
          </a:blip>
          <a:srcRect l="1469" r="1468"/>
          <a:stretch/>
        </p:blipFill>
        <p:spPr>
          <a:xfrm>
            <a:off x="15844507" y="8857815"/>
            <a:ext cx="1771875" cy="1220069"/>
          </a:xfrm>
          <a:prstGeom prst="rect">
            <a:avLst/>
          </a:prstGeom>
          <a:noFill/>
          <a:ln>
            <a:noFill/>
          </a:ln>
        </p:spPr>
      </p:pic>
      <p:sp>
        <p:nvSpPr>
          <p:cNvPr id="126" name="Google Shape;126;p4"/>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27" name="Google Shape;127;p4"/>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4"/>
          <p:cNvPicPr preferRelativeResize="0"/>
          <p:nvPr/>
        </p:nvPicPr>
        <p:blipFill rotWithShape="1">
          <a:blip r:embed="rId5">
            <a:alphaModFix/>
          </a:blip>
          <a:srcRect/>
          <a:stretch/>
        </p:blipFill>
        <p:spPr>
          <a:xfrm>
            <a:off x="997881" y="8115300"/>
            <a:ext cx="2347638" cy="2451632"/>
          </a:xfrm>
          <a:prstGeom prst="rect">
            <a:avLst/>
          </a:prstGeom>
          <a:noFill/>
          <a:ln>
            <a:noFill/>
          </a:ln>
        </p:spPr>
      </p:pic>
      <p:pic>
        <p:nvPicPr>
          <p:cNvPr id="129" name="Google Shape;129;p4" descr="Public procurement cycle. | CanStock"/>
          <p:cNvPicPr preferRelativeResize="0"/>
          <p:nvPr/>
        </p:nvPicPr>
        <p:blipFill rotWithShape="1">
          <a:blip r:embed="rId6">
            <a:alphaModFix/>
          </a:blip>
          <a:srcRect/>
          <a:stretch/>
        </p:blipFill>
        <p:spPr>
          <a:xfrm>
            <a:off x="12344400" y="2384572"/>
            <a:ext cx="5835575" cy="500755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5"/>
          <p:cNvSpPr/>
          <p:nvPr/>
        </p:nvSpPr>
        <p:spPr>
          <a:xfrm>
            <a:off x="0" y="0"/>
            <a:ext cx="406854" cy="10287000"/>
          </a:xfrm>
          <a:prstGeom prst="rect">
            <a:avLst/>
          </a:prstGeom>
          <a:solidFill>
            <a:srgbClr val="AF3A0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5"/>
          <p:cNvSpPr txBox="1"/>
          <p:nvPr/>
        </p:nvSpPr>
        <p:spPr>
          <a:xfrm>
            <a:off x="990600" y="1210196"/>
            <a:ext cx="15667578" cy="138499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9000"/>
              <a:buFont typeface="Arial"/>
              <a:buNone/>
            </a:pPr>
            <a:r>
              <a:rPr lang="en-US" sz="9000" b="0" i="0" u="none" strike="noStrike" cap="none">
                <a:solidFill>
                  <a:srgbClr val="000000"/>
                </a:solidFill>
                <a:latin typeface="Arial"/>
                <a:ea typeface="Arial"/>
                <a:cs typeface="Arial"/>
                <a:sym typeface="Arial"/>
              </a:rPr>
              <a:t>2014/Directives</a:t>
            </a:r>
            <a:endParaRPr sz="1400" b="0" i="0" u="none" strike="noStrike" cap="none">
              <a:solidFill>
                <a:srgbClr val="000000"/>
              </a:solidFill>
              <a:latin typeface="Arial"/>
              <a:ea typeface="Arial"/>
              <a:cs typeface="Arial"/>
              <a:sym typeface="Arial"/>
            </a:endParaRPr>
          </a:p>
        </p:txBody>
      </p:sp>
      <p:sp>
        <p:nvSpPr>
          <p:cNvPr id="136" name="Google Shape;136;p5"/>
          <p:cNvSpPr txBox="1"/>
          <p:nvPr/>
        </p:nvSpPr>
        <p:spPr>
          <a:xfrm>
            <a:off x="1295400" y="2829871"/>
            <a:ext cx="14827175" cy="584775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A general principle</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Exclusions/labels</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Contract design/tech specs/CPC</a:t>
            </a:r>
            <a:endParaRPr sz="1400" b="0" i="0" u="none" strike="noStrike" cap="none">
              <a:solidFill>
                <a:srgbClr val="000000"/>
              </a:solidFill>
              <a:latin typeface="Arial"/>
              <a:ea typeface="Arial"/>
              <a:cs typeface="Arial"/>
              <a:sym typeface="Arial"/>
            </a:endParaRPr>
          </a:p>
          <a:p>
            <a:pPr marL="571500" marR="0" lvl="0" indent="-571500" algn="l" rtl="0">
              <a:lnSpc>
                <a:spcPct val="100000"/>
              </a:lnSpc>
              <a:spcBef>
                <a:spcPts val="0"/>
              </a:spcBef>
              <a:spcAft>
                <a:spcPts val="0"/>
              </a:spcAft>
              <a:buClr>
                <a:srgbClr val="000000"/>
              </a:buClr>
              <a:buSzPts val="4000"/>
              <a:buFont typeface="Arial"/>
              <a:buChar char="•"/>
            </a:pPr>
            <a:r>
              <a:rPr lang="en-US" sz="4000" b="0" i="0" u="none" strike="noStrike" cap="none">
                <a:solidFill>
                  <a:srgbClr val="000000"/>
                </a:solidFill>
                <a:latin typeface="Arial"/>
                <a:ea typeface="Arial"/>
                <a:cs typeface="Arial"/>
                <a:sym typeface="Arial"/>
              </a:rPr>
              <a:t>Award: LCC and abnormally low</a:t>
            </a:r>
            <a:endParaRPr sz="1400" b="0" i="0" u="none" strike="noStrike" cap="none">
              <a:solidFill>
                <a:srgbClr val="000000"/>
              </a:solidFill>
              <a:latin typeface="Arial"/>
              <a:ea typeface="Arial"/>
              <a:cs typeface="Arial"/>
              <a:sym typeface="Arial"/>
            </a:endParaRPr>
          </a:p>
          <a:p>
            <a:pPr marL="571500" marR="0" lvl="0" indent="-317500" algn="l" rtl="0">
              <a:lnSpc>
                <a:spcPct val="100000"/>
              </a:lnSpc>
              <a:spcBef>
                <a:spcPts val="0"/>
              </a:spcBef>
              <a:spcAft>
                <a:spcPts val="0"/>
              </a:spcAft>
              <a:buClr>
                <a:schemeClr val="dk1"/>
              </a:buClr>
              <a:buSzPts val="4000"/>
              <a:buFont typeface="Arial"/>
              <a:buNone/>
            </a:pP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L2SM and life cycle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00B050"/>
                </a:solidFill>
                <a:latin typeface="Calibri"/>
                <a:ea typeface="Calibri"/>
                <a:cs typeface="Calibri"/>
                <a:sym typeface="Calibri"/>
              </a:rPr>
              <a:t>empowering SPP (with hinderances) rather than mandating SPP</a:t>
            </a:r>
            <a:endParaRPr sz="4000" b="1"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Arial"/>
              <a:ea typeface="Arial"/>
              <a:cs typeface="Arial"/>
              <a:sym typeface="Arial"/>
            </a:endParaRPr>
          </a:p>
        </p:txBody>
      </p:sp>
      <p:pic>
        <p:nvPicPr>
          <p:cNvPr id="137" name="Google Shape;137;p5"/>
          <p:cNvPicPr preferRelativeResize="0"/>
          <p:nvPr/>
        </p:nvPicPr>
        <p:blipFill rotWithShape="1">
          <a:blip r:embed="rId3">
            <a:alphaModFix/>
          </a:blip>
          <a:srcRect/>
          <a:stretch/>
        </p:blipFill>
        <p:spPr>
          <a:xfrm>
            <a:off x="7729847" y="8760774"/>
            <a:ext cx="2828306" cy="1414152"/>
          </a:xfrm>
          <a:prstGeom prst="rect">
            <a:avLst/>
          </a:prstGeom>
          <a:noFill/>
          <a:ln>
            <a:noFill/>
          </a:ln>
        </p:spPr>
      </p:pic>
      <p:pic>
        <p:nvPicPr>
          <p:cNvPr id="138" name="Google Shape;138;p5"/>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139" name="Google Shape;139;p5"/>
          <p:cNvPicPr preferRelativeResize="0"/>
          <p:nvPr/>
        </p:nvPicPr>
        <p:blipFill rotWithShape="1">
          <a:blip r:embed="rId5">
            <a:alphaModFix/>
          </a:blip>
          <a:srcRect l="1469" r="1468"/>
          <a:stretch/>
        </p:blipFill>
        <p:spPr>
          <a:xfrm>
            <a:off x="15738685" y="8854689"/>
            <a:ext cx="1771875" cy="1220069"/>
          </a:xfrm>
          <a:prstGeom prst="rect">
            <a:avLst/>
          </a:prstGeom>
          <a:noFill/>
          <a:ln>
            <a:noFill/>
          </a:ln>
        </p:spPr>
      </p:pic>
      <p:sp>
        <p:nvSpPr>
          <p:cNvPr id="140" name="Google Shape;140;p5"/>
          <p:cNvSpPr txBox="1"/>
          <p:nvPr/>
        </p:nvSpPr>
        <p:spPr>
          <a:xfrm>
            <a:off x="6661429" y="194023"/>
            <a:ext cx="11366146" cy="531018"/>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41" name="Google Shape;141;p5"/>
          <p:cNvSpPr/>
          <p:nvPr/>
        </p:nvSpPr>
        <p:spPr>
          <a:xfrm rot="10800000" flipH="1">
            <a:off x="16122575" y="944759"/>
            <a:ext cx="1905000" cy="45719"/>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2" name="Google Shape;142;p5" descr="71037 LEGO Minifigures Serie 24 - Personaggi – sgorbatipiacenza"/>
          <p:cNvPicPr preferRelativeResize="0"/>
          <p:nvPr/>
        </p:nvPicPr>
        <p:blipFill rotWithShape="1">
          <a:blip r:embed="rId6">
            <a:alphaModFix/>
          </a:blip>
          <a:srcRect/>
          <a:stretch/>
        </p:blipFill>
        <p:spPr>
          <a:xfrm>
            <a:off x="12751254" y="1464572"/>
            <a:ext cx="3805214" cy="58980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0"/>
            <a:ext cx="406854" cy="10287000"/>
          </a:xfrm>
          <a:prstGeom prst="rect">
            <a:avLst/>
          </a:prstGeom>
          <a:solidFill>
            <a:srgbClr val="AF3A07"/>
          </a:solidFill>
        </p:spPr>
        <p:txBody>
          <a:bodyPr/>
          <a:lstStyle/>
          <a:p>
            <a:endParaRPr lang="it-IT"/>
          </a:p>
        </p:txBody>
      </p:sp>
      <p:sp>
        <p:nvSpPr>
          <p:cNvPr id="3" name="TextBox 3"/>
          <p:cNvSpPr txBox="1"/>
          <p:nvPr/>
        </p:nvSpPr>
        <p:spPr>
          <a:xfrm>
            <a:off x="990600" y="1210196"/>
            <a:ext cx="15667578" cy="1262205"/>
          </a:xfrm>
          <a:prstGeom prst="rect">
            <a:avLst/>
          </a:prstGeom>
        </p:spPr>
        <p:txBody>
          <a:bodyPr wrap="square" lIns="0" tIns="0" rIns="0" bIns="0" rtlCol="0" anchor="t">
            <a:spAutoFit/>
          </a:bodyPr>
          <a:lstStyle/>
          <a:p>
            <a:pPr>
              <a:lnSpc>
                <a:spcPts val="10800"/>
              </a:lnSpc>
            </a:pPr>
            <a:r>
              <a:rPr lang="en-US" sz="6600" dirty="0">
                <a:solidFill>
                  <a:schemeClr val="accent5">
                    <a:lumMod val="75000"/>
                  </a:schemeClr>
                </a:solidFill>
                <a:latin typeface="Telegraf Bold"/>
              </a:rPr>
              <a:t>A Cardinal Value</a:t>
            </a:r>
          </a:p>
        </p:txBody>
      </p:sp>
      <p:sp>
        <p:nvSpPr>
          <p:cNvPr id="4" name="TextBox 4"/>
          <p:cNvSpPr txBox="1"/>
          <p:nvPr/>
        </p:nvSpPr>
        <p:spPr>
          <a:xfrm>
            <a:off x="4038600" y="2829871"/>
            <a:ext cx="12192000" cy="6955750"/>
          </a:xfrm>
          <a:prstGeom prst="rect">
            <a:avLst/>
          </a:prstGeom>
        </p:spPr>
        <p:txBody>
          <a:bodyPr wrap="square" lIns="0" tIns="0" rIns="0" bIns="0" rtlCol="0" anchor="t">
            <a:spAutoFit/>
          </a:bodyPr>
          <a:lstStyle/>
          <a:p>
            <a:r>
              <a:rPr lang="it-IT" sz="3200" b="1" dirty="0">
                <a:latin typeface="Baskerville Old Face" panose="02020602080505020303" pitchFamily="18" charset="0"/>
              </a:rPr>
              <a:t>C-395/18 – </a:t>
            </a:r>
            <a:r>
              <a:rPr lang="it-IT" sz="3200" b="1" i="1" dirty="0">
                <a:latin typeface="Baskerville Old Face" panose="02020602080505020303" pitchFamily="18" charset="0"/>
              </a:rPr>
              <a:t>Tim</a:t>
            </a:r>
          </a:p>
          <a:p>
            <a:pPr marL="285750" indent="-285750">
              <a:buFont typeface="Wingdings" panose="05000000000000000000" pitchFamily="2" charset="2"/>
              <a:buChar char="v"/>
            </a:pPr>
            <a:r>
              <a:rPr lang="en-US" sz="3200" dirty="0">
                <a:latin typeface="Baskerville Old Face" panose="02020602080505020303" pitchFamily="18" charset="0"/>
              </a:rPr>
              <a:t>by providing that EOs must comply, in the performance of the contract, with obligations relating to environmental, social and </a:t>
            </a:r>
            <a:r>
              <a:rPr lang="en-US" sz="3200" dirty="0" err="1">
                <a:latin typeface="Baskerville Old Face" panose="02020602080505020303" pitchFamily="18" charset="0"/>
              </a:rPr>
              <a:t>labour</a:t>
            </a:r>
            <a:r>
              <a:rPr lang="en-US" sz="3200" dirty="0">
                <a:latin typeface="Baskerville Old Face" panose="02020602080505020303" pitchFamily="18" charset="0"/>
              </a:rPr>
              <a:t> law, the Union legislature sought to establish that requirement as a principle, like the other principles referred to in paragraph 1 of that article, namely the principles of equal treatment, non-discrimination, transparency, proportionality and prohibiting the exclusion of a contract from the scope of Directive 2014/24 or artificially narrowing competition. </a:t>
            </a:r>
          </a:p>
          <a:p>
            <a:pPr marL="285750" indent="-285750">
              <a:buFont typeface="Wingdings" panose="05000000000000000000" pitchFamily="2" charset="2"/>
              <a:buChar char="v"/>
            </a:pPr>
            <a:r>
              <a:rPr lang="en-US" sz="3200" dirty="0">
                <a:latin typeface="Baskerville Old Face" panose="02020602080505020303" pitchFamily="18" charset="0"/>
              </a:rPr>
              <a:t>It follows that such a requirement constitutes, in the general scheme of that directive, </a:t>
            </a:r>
            <a:r>
              <a:rPr lang="en-US" sz="3200" dirty="0">
                <a:solidFill>
                  <a:schemeClr val="accent5">
                    <a:lumMod val="75000"/>
                  </a:schemeClr>
                </a:solidFill>
                <a:latin typeface="Baskerville Old Face" panose="02020602080505020303" pitchFamily="18" charset="0"/>
              </a:rPr>
              <a:t>a cardinal value </a:t>
            </a:r>
            <a:r>
              <a:rPr lang="en-US" sz="3200" dirty="0">
                <a:latin typeface="Baskerville Old Face" panose="02020602080505020303" pitchFamily="18" charset="0"/>
              </a:rPr>
              <a:t>with which the Member States must ensure compliance pursuant to the wording of Article 18(2) of that directive</a:t>
            </a:r>
            <a:endParaRPr lang="it-IT" sz="3200" b="1" dirty="0">
              <a:latin typeface="Baskerville Old Face" panose="02020602080505020303" pitchFamily="18" charset="0"/>
            </a:endParaRPr>
          </a:p>
          <a:p>
            <a:endParaRPr lang="en-US" sz="4000" dirty="0">
              <a:solidFill>
                <a:srgbClr val="FF0000"/>
              </a:solidFill>
              <a:latin typeface="Telegraf"/>
            </a:endParaRPr>
          </a:p>
          <a:p>
            <a:endParaRPr lang="en-US" sz="4000" dirty="0">
              <a:solidFill>
                <a:srgbClr val="000000"/>
              </a:solidFill>
              <a:latin typeface="Telegraf"/>
            </a:endParaRPr>
          </a:p>
          <a:p>
            <a:endParaRPr lang="en-US" sz="2000" dirty="0">
              <a:solidFill>
                <a:srgbClr val="000000"/>
              </a:solidFill>
              <a:latin typeface="Telegraf"/>
            </a:endParaRPr>
          </a:p>
        </p:txBody>
      </p:sp>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9847" y="8760774"/>
            <a:ext cx="2828306" cy="1414152"/>
          </a:xfrm>
          <a:prstGeom prst="rect">
            <a:avLst/>
          </a:prstGeom>
        </p:spPr>
      </p:pic>
      <p:pic>
        <p:nvPicPr>
          <p:cNvPr id="6" name="Picture 6"/>
          <p:cNvPicPr>
            <a:picLocks noChangeAspect="1"/>
          </p:cNvPicPr>
          <p:nvPr/>
        </p:nvPicPr>
        <p:blipFill>
          <a:blip r:embed="rId3"/>
          <a:srcRect/>
          <a:stretch>
            <a:fillRect/>
          </a:stretch>
        </p:blipFill>
        <p:spPr>
          <a:xfrm>
            <a:off x="671618" y="8760774"/>
            <a:ext cx="2828306" cy="1313984"/>
          </a:xfrm>
          <a:prstGeom prst="rect">
            <a:avLst/>
          </a:prstGeom>
        </p:spPr>
      </p:pic>
      <p:pic>
        <p:nvPicPr>
          <p:cNvPr id="7" name="Picture 7"/>
          <p:cNvPicPr>
            <a:picLocks noChangeAspect="1"/>
          </p:cNvPicPr>
          <p:nvPr/>
        </p:nvPicPr>
        <p:blipFill>
          <a:blip r:embed="rId4"/>
          <a:srcRect l="1469" r="1469"/>
          <a:stretch>
            <a:fillRect/>
          </a:stretch>
        </p:blipFill>
        <p:spPr>
          <a:xfrm>
            <a:off x="15738685" y="8854689"/>
            <a:ext cx="1771875" cy="1220069"/>
          </a:xfrm>
          <a:prstGeom prst="rect">
            <a:avLst/>
          </a:prstGeom>
        </p:spPr>
      </p:pic>
      <p:sp>
        <p:nvSpPr>
          <p:cNvPr id="10" name="TextBox 10"/>
          <p:cNvSpPr txBox="1"/>
          <p:nvPr/>
        </p:nvSpPr>
        <p:spPr>
          <a:xfrm>
            <a:off x="6661429" y="194023"/>
            <a:ext cx="11366146" cy="531018"/>
          </a:xfrm>
          <a:prstGeom prst="rect">
            <a:avLst/>
          </a:prstGeom>
        </p:spPr>
        <p:txBody>
          <a:bodyPr lIns="0" tIns="0" rIns="0" bIns="0" rtlCol="0" anchor="t">
            <a:spAutoFit/>
          </a:bodyPr>
          <a:lstStyle/>
          <a:p>
            <a:pPr algn="r">
              <a:lnSpc>
                <a:spcPts val="2100"/>
              </a:lnSpc>
            </a:pPr>
            <a:r>
              <a:rPr lang="en-US" sz="1500">
                <a:solidFill>
                  <a:srgbClr val="000000"/>
                </a:solidFill>
                <a:latin typeface="Arimo 1"/>
              </a:rPr>
              <a:t>This project has received funding from the European Union’s Horizon 2020 research and innovation </a:t>
            </a:r>
          </a:p>
          <a:p>
            <a:pPr algn="r">
              <a:lnSpc>
                <a:spcPts val="2100"/>
              </a:lnSpc>
            </a:pPr>
            <a:r>
              <a:rPr lang="en-US" sz="1500">
                <a:solidFill>
                  <a:srgbClr val="000000"/>
                </a:solidFill>
                <a:latin typeface="Arimo 1"/>
              </a:rPr>
              <a:t>programme under the Marie Skłodowska-Curie grant agreement No 956696.</a:t>
            </a:r>
          </a:p>
        </p:txBody>
      </p:sp>
      <p:sp>
        <p:nvSpPr>
          <p:cNvPr id="11" name="AutoShape 7"/>
          <p:cNvSpPr/>
          <p:nvPr/>
        </p:nvSpPr>
        <p:spPr>
          <a:xfrm flipV="1">
            <a:off x="16122575" y="944759"/>
            <a:ext cx="1905000" cy="45719"/>
          </a:xfrm>
          <a:prstGeom prst="rect">
            <a:avLst/>
          </a:prstGeom>
          <a:solidFill>
            <a:schemeClr val="bg1">
              <a:lumMod val="50000"/>
            </a:schemeClr>
          </a:solidFill>
        </p:spPr>
        <p:txBody>
          <a:bodyPr/>
          <a:lstStyle/>
          <a:p>
            <a:endParaRPr lang="it-IT"/>
          </a:p>
        </p:txBody>
      </p:sp>
      <p:pic>
        <p:nvPicPr>
          <p:cNvPr id="1026" name="Picture 2" descr="TIM Telefono - Apps on Google Play">
            <a:extLst>
              <a:ext uri="{FF2B5EF4-FFF2-40B4-BE49-F238E27FC236}">
                <a16:creationId xmlns:a16="http://schemas.microsoft.com/office/drawing/2014/main" id="{950038FB-9DEC-4903-BBE4-9760973E11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4076700"/>
            <a:ext cx="2828925"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52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E0FDC6F-408C-EF7B-A2D9-00D643FEB310}"/>
              </a:ext>
            </a:extLst>
          </p:cNvPr>
          <p:cNvSpPr>
            <a:spLocks noGrp="1"/>
          </p:cNvSpPr>
          <p:nvPr>
            <p:ph type="title"/>
          </p:nvPr>
        </p:nvSpPr>
        <p:spPr>
          <a:xfrm>
            <a:off x="7848600" y="2051509"/>
            <a:ext cx="9186864" cy="3998264"/>
          </a:xfrm>
        </p:spPr>
        <p:txBody>
          <a:bodyPr vert="horz" lIns="91440" tIns="45720" rIns="91440" bIns="45720" rtlCol="0" anchor="b">
            <a:normAutofit/>
          </a:bodyPr>
          <a:lstStyle/>
          <a:p>
            <a:pPr algn="r">
              <a:lnSpc>
                <a:spcPct val="90000"/>
              </a:lnSpc>
              <a:spcBef>
                <a:spcPct val="0"/>
              </a:spcBef>
            </a:pPr>
            <a:r>
              <a:rPr lang="en-US" sz="8400" b="0" i="0" kern="1200">
                <a:solidFill>
                  <a:schemeClr val="bg1"/>
                </a:solidFill>
                <a:effectLst/>
                <a:latin typeface="+mj-lt"/>
                <a:ea typeface="+mj-ea"/>
                <a:cs typeface="+mj-cs"/>
              </a:rPr>
              <a:t>Some constraints in the EU rules to promote GPP</a:t>
            </a:r>
            <a:endParaRPr lang="en-US" sz="8400" kern="1200">
              <a:solidFill>
                <a:schemeClr val="bg1"/>
              </a:solidFill>
              <a:latin typeface="+mj-lt"/>
              <a:ea typeface="+mj-ea"/>
              <a:cs typeface="+mj-cs"/>
            </a:endParaRPr>
          </a:p>
        </p:txBody>
      </p:sp>
      <p:sp>
        <p:nvSpPr>
          <p:cNvPr id="3" name="Segnaposto testo 2">
            <a:extLst>
              <a:ext uri="{FF2B5EF4-FFF2-40B4-BE49-F238E27FC236}">
                <a16:creationId xmlns:a16="http://schemas.microsoft.com/office/drawing/2014/main" id="{0F5FD2B6-B03C-4FE4-CC89-44E6FBA1519C}"/>
              </a:ext>
            </a:extLst>
          </p:cNvPr>
          <p:cNvSpPr>
            <a:spLocks noGrp="1"/>
          </p:cNvSpPr>
          <p:nvPr>
            <p:ph type="body" idx="1"/>
          </p:nvPr>
        </p:nvSpPr>
        <p:spPr>
          <a:xfrm>
            <a:off x="7843053" y="6621270"/>
            <a:ext cx="9192411" cy="1326807"/>
          </a:xfrm>
        </p:spPr>
        <p:txBody>
          <a:bodyPr vert="horz" lIns="91440" tIns="45720" rIns="91440" bIns="45720" rtlCol="0">
            <a:normAutofit/>
          </a:bodyPr>
          <a:lstStyle/>
          <a:p>
            <a:pPr marL="0" indent="0" algn="r">
              <a:lnSpc>
                <a:spcPct val="90000"/>
              </a:lnSpc>
              <a:spcBef>
                <a:spcPts val="1000"/>
              </a:spcBef>
            </a:pPr>
            <a:endParaRPr lang="en-US" sz="2400" kern="1200">
              <a:solidFill>
                <a:schemeClr val="bg1"/>
              </a:solidFill>
              <a:latin typeface="+mn-lt"/>
              <a:ea typeface="+mn-ea"/>
              <a:cs typeface="+mn-cs"/>
            </a:endParaRPr>
          </a:p>
        </p:txBody>
      </p:sp>
      <p:pic>
        <p:nvPicPr>
          <p:cNvPr id="3074" name="Picture 2" descr="Understanding Major Project Constraints That Can Threat Project’s ...">
            <a:extLst>
              <a:ext uri="{FF2B5EF4-FFF2-40B4-BE49-F238E27FC236}">
                <a16:creationId xmlns:a16="http://schemas.microsoft.com/office/drawing/2014/main" id="{75C9F0A9-3E66-A226-DE40-D7DED14E25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75" r="30627"/>
          <a:stretch/>
        </p:blipFill>
        <p:spPr bwMode="auto">
          <a:xfrm>
            <a:off x="1" y="10"/>
            <a:ext cx="6826829" cy="10286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3081" name="Group 3080">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45930" y="-1"/>
            <a:ext cx="1326362" cy="10287001"/>
            <a:chOff x="3697284" y="-1"/>
            <a:chExt cx="884241" cy="6858001"/>
          </a:xfrm>
          <a:effectLst>
            <a:outerShdw blurRad="381000" dist="152400" algn="l" rotWithShape="0">
              <a:prstClr val="black">
                <a:alpha val="10000"/>
              </a:prstClr>
            </a:outerShdw>
          </a:effectLst>
        </p:grpSpPr>
        <p:sp>
          <p:nvSpPr>
            <p:cNvPr id="3082" name="Freeform: Shape 3081">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3" name="Freeform: Shape 3082">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77060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2c160342f0d_0_144"/>
          <p:cNvSpPr/>
          <p:nvPr/>
        </p:nvSpPr>
        <p:spPr>
          <a:xfrm>
            <a:off x="0" y="0"/>
            <a:ext cx="406800" cy="10287000"/>
          </a:xfrm>
          <a:prstGeom prst="rect">
            <a:avLst/>
          </a:prstGeom>
          <a:solidFill>
            <a:srgbClr val="AAC0C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g2c160342f0d_0_144"/>
          <p:cNvSpPr txBox="1"/>
          <p:nvPr/>
        </p:nvSpPr>
        <p:spPr>
          <a:xfrm>
            <a:off x="803225" y="556800"/>
            <a:ext cx="8784000" cy="6156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dirty="0">
                <a:solidFill>
                  <a:srgbClr val="000000"/>
                </a:solidFill>
                <a:latin typeface="Arial"/>
                <a:ea typeface="Arial"/>
                <a:cs typeface="Arial"/>
                <a:sym typeface="Arial"/>
              </a:rPr>
              <a:t>L2SM</a:t>
            </a:r>
            <a:endParaRPr sz="1400" b="1" i="0" u="none" strike="noStrike" cap="none" dirty="0">
              <a:solidFill>
                <a:srgbClr val="000000"/>
              </a:solidFill>
              <a:latin typeface="Arial"/>
              <a:ea typeface="Arial"/>
              <a:cs typeface="Arial"/>
              <a:sym typeface="Arial"/>
            </a:endParaRPr>
          </a:p>
        </p:txBody>
      </p:sp>
      <p:sp>
        <p:nvSpPr>
          <p:cNvPr id="250" name="Google Shape;250;g2c160342f0d_0_144"/>
          <p:cNvSpPr txBox="1"/>
          <p:nvPr/>
        </p:nvSpPr>
        <p:spPr>
          <a:xfrm>
            <a:off x="803225" y="1629950"/>
            <a:ext cx="11939381" cy="7574381"/>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US" sz="2800" b="0" i="0" dirty="0">
                <a:solidFill>
                  <a:srgbClr val="333333"/>
                </a:solidFill>
                <a:effectLst/>
                <a:latin typeface="Times New Roman" panose="02020603050405020304" pitchFamily="18" charset="0"/>
              </a:rPr>
              <a:t>3.   Award criteria shall be considered to be linked to the subject-matter of the public contract where they relate to the works, supplies or services to be provided under that contract in any respect and at any stage of their life cycle, including factors involved in:</a:t>
            </a:r>
          </a:p>
          <a:p>
            <a:pPr marL="0" lvl="0" indent="0" algn="l" rtl="0">
              <a:lnSpc>
                <a:spcPct val="115000"/>
              </a:lnSpc>
              <a:spcBef>
                <a:spcPts val="0"/>
              </a:spcBef>
              <a:spcAft>
                <a:spcPts val="0"/>
              </a:spcAft>
              <a:buClr>
                <a:schemeClr val="dk1"/>
              </a:buClr>
              <a:buSzPts val="1100"/>
              <a:buFont typeface="Arial"/>
              <a:buNone/>
            </a:pPr>
            <a:r>
              <a:rPr lang="en-US" sz="2800" u="none" strike="noStrike" cap="none" dirty="0">
                <a:solidFill>
                  <a:srgbClr val="333333"/>
                </a:solidFill>
                <a:latin typeface="Times New Roman" panose="02020603050405020304" pitchFamily="18" charset="0"/>
                <a:ea typeface="Calibri"/>
                <a:cs typeface="Calibri"/>
                <a:sym typeface="Calibri"/>
              </a:rPr>
              <a:t>(a) </a:t>
            </a:r>
            <a:r>
              <a:rPr lang="en-US" sz="2800" b="0" i="0" dirty="0">
                <a:solidFill>
                  <a:srgbClr val="333333"/>
                </a:solidFill>
                <a:effectLst/>
                <a:latin typeface="Times New Roman" panose="02020603050405020304" pitchFamily="18" charset="0"/>
              </a:rPr>
              <a:t>the specific process of production, provision or trading of those works, supplies or services; or</a:t>
            </a:r>
            <a:endParaRPr lang="en-US" sz="2800" u="none" strike="noStrike" cap="none" dirty="0">
              <a:solidFill>
                <a:srgbClr val="333333"/>
              </a:solidFill>
              <a:latin typeface="Times New Roman" panose="02020603050405020304" pitchFamily="18"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800" b="0" i="0" dirty="0">
                <a:solidFill>
                  <a:srgbClr val="333333"/>
                </a:solidFill>
                <a:latin typeface="Times New Roman" panose="02020603050405020304" pitchFamily="18" charset="0"/>
                <a:ea typeface="Calibri"/>
                <a:cs typeface="Calibri"/>
                <a:sym typeface="Calibri"/>
              </a:rPr>
              <a:t>(b) </a:t>
            </a:r>
            <a:r>
              <a:rPr lang="en-US" sz="2800" b="0" i="0" dirty="0">
                <a:solidFill>
                  <a:srgbClr val="333333"/>
                </a:solidFill>
                <a:effectLst/>
                <a:latin typeface="Times New Roman" panose="02020603050405020304" pitchFamily="18" charset="0"/>
              </a:rPr>
              <a:t>a specific process for another stage of their life cycle,</a:t>
            </a:r>
          </a:p>
          <a:p>
            <a:pPr marL="0" lvl="0" indent="0" algn="l" rtl="0">
              <a:lnSpc>
                <a:spcPct val="115000"/>
              </a:lnSpc>
              <a:spcBef>
                <a:spcPts val="0"/>
              </a:spcBef>
              <a:spcAft>
                <a:spcPts val="0"/>
              </a:spcAft>
              <a:buClr>
                <a:schemeClr val="dk1"/>
              </a:buClr>
              <a:buSzPts val="1100"/>
              <a:buFont typeface="Arial"/>
              <a:buNone/>
            </a:pPr>
            <a:r>
              <a:rPr lang="en-US" sz="2800" b="0" i="0" dirty="0">
                <a:solidFill>
                  <a:srgbClr val="333333"/>
                </a:solidFill>
                <a:effectLst/>
                <a:latin typeface="Times New Roman" panose="02020603050405020304" pitchFamily="18" charset="0"/>
              </a:rPr>
              <a:t>even where such factors do not form part of their material substance.</a:t>
            </a:r>
          </a:p>
          <a:p>
            <a:pPr marL="0" lvl="0" indent="0" algn="l" rtl="0">
              <a:lnSpc>
                <a:spcPct val="115000"/>
              </a:lnSpc>
              <a:spcBef>
                <a:spcPts val="0"/>
              </a:spcBef>
              <a:spcAft>
                <a:spcPts val="0"/>
              </a:spcAft>
              <a:buClr>
                <a:schemeClr val="dk1"/>
              </a:buClr>
              <a:buSzPts val="1100"/>
              <a:buFont typeface="Arial"/>
              <a:buNone/>
            </a:pPr>
            <a:r>
              <a:rPr lang="en-US" sz="2800" b="0" i="0" dirty="0">
                <a:solidFill>
                  <a:srgbClr val="333333"/>
                </a:solidFill>
                <a:effectLst/>
                <a:latin typeface="Times New Roman" panose="02020603050405020304" pitchFamily="18" charset="0"/>
              </a:rPr>
              <a:t>However, the condition of a link with the subject-matter of the contract excludes criteria and conditions relating to general corporate policy, which cannot be considered as a factor </a:t>
            </a:r>
            <a:r>
              <a:rPr lang="en-US" sz="2800" b="0" i="0" dirty="0" err="1">
                <a:solidFill>
                  <a:srgbClr val="333333"/>
                </a:solidFill>
                <a:effectLst/>
                <a:latin typeface="Times New Roman" panose="02020603050405020304" pitchFamily="18" charset="0"/>
              </a:rPr>
              <a:t>characterising</a:t>
            </a:r>
            <a:r>
              <a:rPr lang="en-US" sz="2800" b="0" i="0" dirty="0">
                <a:solidFill>
                  <a:srgbClr val="333333"/>
                </a:solidFill>
                <a:effectLst/>
                <a:latin typeface="Times New Roman" panose="02020603050405020304" pitchFamily="18" charset="0"/>
              </a:rPr>
              <a:t> the specific process of production or provision of the purchased works, supplies or services. Contracting authorities should hence not be allowed to require tenderers to have a certain corporate social or environmental responsibility policy in place.</a:t>
            </a:r>
            <a:endParaRPr lang="en-US" sz="2800" b="0" i="0" dirty="0">
              <a:solidFill>
                <a:srgbClr val="333333"/>
              </a:solidFill>
              <a:latin typeface="Times New Roman" panose="02020603050405020304" pitchFamily="18" charset="0"/>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3600" b="0" i="0" u="none" strike="noStrike" cap="none" dirty="0">
              <a:solidFill>
                <a:schemeClr val="dk1"/>
              </a:solidFill>
              <a:latin typeface="Calibri"/>
              <a:ea typeface="Calibri"/>
              <a:cs typeface="Calibri"/>
              <a:sym typeface="Calibri"/>
            </a:endParaRPr>
          </a:p>
        </p:txBody>
      </p:sp>
      <p:pic>
        <p:nvPicPr>
          <p:cNvPr id="251" name="Google Shape;251;g2c160342f0d_0_144"/>
          <p:cNvPicPr preferRelativeResize="0"/>
          <p:nvPr/>
        </p:nvPicPr>
        <p:blipFill rotWithShape="1">
          <a:blip r:embed="rId3">
            <a:alphaModFix/>
          </a:blip>
          <a:srcRect/>
          <a:stretch/>
        </p:blipFill>
        <p:spPr>
          <a:xfrm>
            <a:off x="8000786" y="8710689"/>
            <a:ext cx="2828305" cy="1414152"/>
          </a:xfrm>
          <a:prstGeom prst="rect">
            <a:avLst/>
          </a:prstGeom>
          <a:noFill/>
          <a:ln>
            <a:noFill/>
          </a:ln>
        </p:spPr>
      </p:pic>
      <p:pic>
        <p:nvPicPr>
          <p:cNvPr id="252" name="Google Shape;252;g2c160342f0d_0_144"/>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253" name="Google Shape;253;g2c160342f0d_0_144"/>
          <p:cNvPicPr preferRelativeResize="0"/>
          <p:nvPr/>
        </p:nvPicPr>
        <p:blipFill rotWithShape="1">
          <a:blip r:embed="rId5">
            <a:alphaModFix/>
          </a:blip>
          <a:srcRect l="1465" r="1475"/>
          <a:stretch/>
        </p:blipFill>
        <p:spPr>
          <a:xfrm>
            <a:off x="15844507" y="8857815"/>
            <a:ext cx="1771875" cy="1220069"/>
          </a:xfrm>
          <a:prstGeom prst="rect">
            <a:avLst/>
          </a:prstGeom>
          <a:noFill/>
          <a:ln>
            <a:noFill/>
          </a:ln>
        </p:spPr>
      </p:pic>
      <p:sp>
        <p:nvSpPr>
          <p:cNvPr id="254" name="Google Shape;254;g2c160342f0d_0_144"/>
          <p:cNvSpPr txBox="1"/>
          <p:nvPr/>
        </p:nvSpPr>
        <p:spPr>
          <a:xfrm>
            <a:off x="6661429" y="194023"/>
            <a:ext cx="11366100" cy="5541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255" name="Google Shape;255;g2c160342f0d_0_144"/>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 name="Picture 2" descr="Vector Illustration Of Life Cycle Of Butterfly Diagram Stock Illustration -  Download Image Now - iStock">
            <a:extLst>
              <a:ext uri="{FF2B5EF4-FFF2-40B4-BE49-F238E27FC236}">
                <a16:creationId xmlns:a16="http://schemas.microsoft.com/office/drawing/2014/main" id="{72EE01EF-9364-E899-F984-E2090EF215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139031" y="3045183"/>
            <a:ext cx="4798125" cy="434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8"/>
          <p:cNvSpPr/>
          <p:nvPr/>
        </p:nvSpPr>
        <p:spPr>
          <a:xfrm>
            <a:off x="0" y="0"/>
            <a:ext cx="406800" cy="10287000"/>
          </a:xfrm>
          <a:prstGeom prst="rect">
            <a:avLst/>
          </a:prstGeom>
          <a:solidFill>
            <a:srgbClr val="F5DF4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2" name="Google Shape;162;p8"/>
          <p:cNvPicPr preferRelativeResize="0"/>
          <p:nvPr/>
        </p:nvPicPr>
        <p:blipFill rotWithShape="1">
          <a:blip r:embed="rId3">
            <a:alphaModFix/>
          </a:blip>
          <a:srcRect/>
          <a:stretch/>
        </p:blipFill>
        <p:spPr>
          <a:xfrm>
            <a:off x="7729847" y="8710689"/>
            <a:ext cx="2828305" cy="1414152"/>
          </a:xfrm>
          <a:prstGeom prst="rect">
            <a:avLst/>
          </a:prstGeom>
          <a:noFill/>
          <a:ln>
            <a:noFill/>
          </a:ln>
        </p:spPr>
      </p:pic>
      <p:pic>
        <p:nvPicPr>
          <p:cNvPr id="163" name="Google Shape;163;p8"/>
          <p:cNvPicPr preferRelativeResize="0"/>
          <p:nvPr/>
        </p:nvPicPr>
        <p:blipFill rotWithShape="1">
          <a:blip r:embed="rId4">
            <a:alphaModFix/>
          </a:blip>
          <a:srcRect/>
          <a:stretch/>
        </p:blipFill>
        <p:spPr>
          <a:xfrm>
            <a:off x="671618" y="8760774"/>
            <a:ext cx="2828306" cy="1313984"/>
          </a:xfrm>
          <a:prstGeom prst="rect">
            <a:avLst/>
          </a:prstGeom>
          <a:noFill/>
          <a:ln>
            <a:noFill/>
          </a:ln>
        </p:spPr>
      </p:pic>
      <p:pic>
        <p:nvPicPr>
          <p:cNvPr id="164" name="Google Shape;164;p8"/>
          <p:cNvPicPr preferRelativeResize="0"/>
          <p:nvPr/>
        </p:nvPicPr>
        <p:blipFill rotWithShape="1">
          <a:blip r:embed="rId5">
            <a:alphaModFix/>
          </a:blip>
          <a:srcRect l="1465" r="1475"/>
          <a:stretch/>
        </p:blipFill>
        <p:spPr>
          <a:xfrm>
            <a:off x="15844507" y="8857815"/>
            <a:ext cx="1771875" cy="1220069"/>
          </a:xfrm>
          <a:prstGeom prst="rect">
            <a:avLst/>
          </a:prstGeom>
          <a:noFill/>
          <a:ln>
            <a:noFill/>
          </a:ln>
        </p:spPr>
      </p:pic>
      <p:sp>
        <p:nvSpPr>
          <p:cNvPr id="165" name="Google Shape;165;p8"/>
          <p:cNvSpPr txBox="1"/>
          <p:nvPr/>
        </p:nvSpPr>
        <p:spPr>
          <a:xfrm>
            <a:off x="6661429" y="194023"/>
            <a:ext cx="11366100" cy="53100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This project has received funding from the European Union’s Horizon 2020 research and innovation </a:t>
            </a:r>
            <a:endParaRPr sz="1400" b="0" i="0" u="none" strike="noStrike" cap="none">
              <a:solidFill>
                <a:srgbClr val="000000"/>
              </a:solidFill>
              <a:latin typeface="Arial"/>
              <a:ea typeface="Arial"/>
              <a:cs typeface="Arial"/>
              <a:sym typeface="Arial"/>
            </a:endParaRPr>
          </a:p>
          <a:p>
            <a:pPr marL="0" marR="0" lvl="0" indent="0" algn="r" rtl="0">
              <a:lnSpc>
                <a:spcPct val="140000"/>
              </a:lnSpc>
              <a:spcBef>
                <a:spcPts val="0"/>
              </a:spcBef>
              <a:spcAft>
                <a:spcPts val="0"/>
              </a:spcAft>
              <a:buClr>
                <a:srgbClr val="000000"/>
              </a:buClr>
              <a:buSzPts val="1500"/>
              <a:buFont typeface="Arial"/>
              <a:buNone/>
            </a:pPr>
            <a:r>
              <a:rPr lang="en-US" sz="1500" b="0" i="0" u="none" strike="noStrike" cap="none">
                <a:solidFill>
                  <a:srgbClr val="000000"/>
                </a:solidFill>
                <a:latin typeface="Arimo"/>
                <a:ea typeface="Arimo"/>
                <a:cs typeface="Arimo"/>
                <a:sym typeface="Arimo"/>
              </a:rPr>
              <a:t>programme under the Marie Skłodowska-Curie grant agreement No 956696.</a:t>
            </a:r>
            <a:endParaRPr sz="1400" b="0" i="0" u="none" strike="noStrike" cap="none">
              <a:solidFill>
                <a:srgbClr val="000000"/>
              </a:solidFill>
              <a:latin typeface="Arial"/>
              <a:ea typeface="Arial"/>
              <a:cs typeface="Arial"/>
              <a:sym typeface="Arial"/>
            </a:endParaRPr>
          </a:p>
        </p:txBody>
      </p:sp>
      <p:sp>
        <p:nvSpPr>
          <p:cNvPr id="166" name="Google Shape;166;p8"/>
          <p:cNvSpPr/>
          <p:nvPr/>
        </p:nvSpPr>
        <p:spPr>
          <a:xfrm rot="10800000" flipH="1">
            <a:off x="16122575" y="944878"/>
            <a:ext cx="1905000" cy="45600"/>
          </a:xfrm>
          <a:prstGeom prst="rect">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8"/>
          <p:cNvSpPr/>
          <p:nvPr/>
        </p:nvSpPr>
        <p:spPr>
          <a:xfrm>
            <a:off x="7418439" y="2552700"/>
            <a:ext cx="10609090" cy="4893607"/>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3600"/>
            </a:pPr>
            <a:r>
              <a:rPr lang="it-IT" sz="2800" b="0" i="0" u="none" strike="noStrike" cap="none" dirty="0">
                <a:solidFill>
                  <a:srgbClr val="000000"/>
                </a:solidFill>
                <a:latin typeface="Elephant" panose="02020904090505020303" pitchFamily="18" charset="0"/>
                <a:sym typeface="Arial"/>
              </a:rPr>
              <a:t>Recital 97 (last </a:t>
            </a:r>
            <a:r>
              <a:rPr lang="it-IT" sz="2800" b="0" i="0" u="none" strike="noStrike" cap="none" dirty="0" err="1">
                <a:solidFill>
                  <a:srgbClr val="000000"/>
                </a:solidFill>
                <a:latin typeface="Elephant" panose="02020904090505020303" pitchFamily="18" charset="0"/>
                <a:sym typeface="Arial"/>
              </a:rPr>
              <a:t>phrase</a:t>
            </a:r>
            <a:r>
              <a:rPr lang="it-IT" sz="2800" b="0" i="0" u="none" strike="noStrike" cap="none" dirty="0">
                <a:solidFill>
                  <a:srgbClr val="000000"/>
                </a:solidFill>
                <a:latin typeface="Elephant" panose="02020904090505020303" pitchFamily="18" charset="0"/>
                <a:sym typeface="Arial"/>
              </a:rPr>
              <a:t>) </a:t>
            </a:r>
            <a:r>
              <a:rPr lang="en-US" sz="2800" b="0" i="0" dirty="0">
                <a:solidFill>
                  <a:srgbClr val="333333"/>
                </a:solidFill>
                <a:effectLst/>
                <a:latin typeface="Elephant" panose="02020904090505020303" pitchFamily="18" charset="0"/>
              </a:rPr>
              <a:t>the condition of a link with the subject-matter of the contract excludes criteria and conditions relating to general corporate policy, which cannot be considered as a factor </a:t>
            </a:r>
            <a:r>
              <a:rPr lang="en-US" sz="2800" b="0" i="0" dirty="0" err="1">
                <a:solidFill>
                  <a:srgbClr val="333333"/>
                </a:solidFill>
                <a:effectLst/>
                <a:latin typeface="Elephant" panose="02020904090505020303" pitchFamily="18" charset="0"/>
              </a:rPr>
              <a:t>characterising</a:t>
            </a:r>
            <a:r>
              <a:rPr lang="en-US" sz="2800" b="0" i="0" dirty="0">
                <a:solidFill>
                  <a:srgbClr val="333333"/>
                </a:solidFill>
                <a:effectLst/>
                <a:latin typeface="Elephant" panose="02020904090505020303" pitchFamily="18" charset="0"/>
              </a:rPr>
              <a:t> the specific process of production or provision of the purchased works, supplies or services. Contracting authorities should hence not be allowed to require tenderers to have a certain corporate social or environmental responsibility policy in place.</a:t>
            </a:r>
          </a:p>
          <a:p>
            <a:pPr marR="0" lvl="0" algn="l" rtl="0">
              <a:lnSpc>
                <a:spcPct val="100000"/>
              </a:lnSpc>
              <a:spcBef>
                <a:spcPts val="0"/>
              </a:spcBef>
              <a:spcAft>
                <a:spcPts val="0"/>
              </a:spcAft>
              <a:buClr>
                <a:schemeClr val="dk1"/>
              </a:buClr>
              <a:buSzPts val="3600"/>
            </a:pPr>
            <a:endParaRPr lang="en-US" sz="2800" u="none" strike="noStrike" cap="none" dirty="0">
              <a:solidFill>
                <a:srgbClr val="333333"/>
              </a:solidFill>
              <a:latin typeface="Elephant" panose="02020904090505020303" pitchFamily="18" charset="0"/>
              <a:sym typeface="Arial"/>
            </a:endParaRPr>
          </a:p>
          <a:p>
            <a:pPr marL="457200" marR="0" lvl="0" indent="-457200" algn="l" rtl="0">
              <a:lnSpc>
                <a:spcPct val="100000"/>
              </a:lnSpc>
              <a:spcBef>
                <a:spcPts val="0"/>
              </a:spcBef>
              <a:spcAft>
                <a:spcPts val="0"/>
              </a:spcAft>
              <a:buClr>
                <a:schemeClr val="dk1"/>
              </a:buClr>
              <a:buSzPts val="3600"/>
              <a:buFont typeface="Arial" panose="020B0604020202020204" pitchFamily="34" charset="0"/>
              <a:buChar char="•"/>
            </a:pPr>
            <a:r>
              <a:rPr lang="en-US" sz="2800" b="0" i="0" dirty="0">
                <a:solidFill>
                  <a:srgbClr val="333333"/>
                </a:solidFill>
                <a:latin typeface="Elephant" panose="02020904090505020303" pitchFamily="18" charset="0"/>
              </a:rPr>
              <a:t>HOWEVER CSDDD (</a:t>
            </a:r>
            <a:r>
              <a:rPr lang="it-IT" sz="3200" b="0" i="0" dirty="0">
                <a:solidFill>
                  <a:srgbClr val="71777D"/>
                </a:solidFill>
                <a:effectLst/>
                <a:latin typeface="Arial" panose="020B0604020202020204" pitchFamily="34" charset="0"/>
              </a:rPr>
              <a:t>Directive (EU) 2024/1760</a:t>
            </a:r>
            <a:r>
              <a:rPr lang="en-US" sz="2800" b="0" i="0" dirty="0">
                <a:solidFill>
                  <a:srgbClr val="333333"/>
                </a:solidFill>
                <a:latin typeface="Elephant" panose="02020904090505020303" pitchFamily="18" charset="0"/>
              </a:rPr>
              <a:t>)</a:t>
            </a:r>
            <a:endParaRPr sz="2800" b="0" i="0" u="none" strike="noStrike" cap="none" dirty="0">
              <a:solidFill>
                <a:srgbClr val="000000"/>
              </a:solidFill>
              <a:latin typeface="Elephant" panose="02020904090505020303" pitchFamily="18" charset="0"/>
              <a:sym typeface="Arial"/>
            </a:endParaRPr>
          </a:p>
        </p:txBody>
      </p:sp>
      <p:sp>
        <p:nvSpPr>
          <p:cNvPr id="168" name="Google Shape;168;p8"/>
          <p:cNvSpPr/>
          <p:nvPr/>
        </p:nvSpPr>
        <p:spPr>
          <a:xfrm>
            <a:off x="1371600" y="1300804"/>
            <a:ext cx="141732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400"/>
              <a:buFont typeface="Arial"/>
              <a:buNone/>
            </a:pPr>
            <a:r>
              <a:rPr lang="en-US" sz="5400" b="1" dirty="0">
                <a:solidFill>
                  <a:srgbClr val="00B050"/>
                </a:solidFill>
                <a:ea typeface="Calibri"/>
              </a:rPr>
              <a:t>HOWEVER</a:t>
            </a:r>
            <a:endParaRPr sz="5400" b="1" i="0" u="none" strike="noStrike" cap="none" dirty="0">
              <a:solidFill>
                <a:srgbClr val="00B050"/>
              </a:solidFill>
              <a:latin typeface="Calibri"/>
              <a:ea typeface="Calibri"/>
              <a:cs typeface="Calibri"/>
              <a:sym typeface="Calibri"/>
            </a:endParaRPr>
          </a:p>
        </p:txBody>
      </p:sp>
      <p:pic>
        <p:nvPicPr>
          <p:cNvPr id="2050" name="Picture 2" descr="Visualizza immagine di origine">
            <a:extLst>
              <a:ext uri="{FF2B5EF4-FFF2-40B4-BE49-F238E27FC236}">
                <a16:creationId xmlns:a16="http://schemas.microsoft.com/office/drawing/2014/main" id="{93564B6D-96B8-49D1-C8AF-7EFDD76FEE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0471" y="4037132"/>
            <a:ext cx="6756622" cy="451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7137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DFBC434140BFB4F8C0920F7C08F8836" ma:contentTypeVersion="25" ma:contentTypeDescription="Create a new document." ma:contentTypeScope="" ma:versionID="98b5e9e4d99dcdb0d0b4d63ef2f235f4">
  <xsd:schema xmlns:xsd="http://www.w3.org/2001/XMLSchema" xmlns:xs="http://www.w3.org/2001/XMLSchema" xmlns:p="http://schemas.microsoft.com/office/2006/metadata/properties" xmlns:ns2="1df04fd7-7c47-4838-8290-c52492add04a" xmlns:ns3="4798ff29-8bf1-47a9-abe4-3ab95d3a1097" xmlns:ns4="985ec44e-1bab-4c0b-9df0-6ba128686fc9" xmlns:ns5="http://schemas.microsoft.com/sharepoint/v4" targetNamespace="http://schemas.microsoft.com/office/2006/metadata/properties" ma:root="true" ma:fieldsID="839368b1b5dfe7c0984cde20731a6cea" ns2:_="" ns3:_="" ns4:_="" ns5:_="">
    <xsd:import namespace="1df04fd7-7c47-4838-8290-c52492add04a"/>
    <xsd:import namespace="4798ff29-8bf1-47a9-abe4-3ab95d3a1097"/>
    <xsd:import namespace="985ec44e-1bab-4c0b-9df0-6ba128686fc9"/>
    <xsd:import namespace="http://schemas.microsoft.com/sharepoint/v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b2nc" minOccurs="0"/>
                <xsd:element ref="ns2:_x0070_hf7" minOccurs="0"/>
                <xsd:element ref="ns2:s5jh" minOccurs="0"/>
                <xsd:element ref="ns2:MediaLengthInSeconds" minOccurs="0"/>
                <xsd:element ref="ns2:ContentandPurpose" minOccurs="0"/>
                <xsd:element ref="ns2:Presenter" minOccurs="0"/>
                <xsd:element ref="ns2:lcf76f155ced4ddcb4097134ff3c332f" minOccurs="0"/>
                <xsd:element ref="ns4:TaxCatchAll" minOccurs="0"/>
                <xsd:element ref="ns5:IconOverlay"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04fd7-7c47-4838-8290-c52492add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b2nc" ma:index="20" nillable="true" ma:displayName="Title (Short)" ma:internalName="b2nc">
      <xsd:simpleType>
        <xsd:restriction base="dms:Text"/>
      </xsd:simpleType>
    </xsd:element>
    <xsd:element name="_x0070_hf7" ma:index="21" nillable="true" ma:displayName="Topic (Short)" ma:format="Dropdown" ma:internalName="_x0070_hf7">
      <xsd:complexType>
        <xsd:complexContent>
          <xsd:extension base="dms:MultiChoiceFillIn">
            <xsd:sequence>
              <xsd:element name="Value" maxOccurs="unbounded" minOccurs="0" nillable="true">
                <xsd:simpleType>
                  <xsd:union memberTypes="dms:Text">
                    <xsd:simpleType>
                      <xsd:restriction base="dms:Choice">
                        <xsd:enumeration value="CISG"/>
                        <xsd:enumeration value="UNCITRAL"/>
                        <xsd:enumeration value="Mediation"/>
                        <xsd:enumeration value="MSMEs"/>
                        <xsd:enumeration value="ISDS"/>
                        <xsd:enumeration value="Arbitration"/>
                        <xsd:enumeration value="Security"/>
                        <xsd:enumeration value="Procurement/PPPs"/>
                        <xsd:enumeration value="ODR"/>
                        <xsd:enumeration value="Transport"/>
                      </xsd:restriction>
                    </xsd:simpleType>
                  </xsd:union>
                </xsd:simpleType>
              </xsd:element>
            </xsd:sequence>
          </xsd:extension>
        </xsd:complexContent>
      </xsd:complexType>
    </xsd:element>
    <xsd:element name="s5jh" ma:index="22" nillable="true" ma:displayName="Presented" ma:format="DateOnly" ma:internalName="s5jh">
      <xsd:simpleType>
        <xsd:restriction base="dms:DateTime"/>
      </xsd:simpleType>
    </xsd:element>
    <xsd:element name="MediaLengthInSeconds" ma:index="23" nillable="true" ma:displayName="Length (seconds)" ma:internalName="MediaLengthInSeconds" ma:readOnly="true">
      <xsd:simpleType>
        <xsd:restriction base="dms:Unknown"/>
      </xsd:simpleType>
    </xsd:element>
    <xsd:element name="ContentandPurpose" ma:index="24" nillable="true" ma:displayName="Event" ma:format="Dropdown" ma:internalName="ContentandPurpose">
      <xsd:simpleType>
        <xsd:restriction base="dms:Note">
          <xsd:maxLength value="255"/>
        </xsd:restriction>
      </xsd:simpleType>
    </xsd:element>
    <xsd:element name="Presenter" ma:index="25" nillable="true" ma:displayName="Presenter" ma:internalName="Presenter">
      <xsd:complexType>
        <xsd:complexContent>
          <xsd:extension base="dms:MultiChoiceFillIn">
            <xsd:sequence>
              <xsd:element name="Value" maxOccurs="unbounded" minOccurs="0" nillable="true">
                <xsd:simpleType>
                  <xsd:union memberTypes="dms:Text">
                    <xsd:simpleType>
                      <xsd:restriction base="dms:Choice">
                        <xsd:enumeration value="CASTELLANI, Luca"/>
                        <xsd:enumeration value="KOMINDR, Athita"/>
                        <xsd:enumeration value="JOUBIN-BRET, Anna"/>
                        <xsd:enumeration value="CANAFOGLIA, Monica"/>
                        <xsd:enumeration value="BRUNO POLLERO, Marianela"/>
                        <xsd:enumeration value="MONTINERI, Corinne"/>
                        <xsd:enumeration value="PROBST, David"/>
                        <xsd:enumeration value="LEE, Jae Sung"/>
                        <xsd:enumeration value="SCHEIDL-KORNIS, Lucia"/>
                        <xsd:enumeration value="MUSAYEVA, Samira"/>
                        <xsd:enumeration value="NICHOLAS, Caroline"/>
                        <xsd:enumeration value="KNIEPER, Judith"/>
                        <xsd:enumeration value="PARK, Issey"/>
                        <xsd:enumeration value="ESTRELLA FARIA, Angelo"/>
                      </xsd:restriction>
                    </xsd:simpleType>
                  </xsd:union>
                </xsd:simpleType>
              </xsd:element>
            </xsd:sequence>
          </xsd:extension>
        </xsd:complexContent>
      </xsd:complex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798ff29-8bf1-47a9-abe4-3ab95d3a109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5e6fb967-ab67-4e86-83b6-9be08f868a75}" ma:internalName="TaxCatchAll" ma:showField="CatchAllData" ma:web="4798ff29-8bf1-47a9-abe4-3ab95d3a10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f04fd7-7c47-4838-8290-c52492add04a">
      <Terms xmlns="http://schemas.microsoft.com/office/infopath/2007/PartnerControls"/>
    </lcf76f155ced4ddcb4097134ff3c332f>
    <TaxCatchAll xmlns="985ec44e-1bab-4c0b-9df0-6ba128686fc9" xsi:nil="true"/>
    <_x0070_hf7 xmlns="1df04fd7-7c47-4838-8290-c52492add04a" xsi:nil="true"/>
    <IconOverlay xmlns="http://schemas.microsoft.com/sharepoint/v4" xsi:nil="true"/>
    <s5jh xmlns="1df04fd7-7c47-4838-8290-c52492add04a" xsi:nil="true"/>
    <b2nc xmlns="1df04fd7-7c47-4838-8290-c52492add04a" xsi:nil="true"/>
    <Presenter xmlns="1df04fd7-7c47-4838-8290-c52492add04a" xsi:nil="true"/>
    <ContentandPurpose xmlns="1df04fd7-7c47-4838-8290-c52492add04a" xsi:nil="true"/>
  </documentManagement>
</p:properties>
</file>

<file path=customXml/itemProps1.xml><?xml version="1.0" encoding="utf-8"?>
<ds:datastoreItem xmlns:ds="http://schemas.openxmlformats.org/officeDocument/2006/customXml" ds:itemID="{CF00BFD1-B7D0-4F2C-8516-C90A6F9150B3}">
  <ds:schemaRefs>
    <ds:schemaRef ds:uri="http://schemas.microsoft.com/sharepoint/v3/contenttype/forms"/>
  </ds:schemaRefs>
</ds:datastoreItem>
</file>

<file path=customXml/itemProps2.xml><?xml version="1.0" encoding="utf-8"?>
<ds:datastoreItem xmlns:ds="http://schemas.openxmlformats.org/officeDocument/2006/customXml" ds:itemID="{E04F3570-76B2-4719-B56E-C6B6EC7AF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04fd7-7c47-4838-8290-c52492add04a"/>
    <ds:schemaRef ds:uri="4798ff29-8bf1-47a9-abe4-3ab95d3a1097"/>
    <ds:schemaRef ds:uri="985ec44e-1bab-4c0b-9df0-6ba128686fc9"/>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09BEDA-41A5-4A04-BFB7-949DF12D3454}">
  <ds:schemaRefs>
    <ds:schemaRef ds:uri="http://schemas.microsoft.com/office/2006/metadata/properties"/>
    <ds:schemaRef ds:uri="http://schemas.microsoft.com/office/infopath/2007/PartnerControls"/>
    <ds:schemaRef ds:uri="1df04fd7-7c47-4838-8290-c52492add04a"/>
    <ds:schemaRef ds:uri="985ec44e-1bab-4c0b-9df0-6ba128686fc9"/>
    <ds:schemaRef ds:uri="http://schemas.microsoft.com/sharepoint/v4"/>
  </ds:schemaRefs>
</ds:datastoreItem>
</file>

<file path=docProps/app.xml><?xml version="1.0" encoding="utf-8"?>
<Properties xmlns="http://schemas.openxmlformats.org/officeDocument/2006/extended-properties" xmlns:vt="http://schemas.openxmlformats.org/officeDocument/2006/docPropsVTypes">
  <TotalTime>237</TotalTime>
  <Words>1444</Words>
  <Application>Microsoft Office PowerPoint</Application>
  <PresentationFormat>Custom</PresentationFormat>
  <Paragraphs>113</Paragraphs>
  <Slides>20</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20</vt:i4>
      </vt:variant>
    </vt:vector>
  </HeadingPairs>
  <TitlesOfParts>
    <vt:vector size="34" baseType="lpstr">
      <vt:lpstr>Arial</vt:lpstr>
      <vt:lpstr>Arial</vt:lpstr>
      <vt:lpstr>Baskerville Old Face</vt:lpstr>
      <vt:lpstr>Wingdings</vt:lpstr>
      <vt:lpstr>Elephant</vt:lpstr>
      <vt:lpstr>Arimo 1</vt:lpstr>
      <vt:lpstr>Courier New</vt:lpstr>
      <vt:lpstr>Bodoni MT Black</vt:lpstr>
      <vt:lpstr>Telegraf Bold</vt:lpstr>
      <vt:lpstr>Times New Roman</vt:lpstr>
      <vt:lpstr>Telegraf</vt:lpstr>
      <vt:lpstr>Calibri</vt:lpstr>
      <vt:lpstr>Arimo</vt:lpstr>
      <vt:lpstr>Office Theme</vt:lpstr>
      <vt:lpstr>PowerPoint Presentation</vt:lpstr>
      <vt:lpstr>PowerPoint Presentation</vt:lpstr>
      <vt:lpstr>Introduction</vt:lpstr>
      <vt:lpstr>PowerPoint Presentation</vt:lpstr>
      <vt:lpstr>PowerPoint Presentation</vt:lpstr>
      <vt:lpstr>PowerPoint Presentation</vt:lpstr>
      <vt:lpstr>Some constraints in the EU rules to promote GPP</vt:lpstr>
      <vt:lpstr>PowerPoint Presentation</vt:lpstr>
      <vt:lpstr>PowerPoint Presentation</vt:lpstr>
      <vt:lpstr>PowerPoint Presentation</vt:lpstr>
      <vt:lpstr>Mandatory GPP as technical specifications, award criteria and/or exclusion/selection</vt:lpstr>
      <vt:lpstr>PowerPoint Presentation</vt:lpstr>
      <vt:lpstr>PowerPoint Presentation</vt:lpstr>
      <vt:lpstr>PowerPoint Presentation</vt:lpstr>
      <vt:lpstr>PowerPoint Presentation</vt:lpstr>
      <vt:lpstr>Whether targets and mandatory procurement rules are a way forward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created by Ayanna Coleman</dc:creator>
  <cp:lastModifiedBy>Yaochen Gong</cp:lastModifiedBy>
  <cp:revision>11</cp:revision>
  <dcterms:created xsi:type="dcterms:W3CDTF">2006-08-16T00:00:00Z</dcterms:created>
  <dcterms:modified xsi:type="dcterms:W3CDTF">2024-10-21T07:26:30Z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3730400</vt:r8>
  </property>
  <property fmtid="{D5CDD505-2E9C-101B-9397-08002B2CF9AE}" pid="3" name="MediaServiceImageTags">
    <vt:lpwstr/>
  </property>
  <property fmtid="{D5CDD505-2E9C-101B-9397-08002B2CF9AE}" pid="4" name="ContentTypeId">
    <vt:lpwstr>0x0101001DFBC434140BFB4F8C0920F7C08F8836</vt:lpwstr>
  </property>
</Properties>
</file>