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68" r:id="rId3"/>
    <p:sldId id="269" r:id="rId4"/>
    <p:sldId id="298" r:id="rId5"/>
    <p:sldId id="297" r:id="rId6"/>
    <p:sldId id="299" r:id="rId7"/>
    <p:sldId id="294" r:id="rId8"/>
    <p:sldId id="300" r:id="rId9"/>
    <p:sldId id="295" r:id="rId10"/>
    <p:sldId id="296" r:id="rId11"/>
    <p:sldId id="301" r:id="rId12"/>
    <p:sldId id="276" r:id="rId13"/>
  </p:sldIdLst>
  <p:sldSz cx="9144000" cy="6858000" type="screen4x3"/>
  <p:notesSz cx="7077075" cy="9004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0093" autoAdjust="0"/>
  </p:normalViewPr>
  <p:slideViewPr>
    <p:cSldViewPr>
      <p:cViewPr varScale="1">
        <p:scale>
          <a:sx n="97" d="100"/>
          <a:sy n="97" d="100"/>
        </p:scale>
        <p:origin x="20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kins, Christopher R." userId="2069d103-297e-4f45-ada9-ae2c02f40d90" providerId="ADAL" clId="{7C80ACF5-942A-4109-8363-D63B37AB8BBB}"/>
    <pc:docChg chg="undo custSel addSld delSld modSld">
      <pc:chgData name="Yukins, Christopher R." userId="2069d103-297e-4f45-ada9-ae2c02f40d90" providerId="ADAL" clId="{7C80ACF5-942A-4109-8363-D63B37AB8BBB}" dt="2024-11-08T20:35:41.276" v="2009" actId="6549"/>
      <pc:docMkLst>
        <pc:docMk/>
      </pc:docMkLst>
      <pc:sldChg chg="modSp mod">
        <pc:chgData name="Yukins, Christopher R." userId="2069d103-297e-4f45-ada9-ae2c02f40d90" providerId="ADAL" clId="{7C80ACF5-942A-4109-8363-D63B37AB8BBB}" dt="2024-11-08T20:08:04.956" v="207" actId="20577"/>
        <pc:sldMkLst>
          <pc:docMk/>
          <pc:sldMk cId="0" sldId="256"/>
        </pc:sldMkLst>
        <pc:spChg chg="mod">
          <ac:chgData name="Yukins, Christopher R." userId="2069d103-297e-4f45-ada9-ae2c02f40d90" providerId="ADAL" clId="{7C80ACF5-942A-4109-8363-D63B37AB8BBB}" dt="2024-11-08T20:08:00.360" v="193" actId="404"/>
          <ac:spMkLst>
            <pc:docMk/>
            <pc:sldMk cId="0" sldId="256"/>
            <ac:spMk id="2" creationId="{00000000-0000-0000-0000-000000000000}"/>
          </ac:spMkLst>
        </pc:spChg>
        <pc:spChg chg="mod">
          <ac:chgData name="Yukins, Christopher R." userId="2069d103-297e-4f45-ada9-ae2c02f40d90" providerId="ADAL" clId="{7C80ACF5-942A-4109-8363-D63B37AB8BBB}" dt="2024-11-08T20:08:04.956" v="207" actId="20577"/>
          <ac:spMkLst>
            <pc:docMk/>
            <pc:sldMk cId="0" sldId="256"/>
            <ac:spMk id="3" creationId="{00000000-0000-0000-0000-000000000000}"/>
          </ac:spMkLst>
        </pc:spChg>
      </pc:sldChg>
      <pc:sldChg chg="del">
        <pc:chgData name="Yukins, Christopher R." userId="2069d103-297e-4f45-ada9-ae2c02f40d90" providerId="ADAL" clId="{7C80ACF5-942A-4109-8363-D63B37AB8BBB}" dt="2024-11-08T20:08:14.397" v="208" actId="47"/>
        <pc:sldMkLst>
          <pc:docMk/>
          <pc:sldMk cId="0" sldId="257"/>
        </pc:sldMkLst>
      </pc:sldChg>
      <pc:sldChg chg="del">
        <pc:chgData name="Yukins, Christopher R." userId="2069d103-297e-4f45-ada9-ae2c02f40d90" providerId="ADAL" clId="{7C80ACF5-942A-4109-8363-D63B37AB8BBB}" dt="2024-11-08T20:08:14.765" v="210" actId="47"/>
        <pc:sldMkLst>
          <pc:docMk/>
          <pc:sldMk cId="0" sldId="260"/>
        </pc:sldMkLst>
      </pc:sldChg>
      <pc:sldChg chg="del">
        <pc:chgData name="Yukins, Christopher R." userId="2069d103-297e-4f45-ada9-ae2c02f40d90" providerId="ADAL" clId="{7C80ACF5-942A-4109-8363-D63B37AB8BBB}" dt="2024-11-08T20:08:14.918" v="211" actId="47"/>
        <pc:sldMkLst>
          <pc:docMk/>
          <pc:sldMk cId="0" sldId="261"/>
        </pc:sldMkLst>
      </pc:sldChg>
      <pc:sldChg chg="del">
        <pc:chgData name="Yukins, Christopher R." userId="2069d103-297e-4f45-ada9-ae2c02f40d90" providerId="ADAL" clId="{7C80ACF5-942A-4109-8363-D63B37AB8BBB}" dt="2024-11-08T20:08:27.603" v="215" actId="47"/>
        <pc:sldMkLst>
          <pc:docMk/>
          <pc:sldMk cId="0" sldId="263"/>
        </pc:sldMkLst>
      </pc:sldChg>
      <pc:sldChg chg="del">
        <pc:chgData name="Yukins, Christopher R." userId="2069d103-297e-4f45-ada9-ae2c02f40d90" providerId="ADAL" clId="{7C80ACF5-942A-4109-8363-D63B37AB8BBB}" dt="2024-11-08T20:08:24.268" v="212" actId="47"/>
        <pc:sldMkLst>
          <pc:docMk/>
          <pc:sldMk cId="0" sldId="264"/>
        </pc:sldMkLst>
      </pc:sldChg>
      <pc:sldChg chg="del">
        <pc:chgData name="Yukins, Christopher R." userId="2069d103-297e-4f45-ada9-ae2c02f40d90" providerId="ADAL" clId="{7C80ACF5-942A-4109-8363-D63B37AB8BBB}" dt="2024-11-08T20:08:25.236" v="213" actId="47"/>
        <pc:sldMkLst>
          <pc:docMk/>
          <pc:sldMk cId="0" sldId="265"/>
        </pc:sldMkLst>
      </pc:sldChg>
      <pc:sldChg chg="del">
        <pc:chgData name="Yukins, Christopher R." userId="2069d103-297e-4f45-ada9-ae2c02f40d90" providerId="ADAL" clId="{7C80ACF5-942A-4109-8363-D63B37AB8BBB}" dt="2024-11-08T20:08:28.859" v="216" actId="47"/>
        <pc:sldMkLst>
          <pc:docMk/>
          <pc:sldMk cId="0" sldId="266"/>
        </pc:sldMkLst>
      </pc:sldChg>
      <pc:sldChg chg="del">
        <pc:chgData name="Yukins, Christopher R." userId="2069d103-297e-4f45-ada9-ae2c02f40d90" providerId="ADAL" clId="{7C80ACF5-942A-4109-8363-D63B37AB8BBB}" dt="2024-11-08T20:08:30.768" v="218" actId="47"/>
        <pc:sldMkLst>
          <pc:docMk/>
          <pc:sldMk cId="0" sldId="267"/>
        </pc:sldMkLst>
      </pc:sldChg>
      <pc:sldChg chg="addSp delSp modSp mod">
        <pc:chgData name="Yukins, Christopher R." userId="2069d103-297e-4f45-ada9-ae2c02f40d90" providerId="ADAL" clId="{7C80ACF5-942A-4109-8363-D63B37AB8BBB}" dt="2024-11-08T20:33:22.970" v="1937" actId="478"/>
        <pc:sldMkLst>
          <pc:docMk/>
          <pc:sldMk cId="0" sldId="268"/>
        </pc:sldMkLst>
        <pc:spChg chg="del">
          <ac:chgData name="Yukins, Christopher R." userId="2069d103-297e-4f45-ada9-ae2c02f40d90" providerId="ADAL" clId="{7C80ACF5-942A-4109-8363-D63B37AB8BBB}" dt="2024-11-08T20:33:15.474" v="1936" actId="478"/>
          <ac:spMkLst>
            <pc:docMk/>
            <pc:sldMk cId="0" sldId="268"/>
            <ac:spMk id="2" creationId="{00000000-0000-0000-0000-000000000000}"/>
          </ac:spMkLst>
        </pc:spChg>
        <pc:spChg chg="add del mod">
          <ac:chgData name="Yukins, Christopher R." userId="2069d103-297e-4f45-ada9-ae2c02f40d90" providerId="ADAL" clId="{7C80ACF5-942A-4109-8363-D63B37AB8BBB}" dt="2024-11-08T20:33:22.970" v="1937" actId="478"/>
          <ac:spMkLst>
            <pc:docMk/>
            <pc:sldMk cId="0" sldId="268"/>
            <ac:spMk id="8" creationId="{199391E6-FECD-2B08-3EDF-C42F8B7AF82A}"/>
          </ac:spMkLst>
        </pc:spChg>
      </pc:sldChg>
      <pc:sldChg chg="addSp delSp modSp mod">
        <pc:chgData name="Yukins, Christopher R." userId="2069d103-297e-4f45-ada9-ae2c02f40d90" providerId="ADAL" clId="{7C80ACF5-942A-4109-8363-D63B37AB8BBB}" dt="2024-11-08T20:33:37.788" v="1968" actId="20577"/>
        <pc:sldMkLst>
          <pc:docMk/>
          <pc:sldMk cId="0" sldId="269"/>
        </pc:sldMkLst>
        <pc:spChg chg="del">
          <ac:chgData name="Yukins, Christopher R." userId="2069d103-297e-4f45-ada9-ae2c02f40d90" providerId="ADAL" clId="{7C80ACF5-942A-4109-8363-D63B37AB8BBB}" dt="2024-11-08T20:13:23.431" v="265" actId="478"/>
          <ac:spMkLst>
            <pc:docMk/>
            <pc:sldMk cId="0" sldId="269"/>
            <ac:spMk id="2" creationId="{00000000-0000-0000-0000-000000000000}"/>
          </ac:spMkLst>
        </pc:spChg>
        <pc:spChg chg="mod">
          <ac:chgData name="Yukins, Christopher R." userId="2069d103-297e-4f45-ada9-ae2c02f40d90" providerId="ADAL" clId="{7C80ACF5-942A-4109-8363-D63B37AB8BBB}" dt="2024-11-08T20:33:37.788" v="1968" actId="20577"/>
          <ac:spMkLst>
            <pc:docMk/>
            <pc:sldMk cId="0" sldId="269"/>
            <ac:spMk id="4" creationId="{00000000-0000-0000-0000-000000000000}"/>
          </ac:spMkLst>
        </pc:spChg>
        <pc:spChg chg="add del mod">
          <ac:chgData name="Yukins, Christopher R." userId="2069d103-297e-4f45-ada9-ae2c02f40d90" providerId="ADAL" clId="{7C80ACF5-942A-4109-8363-D63B37AB8BBB}" dt="2024-11-08T20:13:26.165" v="266" actId="478"/>
          <ac:spMkLst>
            <pc:docMk/>
            <pc:sldMk cId="0" sldId="269"/>
            <ac:spMk id="7" creationId="{6A0BD709-75F0-EC59-5E71-033778E33E88}"/>
          </ac:spMkLst>
        </pc:spChg>
      </pc:sldChg>
      <pc:sldChg chg="del">
        <pc:chgData name="Yukins, Christopher R." userId="2069d103-297e-4f45-ada9-ae2c02f40d90" providerId="ADAL" clId="{7C80ACF5-942A-4109-8363-D63B37AB8BBB}" dt="2024-11-08T20:28:13.483" v="1703" actId="47"/>
        <pc:sldMkLst>
          <pc:docMk/>
          <pc:sldMk cId="0" sldId="270"/>
        </pc:sldMkLst>
      </pc:sldChg>
      <pc:sldChg chg="del">
        <pc:chgData name="Yukins, Christopher R." userId="2069d103-297e-4f45-ada9-ae2c02f40d90" providerId="ADAL" clId="{7C80ACF5-942A-4109-8363-D63B37AB8BBB}" dt="2024-11-08T20:28:13.847" v="1704" actId="47"/>
        <pc:sldMkLst>
          <pc:docMk/>
          <pc:sldMk cId="0" sldId="271"/>
        </pc:sldMkLst>
      </pc:sldChg>
      <pc:sldChg chg="del">
        <pc:chgData name="Yukins, Christopher R." userId="2069d103-297e-4f45-ada9-ae2c02f40d90" providerId="ADAL" clId="{7C80ACF5-942A-4109-8363-D63B37AB8BBB}" dt="2024-11-08T20:28:14.946" v="1706" actId="47"/>
        <pc:sldMkLst>
          <pc:docMk/>
          <pc:sldMk cId="0" sldId="272"/>
        </pc:sldMkLst>
      </pc:sldChg>
      <pc:sldChg chg="del">
        <pc:chgData name="Yukins, Christopher R." userId="2069d103-297e-4f45-ada9-ae2c02f40d90" providerId="ADAL" clId="{7C80ACF5-942A-4109-8363-D63B37AB8BBB}" dt="2024-11-08T20:28:15.712" v="1708" actId="47"/>
        <pc:sldMkLst>
          <pc:docMk/>
          <pc:sldMk cId="0" sldId="273"/>
        </pc:sldMkLst>
      </pc:sldChg>
      <pc:sldChg chg="del">
        <pc:chgData name="Yukins, Christopher R." userId="2069d103-297e-4f45-ada9-ae2c02f40d90" providerId="ADAL" clId="{7C80ACF5-942A-4109-8363-D63B37AB8BBB}" dt="2024-11-08T20:28:15.932" v="1709" actId="47"/>
        <pc:sldMkLst>
          <pc:docMk/>
          <pc:sldMk cId="0" sldId="274"/>
        </pc:sldMkLst>
      </pc:sldChg>
      <pc:sldChg chg="del">
        <pc:chgData name="Yukins, Christopher R." userId="2069d103-297e-4f45-ada9-ae2c02f40d90" providerId="ADAL" clId="{7C80ACF5-942A-4109-8363-D63B37AB8BBB}" dt="2024-11-08T20:28:16.222" v="1710" actId="47"/>
        <pc:sldMkLst>
          <pc:docMk/>
          <pc:sldMk cId="0" sldId="275"/>
        </pc:sldMkLst>
      </pc:sldChg>
      <pc:sldChg chg="add del">
        <pc:chgData name="Yukins, Christopher R." userId="2069d103-297e-4f45-ada9-ae2c02f40d90" providerId="ADAL" clId="{7C80ACF5-942A-4109-8363-D63B37AB8BBB}" dt="2024-11-08T20:28:29.708" v="1725" actId="47"/>
        <pc:sldMkLst>
          <pc:docMk/>
          <pc:sldMk cId="0" sldId="276"/>
        </pc:sldMkLst>
      </pc:sldChg>
      <pc:sldChg chg="del">
        <pc:chgData name="Yukins, Christopher R." userId="2069d103-297e-4f45-ada9-ae2c02f40d90" providerId="ADAL" clId="{7C80ACF5-942A-4109-8363-D63B37AB8BBB}" dt="2024-11-08T20:28:17.274" v="1712" actId="47"/>
        <pc:sldMkLst>
          <pc:docMk/>
          <pc:sldMk cId="0" sldId="277"/>
        </pc:sldMkLst>
      </pc:sldChg>
      <pc:sldChg chg="del">
        <pc:chgData name="Yukins, Christopher R." userId="2069d103-297e-4f45-ada9-ae2c02f40d90" providerId="ADAL" clId="{7C80ACF5-942A-4109-8363-D63B37AB8BBB}" dt="2024-11-08T20:28:19.941" v="1717" actId="47"/>
        <pc:sldMkLst>
          <pc:docMk/>
          <pc:sldMk cId="3841405185" sldId="279"/>
        </pc:sldMkLst>
      </pc:sldChg>
      <pc:sldChg chg="del">
        <pc:chgData name="Yukins, Christopher R." userId="2069d103-297e-4f45-ada9-ae2c02f40d90" providerId="ADAL" clId="{7C80ACF5-942A-4109-8363-D63B37AB8BBB}" dt="2024-11-08T20:28:20.470" v="1718" actId="47"/>
        <pc:sldMkLst>
          <pc:docMk/>
          <pc:sldMk cId="2158324520" sldId="280"/>
        </pc:sldMkLst>
      </pc:sldChg>
      <pc:sldChg chg="del">
        <pc:chgData name="Yukins, Christopher R." userId="2069d103-297e-4f45-ada9-ae2c02f40d90" providerId="ADAL" clId="{7C80ACF5-942A-4109-8363-D63B37AB8BBB}" dt="2024-11-08T20:28:20.858" v="1719" actId="47"/>
        <pc:sldMkLst>
          <pc:docMk/>
          <pc:sldMk cId="3370426703" sldId="281"/>
        </pc:sldMkLst>
      </pc:sldChg>
      <pc:sldChg chg="del">
        <pc:chgData name="Yukins, Christopher R." userId="2069d103-297e-4f45-ada9-ae2c02f40d90" providerId="ADAL" clId="{7C80ACF5-942A-4109-8363-D63B37AB8BBB}" dt="2024-11-08T20:28:21.323" v="1720" actId="47"/>
        <pc:sldMkLst>
          <pc:docMk/>
          <pc:sldMk cId="3937784636" sldId="282"/>
        </pc:sldMkLst>
      </pc:sldChg>
      <pc:sldChg chg="del">
        <pc:chgData name="Yukins, Christopher R." userId="2069d103-297e-4f45-ada9-ae2c02f40d90" providerId="ADAL" clId="{7C80ACF5-942A-4109-8363-D63B37AB8BBB}" dt="2024-11-08T20:28:14.070" v="1705" actId="47"/>
        <pc:sldMkLst>
          <pc:docMk/>
          <pc:sldMk cId="3226308166" sldId="283"/>
        </pc:sldMkLst>
      </pc:sldChg>
      <pc:sldChg chg="del">
        <pc:chgData name="Yukins, Christopher R." userId="2069d103-297e-4f45-ada9-ae2c02f40d90" providerId="ADAL" clId="{7C80ACF5-942A-4109-8363-D63B37AB8BBB}" dt="2024-11-08T20:28:16.695" v="1711" actId="47"/>
        <pc:sldMkLst>
          <pc:docMk/>
          <pc:sldMk cId="1647265403" sldId="284"/>
        </pc:sldMkLst>
      </pc:sldChg>
      <pc:sldChg chg="del">
        <pc:chgData name="Yukins, Christopher R." userId="2069d103-297e-4f45-ada9-ae2c02f40d90" providerId="ADAL" clId="{7C80ACF5-942A-4109-8363-D63B37AB8BBB}" dt="2024-11-08T20:08:29.751" v="217" actId="47"/>
        <pc:sldMkLst>
          <pc:docMk/>
          <pc:sldMk cId="886522102" sldId="285"/>
        </pc:sldMkLst>
      </pc:sldChg>
      <pc:sldChg chg="del">
        <pc:chgData name="Yukins, Christopher R." userId="2069d103-297e-4f45-ada9-ae2c02f40d90" providerId="ADAL" clId="{7C80ACF5-942A-4109-8363-D63B37AB8BBB}" dt="2024-11-08T20:08:26.467" v="214" actId="47"/>
        <pc:sldMkLst>
          <pc:docMk/>
          <pc:sldMk cId="699418789" sldId="286"/>
        </pc:sldMkLst>
      </pc:sldChg>
      <pc:sldChg chg="del">
        <pc:chgData name="Yukins, Christopher R." userId="2069d103-297e-4f45-ada9-ae2c02f40d90" providerId="ADAL" clId="{7C80ACF5-942A-4109-8363-D63B37AB8BBB}" dt="2024-11-08T20:08:14.620" v="209" actId="47"/>
        <pc:sldMkLst>
          <pc:docMk/>
          <pc:sldMk cId="4242923313" sldId="287"/>
        </pc:sldMkLst>
      </pc:sldChg>
      <pc:sldChg chg="del">
        <pc:chgData name="Yukins, Christopher R." userId="2069d103-297e-4f45-ada9-ae2c02f40d90" providerId="ADAL" clId="{7C80ACF5-942A-4109-8363-D63B37AB8BBB}" dt="2024-11-08T20:28:15.177" v="1707" actId="47"/>
        <pc:sldMkLst>
          <pc:docMk/>
          <pc:sldMk cId="1673394807" sldId="288"/>
        </pc:sldMkLst>
      </pc:sldChg>
      <pc:sldChg chg="del">
        <pc:chgData name="Yukins, Christopher R." userId="2069d103-297e-4f45-ada9-ae2c02f40d90" providerId="ADAL" clId="{7C80ACF5-942A-4109-8363-D63B37AB8BBB}" dt="2024-11-08T20:28:17.753" v="1713" actId="47"/>
        <pc:sldMkLst>
          <pc:docMk/>
          <pc:sldMk cId="3726828586" sldId="289"/>
        </pc:sldMkLst>
      </pc:sldChg>
      <pc:sldChg chg="del">
        <pc:chgData name="Yukins, Christopher R." userId="2069d103-297e-4f45-ada9-ae2c02f40d90" providerId="ADAL" clId="{7C80ACF5-942A-4109-8363-D63B37AB8BBB}" dt="2024-11-08T20:28:18.445" v="1714" actId="47"/>
        <pc:sldMkLst>
          <pc:docMk/>
          <pc:sldMk cId="2693645901" sldId="290"/>
        </pc:sldMkLst>
      </pc:sldChg>
      <pc:sldChg chg="del">
        <pc:chgData name="Yukins, Christopher R." userId="2069d103-297e-4f45-ada9-ae2c02f40d90" providerId="ADAL" clId="{7C80ACF5-942A-4109-8363-D63B37AB8BBB}" dt="2024-11-08T20:28:19.452" v="1716" actId="47"/>
        <pc:sldMkLst>
          <pc:docMk/>
          <pc:sldMk cId="3697925553" sldId="291"/>
        </pc:sldMkLst>
      </pc:sldChg>
      <pc:sldChg chg="del">
        <pc:chgData name="Yukins, Christopher R." userId="2069d103-297e-4f45-ada9-ae2c02f40d90" providerId="ADAL" clId="{7C80ACF5-942A-4109-8363-D63B37AB8BBB}" dt="2024-11-08T20:28:21.853" v="1721" actId="47"/>
        <pc:sldMkLst>
          <pc:docMk/>
          <pc:sldMk cId="2097367328" sldId="292"/>
        </pc:sldMkLst>
      </pc:sldChg>
      <pc:sldChg chg="del">
        <pc:chgData name="Yukins, Christopher R." userId="2069d103-297e-4f45-ada9-ae2c02f40d90" providerId="ADAL" clId="{7C80ACF5-942A-4109-8363-D63B37AB8BBB}" dt="2024-11-08T20:28:18.943" v="1715" actId="47"/>
        <pc:sldMkLst>
          <pc:docMk/>
          <pc:sldMk cId="2810715239" sldId="293"/>
        </pc:sldMkLst>
      </pc:sldChg>
      <pc:sldChg chg="modSp mod">
        <pc:chgData name="Yukins, Christopher R." userId="2069d103-297e-4f45-ada9-ae2c02f40d90" providerId="ADAL" clId="{7C80ACF5-942A-4109-8363-D63B37AB8BBB}" dt="2024-11-08T20:14:13.028" v="316" actId="404"/>
        <pc:sldMkLst>
          <pc:docMk/>
          <pc:sldMk cId="1906395735" sldId="294"/>
        </pc:sldMkLst>
        <pc:spChg chg="mod">
          <ac:chgData name="Yukins, Christopher R." userId="2069d103-297e-4f45-ada9-ae2c02f40d90" providerId="ADAL" clId="{7C80ACF5-942A-4109-8363-D63B37AB8BBB}" dt="2024-11-08T20:14:13.028" v="316" actId="404"/>
          <ac:spMkLst>
            <pc:docMk/>
            <pc:sldMk cId="1906395735" sldId="294"/>
            <ac:spMk id="2" creationId="{73D2A7A0-D9EE-0284-82D8-7F0B7D61EFE3}"/>
          </ac:spMkLst>
        </pc:spChg>
        <pc:spChg chg="mod">
          <ac:chgData name="Yukins, Christopher R." userId="2069d103-297e-4f45-ada9-ae2c02f40d90" providerId="ADAL" clId="{7C80ACF5-942A-4109-8363-D63B37AB8BBB}" dt="2024-11-08T20:14:09.149" v="315" actId="21"/>
          <ac:spMkLst>
            <pc:docMk/>
            <pc:sldMk cId="1906395735" sldId="294"/>
            <ac:spMk id="3" creationId="{5BFA1FCD-3CA5-869D-9F65-8D594E13A782}"/>
          </ac:spMkLst>
        </pc:spChg>
      </pc:sldChg>
      <pc:sldChg chg="modSp mod">
        <pc:chgData name="Yukins, Christopher R." userId="2069d103-297e-4f45-ada9-ae2c02f40d90" providerId="ADAL" clId="{7C80ACF5-942A-4109-8363-D63B37AB8BBB}" dt="2024-11-08T20:34:56.823" v="2001" actId="207"/>
        <pc:sldMkLst>
          <pc:docMk/>
          <pc:sldMk cId="2727363409" sldId="295"/>
        </pc:sldMkLst>
        <pc:spChg chg="mod">
          <ac:chgData name="Yukins, Christopher R." userId="2069d103-297e-4f45-ada9-ae2c02f40d90" providerId="ADAL" clId="{7C80ACF5-942A-4109-8363-D63B37AB8BBB}" dt="2024-11-08T20:15:16.919" v="425" actId="20577"/>
          <ac:spMkLst>
            <pc:docMk/>
            <pc:sldMk cId="2727363409" sldId="295"/>
            <ac:spMk id="2" creationId="{D424E816-3539-B162-BE12-ADA84629599F}"/>
          </ac:spMkLst>
        </pc:spChg>
        <pc:spChg chg="mod">
          <ac:chgData name="Yukins, Christopher R." userId="2069d103-297e-4f45-ada9-ae2c02f40d90" providerId="ADAL" clId="{7C80ACF5-942A-4109-8363-D63B37AB8BBB}" dt="2024-11-08T20:34:56.823" v="2001" actId="207"/>
          <ac:spMkLst>
            <pc:docMk/>
            <pc:sldMk cId="2727363409" sldId="295"/>
            <ac:spMk id="3" creationId="{2F8424BB-C520-B13B-02A6-A28699ED6105}"/>
          </ac:spMkLst>
        </pc:spChg>
      </pc:sldChg>
      <pc:sldChg chg="modSp mod">
        <pc:chgData name="Yukins, Christopher R." userId="2069d103-297e-4f45-ada9-ae2c02f40d90" providerId="ADAL" clId="{7C80ACF5-942A-4109-8363-D63B37AB8BBB}" dt="2024-11-08T20:13:06.231" v="264" actId="113"/>
        <pc:sldMkLst>
          <pc:docMk/>
          <pc:sldMk cId="1932557683" sldId="296"/>
        </pc:sldMkLst>
        <pc:spChg chg="mod">
          <ac:chgData name="Yukins, Christopher R." userId="2069d103-297e-4f45-ada9-ae2c02f40d90" providerId="ADAL" clId="{7C80ACF5-942A-4109-8363-D63B37AB8BBB}" dt="2024-11-08T20:13:06.231" v="264" actId="113"/>
          <ac:spMkLst>
            <pc:docMk/>
            <pc:sldMk cId="1932557683" sldId="296"/>
            <ac:spMk id="3" creationId="{AF612D5E-CB07-B8DD-AC49-2C91AF327BC2}"/>
          </ac:spMkLst>
        </pc:spChg>
      </pc:sldChg>
      <pc:sldChg chg="modSp mod">
        <pc:chgData name="Yukins, Christopher R." userId="2069d103-297e-4f45-ada9-ae2c02f40d90" providerId="ADAL" clId="{7C80ACF5-942A-4109-8363-D63B37AB8BBB}" dt="2024-11-08T20:33:59.833" v="1986" actId="20577"/>
        <pc:sldMkLst>
          <pc:docMk/>
          <pc:sldMk cId="2368945406" sldId="297"/>
        </pc:sldMkLst>
        <pc:spChg chg="mod">
          <ac:chgData name="Yukins, Christopher R." userId="2069d103-297e-4f45-ada9-ae2c02f40d90" providerId="ADAL" clId="{7C80ACF5-942A-4109-8363-D63B37AB8BBB}" dt="2024-11-08T20:33:59.833" v="1986" actId="20577"/>
          <ac:spMkLst>
            <pc:docMk/>
            <pc:sldMk cId="2368945406" sldId="297"/>
            <ac:spMk id="2" creationId="{B17AE570-606B-DF64-8F58-5011FA674BB7}"/>
          </ac:spMkLst>
        </pc:spChg>
      </pc:sldChg>
      <pc:sldChg chg="addSp modSp mod">
        <pc:chgData name="Yukins, Christopher R." userId="2069d103-297e-4f45-ada9-ae2c02f40d90" providerId="ADAL" clId="{7C80ACF5-942A-4109-8363-D63B37AB8BBB}" dt="2024-11-08T20:34:29.869" v="2000" actId="207"/>
        <pc:sldMkLst>
          <pc:docMk/>
          <pc:sldMk cId="3373562006" sldId="299"/>
        </pc:sldMkLst>
        <pc:spChg chg="add mod">
          <ac:chgData name="Yukins, Christopher R." userId="2069d103-297e-4f45-ada9-ae2c02f40d90" providerId="ADAL" clId="{7C80ACF5-942A-4109-8363-D63B37AB8BBB}" dt="2024-11-08T20:34:29.869" v="2000" actId="207"/>
          <ac:spMkLst>
            <pc:docMk/>
            <pc:sldMk cId="3373562006" sldId="299"/>
            <ac:spMk id="5" creationId="{86B33EE1-58B8-837E-2ED8-DDEDD758E43C}"/>
          </ac:spMkLst>
        </pc:spChg>
      </pc:sldChg>
      <pc:sldChg chg="modSp new mod">
        <pc:chgData name="Yukins, Christopher R." userId="2069d103-297e-4f45-ada9-ae2c02f40d90" providerId="ADAL" clId="{7C80ACF5-942A-4109-8363-D63B37AB8BBB}" dt="2024-11-08T20:15:02.296" v="416" actId="20577"/>
        <pc:sldMkLst>
          <pc:docMk/>
          <pc:sldMk cId="129723318" sldId="300"/>
        </pc:sldMkLst>
        <pc:spChg chg="mod">
          <ac:chgData name="Yukins, Christopher R." userId="2069d103-297e-4f45-ada9-ae2c02f40d90" providerId="ADAL" clId="{7C80ACF5-942A-4109-8363-D63B37AB8BBB}" dt="2024-11-08T20:15:02.296" v="416" actId="20577"/>
          <ac:spMkLst>
            <pc:docMk/>
            <pc:sldMk cId="129723318" sldId="300"/>
            <ac:spMk id="2" creationId="{2039992F-4C61-4F98-4305-E56A44118490}"/>
          </ac:spMkLst>
        </pc:spChg>
        <pc:spChg chg="mod">
          <ac:chgData name="Yukins, Christopher R." userId="2069d103-297e-4f45-ada9-ae2c02f40d90" providerId="ADAL" clId="{7C80ACF5-942A-4109-8363-D63B37AB8BBB}" dt="2024-11-08T20:14:35.382" v="349" actId="403"/>
          <ac:spMkLst>
            <pc:docMk/>
            <pc:sldMk cId="129723318" sldId="300"/>
            <ac:spMk id="3" creationId="{305D9239-2438-9BDC-EACD-31C706257386}"/>
          </ac:spMkLst>
        </pc:spChg>
      </pc:sldChg>
      <pc:sldChg chg="del">
        <pc:chgData name="Yukins, Christopher R." userId="2069d103-297e-4f45-ada9-ae2c02f40d90" providerId="ADAL" clId="{7C80ACF5-942A-4109-8363-D63B37AB8BBB}" dt="2024-11-08T20:10:28.084" v="250" actId="47"/>
        <pc:sldMkLst>
          <pc:docMk/>
          <pc:sldMk cId="3233496880" sldId="300"/>
        </pc:sldMkLst>
      </pc:sldChg>
      <pc:sldChg chg="modSp new add del mod">
        <pc:chgData name="Yukins, Christopher R." userId="2069d103-297e-4f45-ada9-ae2c02f40d90" providerId="ADAL" clId="{7C80ACF5-942A-4109-8363-D63B37AB8BBB}" dt="2024-11-08T20:35:41.276" v="2009" actId="6549"/>
        <pc:sldMkLst>
          <pc:docMk/>
          <pc:sldMk cId="3686529592" sldId="301"/>
        </pc:sldMkLst>
        <pc:spChg chg="mod">
          <ac:chgData name="Yukins, Christopher R." userId="2069d103-297e-4f45-ada9-ae2c02f40d90" providerId="ADAL" clId="{7C80ACF5-942A-4109-8363-D63B37AB8BBB}" dt="2024-11-08T20:17:07.536" v="497" actId="20577"/>
          <ac:spMkLst>
            <pc:docMk/>
            <pc:sldMk cId="3686529592" sldId="301"/>
            <ac:spMk id="2" creationId="{044F4E6B-F344-61E5-7149-3C15CD2B90EF}"/>
          </ac:spMkLst>
        </pc:spChg>
        <pc:spChg chg="mod">
          <ac:chgData name="Yukins, Christopher R." userId="2069d103-297e-4f45-ada9-ae2c02f40d90" providerId="ADAL" clId="{7C80ACF5-942A-4109-8363-D63B37AB8BBB}" dt="2024-11-08T20:35:41.276" v="2009" actId="6549"/>
          <ac:spMkLst>
            <pc:docMk/>
            <pc:sldMk cId="3686529592" sldId="301"/>
            <ac:spMk id="3" creationId="{4FFEACE7-84A1-4268-3116-B2B20C9A743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02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0215"/>
          </a:xfrm>
          <a:prstGeom prst="rect">
            <a:avLst/>
          </a:prstGeom>
        </p:spPr>
        <p:txBody>
          <a:bodyPr vert="horz" lIns="91440" tIns="45720" rIns="91440" bIns="45720" rtlCol="0"/>
          <a:lstStyle>
            <a:lvl1pPr algn="r">
              <a:defRPr sz="1200"/>
            </a:lvl1pPr>
          </a:lstStyle>
          <a:p>
            <a:fld id="{CBCDC937-A000-4269-9876-B05B5DFAD82F}" type="datetimeFigureOut">
              <a:rPr lang="en-US" smtClean="0"/>
              <a:t>11/8/2024</a:t>
            </a:fld>
            <a:endParaRPr lang="en-US"/>
          </a:p>
        </p:txBody>
      </p:sp>
      <p:sp>
        <p:nvSpPr>
          <p:cNvPr id="4" name="Footer Placeholder 3"/>
          <p:cNvSpPr>
            <a:spLocks noGrp="1"/>
          </p:cNvSpPr>
          <p:nvPr>
            <p:ph type="ftr" sz="quarter" idx="2"/>
          </p:nvPr>
        </p:nvSpPr>
        <p:spPr>
          <a:xfrm>
            <a:off x="0" y="8552522"/>
            <a:ext cx="3066733" cy="45021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52522"/>
            <a:ext cx="3066733" cy="450215"/>
          </a:xfrm>
          <a:prstGeom prst="rect">
            <a:avLst/>
          </a:prstGeom>
        </p:spPr>
        <p:txBody>
          <a:bodyPr vert="horz" lIns="91440" tIns="45720" rIns="91440" bIns="45720" rtlCol="0" anchor="b"/>
          <a:lstStyle>
            <a:lvl1pPr algn="r">
              <a:defRPr sz="1200"/>
            </a:lvl1pPr>
          </a:lstStyle>
          <a:p>
            <a:fld id="{57BCFC6C-D7FD-48D4-94BE-48AAD6EECC5F}" type="slidenum">
              <a:rPr lang="en-US" smtClean="0"/>
              <a:t>‹#›</a:t>
            </a:fld>
            <a:endParaRPr lang="en-US"/>
          </a:p>
        </p:txBody>
      </p:sp>
    </p:spTree>
    <p:extLst>
      <p:ext uri="{BB962C8B-B14F-4D97-AF65-F5344CB8AC3E}">
        <p14:creationId xmlns:p14="http://schemas.microsoft.com/office/powerpoint/2010/main" val="1684848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021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0215"/>
          </a:xfrm>
          <a:prstGeom prst="rect">
            <a:avLst/>
          </a:prstGeom>
        </p:spPr>
        <p:txBody>
          <a:bodyPr vert="horz" lIns="91440" tIns="45720" rIns="91440" bIns="45720" rtlCol="0"/>
          <a:lstStyle>
            <a:lvl1pPr algn="r">
              <a:defRPr sz="1200"/>
            </a:lvl1pPr>
          </a:lstStyle>
          <a:p>
            <a:fld id="{13A8C04B-251F-40B3-896F-310CB83E2A8D}" type="datetimeFigureOut">
              <a:rPr lang="en-US" smtClean="0"/>
              <a:t>11/8/2024</a:t>
            </a:fld>
            <a:endParaRPr lang="en-US"/>
          </a:p>
        </p:txBody>
      </p:sp>
      <p:sp>
        <p:nvSpPr>
          <p:cNvPr id="4" name="Slide Image Placeholder 3"/>
          <p:cNvSpPr>
            <a:spLocks noGrp="1" noRot="1" noChangeAspect="1"/>
          </p:cNvSpPr>
          <p:nvPr>
            <p:ph type="sldImg" idx="2"/>
          </p:nvPr>
        </p:nvSpPr>
        <p:spPr>
          <a:xfrm>
            <a:off x="1287463" y="674688"/>
            <a:ext cx="4502150" cy="33766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277043"/>
            <a:ext cx="5661660" cy="405193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52522"/>
            <a:ext cx="3066733" cy="45021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52522"/>
            <a:ext cx="3066733" cy="450215"/>
          </a:xfrm>
          <a:prstGeom prst="rect">
            <a:avLst/>
          </a:prstGeom>
        </p:spPr>
        <p:txBody>
          <a:bodyPr vert="horz" lIns="91440" tIns="45720" rIns="91440" bIns="45720" rtlCol="0" anchor="b"/>
          <a:lstStyle>
            <a:lvl1pPr algn="r">
              <a:defRPr sz="1200"/>
            </a:lvl1pPr>
          </a:lstStyle>
          <a:p>
            <a:fld id="{9FD5C73C-2D73-489D-AC5F-ADAEFB0A010B}" type="slidenum">
              <a:rPr lang="en-US" smtClean="0"/>
              <a:t>‹#›</a:t>
            </a:fld>
            <a:endParaRPr lang="en-US"/>
          </a:p>
        </p:txBody>
      </p:sp>
    </p:spTree>
    <p:extLst>
      <p:ext uri="{BB962C8B-B14F-4D97-AF65-F5344CB8AC3E}">
        <p14:creationId xmlns:p14="http://schemas.microsoft.com/office/powerpoint/2010/main" val="1034826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4F3628FC-DEBD-4669-944C-594F3818E187}" type="datetime1">
              <a:rPr lang="en-US" smtClean="0"/>
              <a:t>11/8/2024</a:t>
            </a:fld>
            <a:endParaRPr lang="en-US"/>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endParaRPr lang="en-US"/>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A65677E5-0167-4AD0-AAF4-F2AACBAF0706}" type="slidenum">
              <a:rPr lang="en-US" smtClean="0"/>
              <a:t>‹#›</a:t>
            </a:fld>
            <a:endParaRPr lang="en-US"/>
          </a:p>
        </p:txBody>
      </p:sp>
    </p:spTree>
    <p:extLst>
      <p:ext uri="{BB962C8B-B14F-4D97-AF65-F5344CB8AC3E}">
        <p14:creationId xmlns:p14="http://schemas.microsoft.com/office/powerpoint/2010/main" val="10679425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BB66CA-2C69-48E1-B088-B42E4D74F4D0}"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677E5-0167-4AD0-AAF4-F2AACBAF0706}" type="slidenum">
              <a:rPr lang="en-US" smtClean="0"/>
              <a:t>‹#›</a:t>
            </a:fld>
            <a:endParaRPr lang="en-US"/>
          </a:p>
        </p:txBody>
      </p:sp>
    </p:spTree>
    <p:extLst>
      <p:ext uri="{BB962C8B-B14F-4D97-AF65-F5344CB8AC3E}">
        <p14:creationId xmlns:p14="http://schemas.microsoft.com/office/powerpoint/2010/main" val="3205099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808C7E-A0E5-45C4-82DB-49F2E83C444B}"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677E5-0167-4AD0-AAF4-F2AACBAF0706}" type="slidenum">
              <a:rPr lang="en-US" smtClean="0"/>
              <a:t>‹#›</a:t>
            </a:fld>
            <a:endParaRPr lang="en-US"/>
          </a:p>
        </p:txBody>
      </p:sp>
    </p:spTree>
    <p:extLst>
      <p:ext uri="{BB962C8B-B14F-4D97-AF65-F5344CB8AC3E}">
        <p14:creationId xmlns:p14="http://schemas.microsoft.com/office/powerpoint/2010/main" val="1472246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28C5B5-8F20-497D-ACEF-9ABA26552674}"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677E5-0167-4AD0-AAF4-F2AACBAF0706}" type="slidenum">
              <a:rPr lang="en-US" smtClean="0"/>
              <a:t>‹#›</a:t>
            </a:fld>
            <a:endParaRPr lang="en-US"/>
          </a:p>
        </p:txBody>
      </p:sp>
      <p:sp>
        <p:nvSpPr>
          <p:cNvPr id="7" name="TextBox 6">
            <a:extLst>
              <a:ext uri="{FF2B5EF4-FFF2-40B4-BE49-F238E27FC236}">
                <a16:creationId xmlns:a16="http://schemas.microsoft.com/office/drawing/2014/main" id="{51546AB5-F97A-4073-BC35-B5091D838DB3}"/>
              </a:ext>
            </a:extLst>
          </p:cNvPr>
          <p:cNvSpPr txBox="1"/>
          <p:nvPr userDrawn="1"/>
        </p:nvSpPr>
        <p:spPr>
          <a:xfrm>
            <a:off x="8305800" y="5943600"/>
            <a:ext cx="838200" cy="369332"/>
          </a:xfrm>
          <a:prstGeom prst="rect">
            <a:avLst/>
          </a:prstGeom>
          <a:noFill/>
        </p:spPr>
        <p:txBody>
          <a:bodyPr wrap="square" rtlCol="0">
            <a:spAutoFit/>
          </a:bodyPr>
          <a:lstStyle/>
          <a:p>
            <a:fld id="{72D81856-C559-4B6F-8338-61F0F2CA06E5}" type="slidenum">
              <a:rPr lang="en-US" smtClean="0"/>
              <a:t>‹#›</a:t>
            </a:fld>
            <a:endParaRPr lang="en-US" dirty="0"/>
          </a:p>
        </p:txBody>
      </p:sp>
    </p:spTree>
    <p:extLst>
      <p:ext uri="{BB962C8B-B14F-4D97-AF65-F5344CB8AC3E}">
        <p14:creationId xmlns:p14="http://schemas.microsoft.com/office/powerpoint/2010/main" val="166639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en-US"/>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6DD1B4-6BE3-4F02-B1CD-8118361B6347}"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5677E5-0167-4AD0-AAF4-F2AACBAF0706}" type="slidenum">
              <a:rPr lang="en-US" smtClean="0"/>
              <a:t>‹#›</a:t>
            </a:fld>
            <a:endParaRPr lang="en-US"/>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2471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AB2853-92CC-470C-AE5A-59987F6CF3C0}" type="datetime1">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5677E5-0167-4AD0-AAF4-F2AACBAF0706}" type="slidenum">
              <a:rPr lang="en-US" smtClean="0"/>
              <a:t>‹#›</a:t>
            </a:fld>
            <a:endParaRPr lang="en-US"/>
          </a:p>
        </p:txBody>
      </p:sp>
    </p:spTree>
    <p:extLst>
      <p:ext uri="{BB962C8B-B14F-4D97-AF65-F5344CB8AC3E}">
        <p14:creationId xmlns:p14="http://schemas.microsoft.com/office/powerpoint/2010/main" val="131055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en-US"/>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BE2C7F-D7CD-4753-9A77-136C937EF393}" type="datetime1">
              <a:rPr lang="en-US" smtClean="0"/>
              <a:t>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5677E5-0167-4AD0-AAF4-F2AACBAF0706}" type="slidenum">
              <a:rPr lang="en-US" smtClean="0"/>
              <a:t>‹#›</a:t>
            </a:fld>
            <a:endParaRPr lang="en-US"/>
          </a:p>
        </p:txBody>
      </p:sp>
    </p:spTree>
    <p:extLst>
      <p:ext uri="{BB962C8B-B14F-4D97-AF65-F5344CB8AC3E}">
        <p14:creationId xmlns:p14="http://schemas.microsoft.com/office/powerpoint/2010/main" val="222347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381DE2-9213-4987-AF1F-0D1C47297C41}" type="datetime1">
              <a:rPr lang="en-US" smtClean="0"/>
              <a:t>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5677E5-0167-4AD0-AAF4-F2AACBAF0706}" type="slidenum">
              <a:rPr lang="en-US" smtClean="0"/>
              <a:t>‹#›</a:t>
            </a:fld>
            <a:endParaRPr lang="en-US"/>
          </a:p>
        </p:txBody>
      </p:sp>
      <p:sp>
        <p:nvSpPr>
          <p:cNvPr id="7" name="TextBox 6">
            <a:extLst>
              <a:ext uri="{FF2B5EF4-FFF2-40B4-BE49-F238E27FC236}">
                <a16:creationId xmlns:a16="http://schemas.microsoft.com/office/drawing/2014/main" id="{263D1B1F-E06C-4DE4-BC11-5E4CE4B265E1}"/>
              </a:ext>
            </a:extLst>
          </p:cNvPr>
          <p:cNvSpPr txBox="1"/>
          <p:nvPr userDrawn="1"/>
        </p:nvSpPr>
        <p:spPr>
          <a:xfrm>
            <a:off x="7924800" y="5943600"/>
            <a:ext cx="1219200" cy="369332"/>
          </a:xfrm>
          <a:prstGeom prst="rect">
            <a:avLst/>
          </a:prstGeom>
          <a:noFill/>
        </p:spPr>
        <p:txBody>
          <a:bodyPr wrap="square" rtlCol="0">
            <a:spAutoFit/>
          </a:bodyPr>
          <a:lstStyle/>
          <a:p>
            <a:fld id="{35C73921-791C-4C95-ACCD-51F9E51255D0}" type="slidenum">
              <a:rPr lang="en-US" smtClean="0"/>
              <a:t>‹#›</a:t>
            </a:fld>
            <a:endParaRPr lang="en-US" dirty="0"/>
          </a:p>
        </p:txBody>
      </p:sp>
    </p:spTree>
    <p:extLst>
      <p:ext uri="{BB962C8B-B14F-4D97-AF65-F5344CB8AC3E}">
        <p14:creationId xmlns:p14="http://schemas.microsoft.com/office/powerpoint/2010/main" val="415091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43B89-4734-4D00-A6F6-BAC5B339B6BA}" type="datetime1">
              <a:rPr lang="en-US" smtClean="0"/>
              <a:t>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5677E5-0167-4AD0-AAF4-F2AACBAF0706}" type="slidenum">
              <a:rPr lang="en-US" smtClean="0"/>
              <a:t>‹#›</a:t>
            </a:fld>
            <a:endParaRPr lang="en-US"/>
          </a:p>
        </p:txBody>
      </p:sp>
      <p:sp>
        <p:nvSpPr>
          <p:cNvPr id="5" name="TextBox 4">
            <a:extLst>
              <a:ext uri="{FF2B5EF4-FFF2-40B4-BE49-F238E27FC236}">
                <a16:creationId xmlns:a16="http://schemas.microsoft.com/office/drawing/2014/main" id="{F90A82B4-4840-4BCB-9F6B-F196879AA7A7}"/>
              </a:ext>
            </a:extLst>
          </p:cNvPr>
          <p:cNvSpPr txBox="1"/>
          <p:nvPr userDrawn="1"/>
        </p:nvSpPr>
        <p:spPr>
          <a:xfrm>
            <a:off x="7924800" y="5791200"/>
            <a:ext cx="1219200" cy="369332"/>
          </a:xfrm>
          <a:prstGeom prst="rect">
            <a:avLst/>
          </a:prstGeom>
          <a:noFill/>
        </p:spPr>
        <p:txBody>
          <a:bodyPr wrap="square" rtlCol="0">
            <a:spAutoFit/>
          </a:bodyPr>
          <a:lstStyle/>
          <a:p>
            <a:fld id="{E7DD48BF-05B7-4876-9E3D-1D5CF622DFC5}" type="slidenum">
              <a:rPr lang="en-US" smtClean="0"/>
              <a:t>‹#›</a:t>
            </a:fld>
            <a:endParaRPr lang="en-US" dirty="0"/>
          </a:p>
        </p:txBody>
      </p:sp>
    </p:spTree>
    <p:extLst>
      <p:ext uri="{BB962C8B-B14F-4D97-AF65-F5344CB8AC3E}">
        <p14:creationId xmlns:p14="http://schemas.microsoft.com/office/powerpoint/2010/main" val="1859277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C1D5AB-4E0A-48AF-81AC-8DFC8E115083}" type="datetime1">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5677E5-0167-4AD0-AAF4-F2AACBAF0706}" type="slidenum">
              <a:rPr lang="en-US" smtClean="0"/>
              <a:t>‹#›</a:t>
            </a:fld>
            <a:endParaRPr lang="en-US"/>
          </a:p>
        </p:txBody>
      </p:sp>
    </p:spTree>
    <p:extLst>
      <p:ext uri="{BB962C8B-B14F-4D97-AF65-F5344CB8AC3E}">
        <p14:creationId xmlns:p14="http://schemas.microsoft.com/office/powerpoint/2010/main" val="359110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F830AC-AB19-41AA-A837-670CC260C67B}" type="datetime1">
              <a:rPr lang="en-US" smtClean="0"/>
              <a:t>11/8/2024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65677E5-0167-4AD0-AAF4-F2AACBAF0706}" type="slidenum">
              <a:rPr lang="en-US" smtClean="0"/>
              <a:t>‹#›</a:t>
            </a:fld>
            <a:endParaRPr lang="en-US"/>
          </a:p>
        </p:txBody>
      </p:sp>
    </p:spTree>
    <p:extLst>
      <p:ext uri="{BB962C8B-B14F-4D97-AF65-F5344CB8AC3E}">
        <p14:creationId xmlns:p14="http://schemas.microsoft.com/office/powerpoint/2010/main" val="3382658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CAD80DA5-9BCA-4FFF-B847-2AD2F3FA1C3D}" type="datetime1">
              <a:rPr lang="en-US" smtClean="0"/>
              <a:t>11/8/2024</a:t>
            </a:fld>
            <a:endParaRPr lang="en-US"/>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A65677E5-0167-4AD0-AAF4-F2AACBAF0706}" type="slidenum">
              <a:rPr lang="en-US" smtClean="0"/>
              <a:t>‹#›</a:t>
            </a:fld>
            <a:endParaRPr lang="en-US"/>
          </a:p>
        </p:txBody>
      </p:sp>
    </p:spTree>
    <p:extLst>
      <p:ext uri="{BB962C8B-B14F-4D97-AF65-F5344CB8AC3E}">
        <p14:creationId xmlns:p14="http://schemas.microsoft.com/office/powerpoint/2010/main" val="33046095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18-USC-80204913-1599884151&amp;term_occur=999&amp;term_src=title:18:part:I:chapter:31:section:666" TargetMode="External"/><Relationship Id="rId2" Type="http://schemas.openxmlformats.org/officeDocument/2006/relationships/hyperlink" Target="https://www.law.cornell.edu/definitions/uscode.php?width=840&amp;height=800&amp;iframe=true&amp;def_id=18-USC-92750597-1599884154&amp;term_occur=999&amp;term_src=title:18:part:I:chapter:31:section:666" TargetMode="External"/><Relationship Id="rId1" Type="http://schemas.openxmlformats.org/officeDocument/2006/relationships/slideLayout" Target="../slideLayouts/slideLayout2.xml"/><Relationship Id="rId5" Type="http://schemas.openxmlformats.org/officeDocument/2006/relationships/hyperlink" Target="https://www.law.cornell.edu/definitions/uscode.php?width=840&amp;height=800&amp;iframe=true&amp;def_id=18-USC-111972721-522572450&amp;term_occur=999&amp;term_src=title:18:part:I:chapter:31:section:666" TargetMode="External"/><Relationship Id="rId4" Type="http://schemas.openxmlformats.org/officeDocument/2006/relationships/hyperlink" Target="https://www.law.cornell.edu/definitions/uscode.php?width=840&amp;height=800&amp;iframe=true&amp;def_id=18-USC-103145323-1599884152&amp;term_occur=999&amp;term_src=title:18:part:I:chapter:31:section:66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8655" y="2209800"/>
            <a:ext cx="7772400" cy="1470025"/>
          </a:xfrm>
        </p:spPr>
        <p:txBody>
          <a:bodyPr>
            <a:noAutofit/>
          </a:bodyPr>
          <a:lstStyle/>
          <a:p>
            <a:br>
              <a:rPr lang="en-US" sz="3600" b="1" dirty="0"/>
            </a:br>
            <a:r>
              <a:rPr lang="en-US" sz="3600" b="1" dirty="0"/>
              <a:t>The Supreme Court’s Decision in </a:t>
            </a:r>
            <a:r>
              <a:rPr lang="en-US" sz="3600" b="1" i="1" dirty="0"/>
              <a:t>Snyder v. United States </a:t>
            </a:r>
            <a:r>
              <a:rPr lang="en-US" sz="3600" b="1" dirty="0"/>
              <a:t>(2024) – Implications for the Model Procurement Code</a:t>
            </a:r>
            <a:br>
              <a:rPr lang="en-US" sz="3600" dirty="0"/>
            </a:br>
            <a:endParaRPr lang="en-US" sz="3600" dirty="0"/>
          </a:p>
        </p:txBody>
      </p:sp>
      <p:sp>
        <p:nvSpPr>
          <p:cNvPr id="3" name="Subtitle 2"/>
          <p:cNvSpPr>
            <a:spLocks noGrp="1"/>
          </p:cNvSpPr>
          <p:nvPr>
            <p:ph type="subTitle" idx="1"/>
          </p:nvPr>
        </p:nvSpPr>
        <p:spPr>
          <a:xfrm>
            <a:off x="762000" y="4267200"/>
            <a:ext cx="7315200" cy="1752600"/>
          </a:xfrm>
        </p:spPr>
        <p:txBody>
          <a:bodyPr>
            <a:normAutofit/>
          </a:bodyPr>
          <a:lstStyle/>
          <a:p>
            <a:r>
              <a:rPr lang="en-US" sz="2800" dirty="0"/>
              <a:t>Christopher Yukins</a:t>
            </a:r>
          </a:p>
          <a:p>
            <a:r>
              <a:rPr lang="en-US" sz="2800" dirty="0"/>
              <a:t>George Washington University Law School</a:t>
            </a:r>
          </a:p>
          <a:p>
            <a:r>
              <a:rPr lang="en-US" sz="2800" dirty="0"/>
              <a:t>November 2024</a:t>
            </a:r>
          </a:p>
        </p:txBody>
      </p:sp>
      <p:sp>
        <p:nvSpPr>
          <p:cNvPr id="4" name="Slide Number Placeholder 3">
            <a:extLst>
              <a:ext uri="{FF2B5EF4-FFF2-40B4-BE49-F238E27FC236}">
                <a16:creationId xmlns:a16="http://schemas.microsoft.com/office/drawing/2014/main" id="{69DF2F55-719B-4D1C-8497-B0253BF58FC6}"/>
              </a:ext>
            </a:extLst>
          </p:cNvPr>
          <p:cNvSpPr>
            <a:spLocks noGrp="1"/>
          </p:cNvSpPr>
          <p:nvPr>
            <p:ph type="sldNum" sz="quarter" idx="12"/>
          </p:nvPr>
        </p:nvSpPr>
        <p:spPr/>
        <p:txBody>
          <a:bodyPr/>
          <a:lstStyle/>
          <a:p>
            <a:fld id="{A65677E5-0167-4AD0-AAF4-F2AACBAF0706}"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90CB-C9E9-93C0-5CE7-A670D7205093}"/>
              </a:ext>
            </a:extLst>
          </p:cNvPr>
          <p:cNvSpPr>
            <a:spLocks noGrp="1"/>
          </p:cNvSpPr>
          <p:nvPr>
            <p:ph type="title"/>
          </p:nvPr>
        </p:nvSpPr>
        <p:spPr>
          <a:xfrm>
            <a:off x="228600" y="182881"/>
            <a:ext cx="7269480" cy="548640"/>
          </a:xfrm>
        </p:spPr>
        <p:txBody>
          <a:bodyPr>
            <a:noAutofit/>
          </a:bodyPr>
          <a:lstStyle/>
          <a:p>
            <a:r>
              <a:rPr lang="en-US" sz="3200" i="1" dirty="0"/>
              <a:t>Snyder: </a:t>
            </a:r>
            <a:r>
              <a:rPr lang="en-US" sz="3200" dirty="0"/>
              <a:t>Court’s Holding and Rationale</a:t>
            </a:r>
          </a:p>
        </p:txBody>
      </p:sp>
      <p:sp>
        <p:nvSpPr>
          <p:cNvPr id="3" name="Content Placeholder 2">
            <a:extLst>
              <a:ext uri="{FF2B5EF4-FFF2-40B4-BE49-F238E27FC236}">
                <a16:creationId xmlns:a16="http://schemas.microsoft.com/office/drawing/2014/main" id="{AF612D5E-CB07-B8DD-AC49-2C91AF327BC2}"/>
              </a:ext>
            </a:extLst>
          </p:cNvPr>
          <p:cNvSpPr>
            <a:spLocks noGrp="1"/>
          </p:cNvSpPr>
          <p:nvPr>
            <p:ph idx="1"/>
          </p:nvPr>
        </p:nvSpPr>
        <p:spPr>
          <a:xfrm>
            <a:off x="457200" y="914400"/>
            <a:ext cx="7498080" cy="5486399"/>
          </a:xfrm>
        </p:spPr>
        <p:txBody>
          <a:bodyPr>
            <a:normAutofit/>
          </a:bodyPr>
          <a:lstStyle/>
          <a:p>
            <a:pPr marL="0" indent="0">
              <a:buNone/>
            </a:pPr>
            <a:r>
              <a:rPr lang="en-US" sz="800" dirty="0"/>
              <a:t>Held: </a:t>
            </a:r>
            <a:r>
              <a:rPr lang="en-US" sz="800" b="1" dirty="0"/>
              <a:t>Section 666 proscribes bribes </a:t>
            </a:r>
            <a:r>
              <a:rPr lang="en-US" sz="800" dirty="0"/>
              <a:t>to state and local officials but </a:t>
            </a:r>
            <a:r>
              <a:rPr lang="en-US" sz="800" b="1" dirty="0"/>
              <a:t>does not make it a crime for those officials to accept gratuities for their past acts</a:t>
            </a:r>
            <a:r>
              <a:rPr lang="en-US" sz="800" dirty="0"/>
              <a:t>. Pp. 7–16. Six reasons, taken together, lead the Court to conclude that §666 is a bribery statute and not a gratuities statute—text, statutory history, statutory structure, statutory punishments, federalism, and fair notice.</a:t>
            </a:r>
          </a:p>
          <a:p>
            <a:pPr marL="0" indent="0">
              <a:buNone/>
            </a:pPr>
            <a:r>
              <a:rPr lang="en-US" sz="800" dirty="0"/>
              <a:t>(1) The </a:t>
            </a:r>
            <a:r>
              <a:rPr lang="en-US" sz="800" b="1" dirty="0">
                <a:solidFill>
                  <a:srgbClr val="FF0000"/>
                </a:solidFill>
              </a:rPr>
              <a:t>statutory text </a:t>
            </a:r>
            <a:r>
              <a:rPr lang="en-US" sz="800" dirty="0"/>
              <a:t>strongly suggests that </a:t>
            </a:r>
            <a:r>
              <a:rPr lang="en-US" sz="800" b="1" dirty="0">
                <a:solidFill>
                  <a:srgbClr val="FF0000"/>
                </a:solidFill>
              </a:rPr>
              <a:t>§666—like §201(b)— is a bribery statute</a:t>
            </a:r>
            <a:r>
              <a:rPr lang="en-US" sz="800" dirty="0"/>
              <a:t>, not a gratuities statute. The dividing line between §201(b)’s bribery provision and §201(c)’s gratuities provision is that bribery requires an official to have a corrupt state of mind and to accept (or agree to accept) a payment intending to be influenced in an official act. Section 666 shares the defining characteristics of §201(b)’s bribery provision. By contrast, §666 bears little resemblance to §201(c), which contains no express </a:t>
            </a:r>
            <a:r>
              <a:rPr lang="en-US" sz="800" dirty="0" err="1"/>
              <a:t>mens</a:t>
            </a:r>
            <a:r>
              <a:rPr lang="en-US" sz="800" dirty="0"/>
              <a:t> rea requirement.</a:t>
            </a:r>
          </a:p>
          <a:p>
            <a:pPr marL="0" indent="0">
              <a:buNone/>
            </a:pPr>
            <a:r>
              <a:rPr lang="en-US" sz="800" dirty="0"/>
              <a:t>(2) The </a:t>
            </a:r>
            <a:r>
              <a:rPr lang="en-US" sz="800" b="1" dirty="0">
                <a:solidFill>
                  <a:srgbClr val="FF0000"/>
                </a:solidFill>
              </a:rPr>
              <a:t>statutory history </a:t>
            </a:r>
            <a:r>
              <a:rPr lang="en-US" sz="800" dirty="0"/>
              <a:t>reinforces that result. When enacted, §666 borrowed language from §201(c), the gratuities statute for federal officials. Two years later, </a:t>
            </a:r>
            <a:r>
              <a:rPr lang="en-US" sz="800" b="1" dirty="0">
                <a:solidFill>
                  <a:srgbClr val="FF0000"/>
                </a:solidFill>
              </a:rPr>
              <a:t>Congress amended §666 to model it instead on §201(b), the bribery statute</a:t>
            </a:r>
            <a:r>
              <a:rPr lang="en-US" sz="800" dirty="0"/>
              <a:t>. It would be strange to interpret §666, as the Government suggests, to mean the same thing now that it did before the amendment</a:t>
            </a:r>
          </a:p>
          <a:p>
            <a:pPr marL="0" indent="0">
              <a:buNone/>
            </a:pPr>
            <a:r>
              <a:rPr lang="en-US" sz="800" dirty="0"/>
              <a:t>(3) </a:t>
            </a:r>
            <a:r>
              <a:rPr lang="en-US" sz="800" b="1" dirty="0">
                <a:solidFill>
                  <a:srgbClr val="FF0000"/>
                </a:solidFill>
              </a:rPr>
              <a:t>Statutory structure </a:t>
            </a:r>
            <a:r>
              <a:rPr lang="en-US" sz="800" dirty="0"/>
              <a:t>reinforces that §666 is a bribery statute, not a two-for-one bribery-and-gratuities statute as the Government posits. The Government identifies </a:t>
            </a:r>
            <a:r>
              <a:rPr lang="en-US" sz="800" b="1" dirty="0">
                <a:solidFill>
                  <a:srgbClr val="FF0000"/>
                </a:solidFill>
              </a:rPr>
              <a:t>no other provision in the U. S. Code that prohibits bribes and gratuities in the same provision</a:t>
            </a:r>
            <a:r>
              <a:rPr lang="en-US" sz="800" dirty="0"/>
              <a:t>. And §201 does not do so. That is because </a:t>
            </a:r>
            <a:r>
              <a:rPr lang="en-US" sz="800" b="1" dirty="0">
                <a:solidFill>
                  <a:srgbClr val="FF0000"/>
                </a:solidFill>
              </a:rPr>
              <a:t>bribery and gratuities are “two separate crimes” </a:t>
            </a:r>
            <a:r>
              <a:rPr lang="en-US" sz="800" dirty="0"/>
              <a:t>with “two different sets of elements.” United States v. Sun-Diamond Growers of Cal., 526 U. S. 398, 404.</a:t>
            </a:r>
          </a:p>
          <a:p>
            <a:pPr marL="0" indent="0">
              <a:buNone/>
            </a:pPr>
            <a:r>
              <a:rPr lang="en-US" sz="800" dirty="0"/>
              <a:t>(4) For federal officials, Congress has </a:t>
            </a:r>
            <a:r>
              <a:rPr lang="en-US" sz="800" b="1" dirty="0">
                <a:solidFill>
                  <a:srgbClr val="FF0000"/>
                </a:solidFill>
              </a:rPr>
              <a:t>separated bribery and gratuities into two distinct provisions of §201 for good reason: The crimes receive different punishments that “reflect their relative seriousness</a:t>
            </a:r>
            <a:r>
              <a:rPr lang="en-US" sz="800" dirty="0"/>
              <a:t>.” Sun-Diamond, 526 U. S., at 405. For example, accepting a bribe as a federal official is punishable by up to 15 years in </a:t>
            </a:r>
            <a:r>
              <a:rPr lang="en-US" sz="800" dirty="0" err="1"/>
              <a:t>prison,while</a:t>
            </a:r>
            <a:r>
              <a:rPr lang="en-US" sz="800" dirty="0"/>
              <a:t> accepting an illegal gratuity as a federal official is punishable by up to only 2 years. If the Government were correct that §666 also covered gratuities, Congress would have inexplicably authorized punishing gratuities to state and local officials five times more severely than gratuities to federal officials—10 years for state and local officials compared to 2 years for federal officials. The Government cannot explain why Congress would have created such substantial sentencing disparities.</a:t>
            </a:r>
          </a:p>
          <a:p>
            <a:pPr marL="0" indent="0">
              <a:buNone/>
            </a:pPr>
            <a:r>
              <a:rPr lang="en-US" sz="800" dirty="0"/>
              <a:t>(5) Interpreting §666 as a gratuities statute would significantly infringe on </a:t>
            </a:r>
            <a:r>
              <a:rPr lang="en-US" sz="800" b="1" dirty="0">
                <a:solidFill>
                  <a:srgbClr val="FF0000"/>
                </a:solidFill>
              </a:rPr>
              <a:t>bedrock federalism principles</a:t>
            </a:r>
            <a:r>
              <a:rPr lang="en-US" sz="800" dirty="0"/>
              <a:t>. Generally, </a:t>
            </a:r>
            <a:r>
              <a:rPr lang="en-US" sz="800" b="1" dirty="0">
                <a:solidFill>
                  <a:srgbClr val="FF0000"/>
                </a:solidFill>
              </a:rPr>
              <a:t>States have the “prerogative to regulate the permissible scope of interactions between state officials and their constituents</a:t>
            </a:r>
            <a:r>
              <a:rPr lang="en-US" sz="800" dirty="0"/>
              <a:t>.” McDonnell v. United States, 579 U. S. 550, 576. The differing approaches by the state and local governments reflect policy judgments about when gifts expressing appreciation to public officials for their past acts cross the line from the innocuous to the problematic. Those carefully calibrated policy decisions would be gutted if the Court were to accept the Government’s interpretation of §666. Reading §666 to create a federal prohibition on gratuities would suddenly subject 19 million state and local officials to a new and different regulatory regime for gratuities. The Court should hesitate before concluding that Congress prohibited gratuities that state and local governments have allowed. After all, Congress does not lightly override state and local governments on such core matters of state and local governance.</a:t>
            </a:r>
          </a:p>
          <a:p>
            <a:pPr marL="0" indent="0">
              <a:buNone/>
            </a:pPr>
            <a:r>
              <a:rPr lang="en-US" sz="800" dirty="0"/>
              <a:t> (6) The Government’s interpretation of the statute would create </a:t>
            </a:r>
            <a:r>
              <a:rPr lang="en-US" sz="800" b="1" dirty="0">
                <a:solidFill>
                  <a:srgbClr val="FF0000"/>
                </a:solidFill>
              </a:rPr>
              <a:t>traps for unwary state and local officials</a:t>
            </a:r>
            <a:r>
              <a:rPr lang="en-US" sz="800" dirty="0"/>
              <a:t>. Sun-Diamond, 526 U. S., at 411. The Government says that the statute would not cover “innocuous” or “obviously benign” gratuities, but the Government does not identify any remotely clear lines separating such a gratuity from a criminal gratuity. The Government simply opines that state and local officials may not accept wrongful gratuities. The </a:t>
            </a:r>
            <a:r>
              <a:rPr lang="en-US" sz="800" b="1" dirty="0">
                <a:solidFill>
                  <a:srgbClr val="FF0000"/>
                </a:solidFill>
              </a:rPr>
              <a:t>Government’s so called guidance would leave state and local officials entirely at sea to guess about what gifts they are allowed to accept </a:t>
            </a:r>
            <a:r>
              <a:rPr lang="en-US" sz="800" dirty="0"/>
              <a:t>under federal law, with the threat of up to 10 years in federal prison if they happen to guess wrong. </a:t>
            </a:r>
            <a:r>
              <a:rPr lang="en-US" sz="800" b="1" dirty="0"/>
              <a:t>That is not how federal criminal law works</a:t>
            </a:r>
            <a:r>
              <a:rPr lang="en-US" sz="800" dirty="0"/>
              <a:t>. And the Court has rejected the view that it should construe a criminal statute on the assumption that the Government will use it responsibly. See McDonnell, 579 U. S., at 576. Pp. 11–14.</a:t>
            </a:r>
          </a:p>
        </p:txBody>
      </p:sp>
      <p:sp>
        <p:nvSpPr>
          <p:cNvPr id="4" name="Slide Number Placeholder 3">
            <a:extLst>
              <a:ext uri="{FF2B5EF4-FFF2-40B4-BE49-F238E27FC236}">
                <a16:creationId xmlns:a16="http://schemas.microsoft.com/office/drawing/2014/main" id="{3918824A-6A99-D5DB-1CB9-7EE263A0ADAB}"/>
              </a:ext>
            </a:extLst>
          </p:cNvPr>
          <p:cNvSpPr>
            <a:spLocks noGrp="1"/>
          </p:cNvSpPr>
          <p:nvPr>
            <p:ph type="sldNum" sz="quarter" idx="12"/>
          </p:nvPr>
        </p:nvSpPr>
        <p:spPr/>
        <p:txBody>
          <a:bodyPr/>
          <a:lstStyle/>
          <a:p>
            <a:fld id="{A65677E5-0167-4AD0-AAF4-F2AACBAF0706}" type="slidenum">
              <a:rPr lang="en-US" smtClean="0"/>
              <a:t>10</a:t>
            </a:fld>
            <a:endParaRPr lang="en-US"/>
          </a:p>
        </p:txBody>
      </p:sp>
    </p:spTree>
    <p:extLst>
      <p:ext uri="{BB962C8B-B14F-4D97-AF65-F5344CB8AC3E}">
        <p14:creationId xmlns:p14="http://schemas.microsoft.com/office/powerpoint/2010/main" val="193255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F4E6B-F344-61E5-7149-3C15CD2B90EF}"/>
              </a:ext>
            </a:extLst>
          </p:cNvPr>
          <p:cNvSpPr>
            <a:spLocks noGrp="1"/>
          </p:cNvSpPr>
          <p:nvPr>
            <p:ph type="title"/>
          </p:nvPr>
        </p:nvSpPr>
        <p:spPr/>
        <p:txBody>
          <a:bodyPr/>
          <a:lstStyle/>
          <a:p>
            <a:r>
              <a:rPr lang="en-US" dirty="0"/>
              <a:t>Lessons from </a:t>
            </a:r>
            <a:r>
              <a:rPr lang="en-US" i="1" dirty="0"/>
              <a:t>Snyder </a:t>
            </a:r>
            <a:r>
              <a:rPr lang="en-US" dirty="0"/>
              <a:t>for the Model Procurement Code</a:t>
            </a:r>
          </a:p>
        </p:txBody>
      </p:sp>
      <p:sp>
        <p:nvSpPr>
          <p:cNvPr id="3" name="Content Placeholder 2">
            <a:extLst>
              <a:ext uri="{FF2B5EF4-FFF2-40B4-BE49-F238E27FC236}">
                <a16:creationId xmlns:a16="http://schemas.microsoft.com/office/drawing/2014/main" id="{4FFEACE7-84A1-4268-3116-B2B20C9A7434}"/>
              </a:ext>
            </a:extLst>
          </p:cNvPr>
          <p:cNvSpPr>
            <a:spLocks noGrp="1"/>
          </p:cNvSpPr>
          <p:nvPr>
            <p:ph idx="1"/>
          </p:nvPr>
        </p:nvSpPr>
        <p:spPr>
          <a:xfrm>
            <a:off x="946404" y="1828801"/>
            <a:ext cx="6749796" cy="4351337"/>
          </a:xfrm>
        </p:spPr>
        <p:txBody>
          <a:bodyPr>
            <a:normAutofit fontScale="85000" lnSpcReduction="20000"/>
          </a:bodyPr>
          <a:lstStyle/>
          <a:p>
            <a:r>
              <a:rPr lang="en-US" dirty="0"/>
              <a:t>No obvious changes needed to MPC text</a:t>
            </a:r>
          </a:p>
          <a:p>
            <a:pPr lvl="1"/>
            <a:r>
              <a:rPr lang="en-US" dirty="0"/>
              <a:t>Comparing to </a:t>
            </a:r>
            <a:r>
              <a:rPr lang="en-US" i="1" dirty="0"/>
              <a:t>Snyder</a:t>
            </a:r>
            <a:r>
              <a:rPr lang="en-US" dirty="0"/>
              <a:t>: MPC gratuity provision is procurement-focused, much as 18 USC 666 turns on federal funding</a:t>
            </a:r>
          </a:p>
          <a:p>
            <a:r>
              <a:rPr lang="en-US" i="1" dirty="0"/>
              <a:t>Snyder </a:t>
            </a:r>
            <a:r>
              <a:rPr lang="en-US" dirty="0"/>
              <a:t>noted that Indiana has no ethics codes for its municipalities and counties; gap MPC must be ready to fill</a:t>
            </a:r>
          </a:p>
          <a:p>
            <a:r>
              <a:rPr lang="en-US" dirty="0"/>
              <a:t>Problem in addressing gratuities is that local norms can vary</a:t>
            </a:r>
          </a:p>
          <a:p>
            <a:pPr lvl="1"/>
            <a:r>
              <a:rPr lang="en-US" dirty="0"/>
              <a:t>MPC broadly defines gratuity, then penalizes a gratuity </a:t>
            </a:r>
            <a:r>
              <a:rPr lang="en-US" i="1" dirty="0"/>
              <a:t>in connection with </a:t>
            </a:r>
            <a:r>
              <a:rPr lang="en-US" dirty="0"/>
              <a:t>a procurement –</a:t>
            </a:r>
          </a:p>
          <a:p>
            <a:pPr lvl="1"/>
            <a:r>
              <a:rPr lang="en-US"/>
              <a:t>Should MPC commentary clarify that </a:t>
            </a:r>
            <a:r>
              <a:rPr lang="en-US" dirty="0"/>
              <a:t>the key to a banned gratuity is a </a:t>
            </a:r>
            <a:r>
              <a:rPr lang="en-US" b="1" dirty="0"/>
              <a:t>distortion of the procurement process </a:t>
            </a:r>
            <a:r>
              <a:rPr lang="en-US" dirty="0"/>
              <a:t>– or is </a:t>
            </a:r>
            <a:r>
              <a:rPr lang="en-US" b="1" dirty="0"/>
              <a:t>“in connection”</a:t>
            </a:r>
            <a:r>
              <a:rPr lang="en-US" dirty="0"/>
              <a:t> enough?</a:t>
            </a:r>
          </a:p>
          <a:p>
            <a:r>
              <a:rPr lang="en-US" dirty="0"/>
              <a:t>Supreme Court assumed bribery goes before, gratuities after, bad official act; that is an oversimplification, not for MPC</a:t>
            </a:r>
          </a:p>
          <a:p>
            <a:r>
              <a:rPr lang="en-US" dirty="0"/>
              <a:t>Justice Department brief highlighted usefulness of “red flags” in identifying corruption</a:t>
            </a:r>
          </a:p>
          <a:p>
            <a:r>
              <a:rPr lang="en-US" dirty="0"/>
              <a:t>Court’s statutory analysis foreshadows future </a:t>
            </a:r>
            <a:r>
              <a:rPr lang="en-US" i="1" dirty="0" err="1"/>
              <a:t>Loper</a:t>
            </a:r>
            <a:r>
              <a:rPr lang="en-US" i="1" dirty="0"/>
              <a:t> Bright</a:t>
            </a:r>
            <a:r>
              <a:rPr lang="en-US" dirty="0"/>
              <a:t>-based decisions – but that’s not for MPC</a:t>
            </a:r>
          </a:p>
          <a:p>
            <a:endParaRPr lang="en-US" dirty="0"/>
          </a:p>
        </p:txBody>
      </p:sp>
      <p:sp>
        <p:nvSpPr>
          <p:cNvPr id="4" name="Slide Number Placeholder 3">
            <a:extLst>
              <a:ext uri="{FF2B5EF4-FFF2-40B4-BE49-F238E27FC236}">
                <a16:creationId xmlns:a16="http://schemas.microsoft.com/office/drawing/2014/main" id="{C7E491D3-0825-B71C-6275-976B1BD81520}"/>
              </a:ext>
            </a:extLst>
          </p:cNvPr>
          <p:cNvSpPr>
            <a:spLocks noGrp="1"/>
          </p:cNvSpPr>
          <p:nvPr>
            <p:ph type="sldNum" sz="quarter" idx="12"/>
          </p:nvPr>
        </p:nvSpPr>
        <p:spPr/>
        <p:txBody>
          <a:bodyPr/>
          <a:lstStyle/>
          <a:p>
            <a:fld id="{A65677E5-0167-4AD0-AAF4-F2AACBAF0706}" type="slidenum">
              <a:rPr lang="en-US" smtClean="0"/>
              <a:t>11</a:t>
            </a:fld>
            <a:endParaRPr lang="en-US"/>
          </a:p>
        </p:txBody>
      </p:sp>
    </p:spTree>
    <p:extLst>
      <p:ext uri="{BB962C8B-B14F-4D97-AF65-F5344CB8AC3E}">
        <p14:creationId xmlns:p14="http://schemas.microsoft.com/office/powerpoint/2010/main" val="3686529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4" name="Text Placeholder 3"/>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6468C479-E0B6-4441-A4F2-301CC23AE041}"/>
              </a:ext>
            </a:extLst>
          </p:cNvPr>
          <p:cNvSpPr>
            <a:spLocks noGrp="1"/>
          </p:cNvSpPr>
          <p:nvPr>
            <p:ph type="sldNum" sz="quarter" idx="12"/>
          </p:nvPr>
        </p:nvSpPr>
        <p:spPr/>
        <p:txBody>
          <a:bodyPr/>
          <a:lstStyle/>
          <a:p>
            <a:fld id="{A65677E5-0167-4AD0-AAF4-F2AACBAF0706}" type="slidenum">
              <a:rPr lang="en-US" smtClean="0"/>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400" dirty="0"/>
              <a:t>	</a:t>
            </a:r>
            <a:r>
              <a:rPr lang="en-US" sz="2400" b="1" i="1" dirty="0"/>
              <a:t>Gratuity</a:t>
            </a:r>
            <a:r>
              <a:rPr lang="en-US" sz="2400" dirty="0"/>
              <a:t> means a payment, loan, subscription, advance, deposit of money, services, or anything of more than nominal value, present or promised, </a:t>
            </a:r>
            <a:r>
              <a:rPr lang="en-US" sz="2400" b="1" dirty="0">
                <a:solidFill>
                  <a:srgbClr val="FF0000"/>
                </a:solidFill>
              </a:rPr>
              <a:t>unless consideration of substantially equal or greater value is received.</a:t>
            </a:r>
          </a:p>
        </p:txBody>
      </p:sp>
      <p:sp>
        <p:nvSpPr>
          <p:cNvPr id="4" name="TextBox 3"/>
          <p:cNvSpPr txBox="1"/>
          <p:nvPr/>
        </p:nvSpPr>
        <p:spPr>
          <a:xfrm>
            <a:off x="3276600" y="4800600"/>
            <a:ext cx="5562600" cy="369332"/>
          </a:xfrm>
          <a:prstGeom prst="rect">
            <a:avLst/>
          </a:prstGeom>
          <a:noFill/>
        </p:spPr>
        <p:txBody>
          <a:bodyPr wrap="square" rtlCol="0">
            <a:spAutoFit/>
          </a:bodyPr>
          <a:lstStyle/>
          <a:p>
            <a:pPr algn="ctr"/>
            <a:r>
              <a:rPr lang="en-US" dirty="0"/>
              <a:t>ABA Model Procurement Code (2000)</a:t>
            </a:r>
          </a:p>
        </p:txBody>
      </p:sp>
      <p:sp>
        <p:nvSpPr>
          <p:cNvPr id="5" name="Rectangle 4"/>
          <p:cNvSpPr/>
          <p:nvPr/>
        </p:nvSpPr>
        <p:spPr>
          <a:xfrm>
            <a:off x="8610599" y="0"/>
            <a:ext cx="515561" cy="923330"/>
          </a:xfrm>
          <a:prstGeom prst="rect">
            <a:avLst/>
          </a:prstGeom>
          <a:noFill/>
        </p:spPr>
        <p:txBody>
          <a:bodyPr wrap="square" lIns="91440" tIns="45720" rIns="91440" bIns="45720">
            <a:spAutoFit/>
          </a:bodyPr>
          <a:lstStyle/>
          <a:p>
            <a:pPr algn="ctr"/>
            <a:r>
              <a:rPr lang="en-US" sz="5400" b="1" dirty="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rPr>
              <a:t>D</a:t>
            </a:r>
            <a:endParaRPr lang="en-US" sz="5400" b="1" cap="none" spc="0" dirty="0">
              <a:ln w="12700">
                <a:solidFill>
                  <a:schemeClr val="tx2">
                    <a:satMod val="155000"/>
                  </a:schemeClr>
                </a:solidFill>
                <a:prstDash val="solid"/>
              </a:ln>
              <a:solidFill>
                <a:schemeClr val="accent2">
                  <a:lumMod val="75000"/>
                </a:schemeClr>
              </a:solidFill>
              <a:effectLst>
                <a:outerShdw blurRad="41275" dist="20320" dir="1800000" algn="tl" rotWithShape="0">
                  <a:srgbClr val="000000">
                    <a:alpha val="40000"/>
                  </a:srgbClr>
                </a:outerShdw>
              </a:effectLst>
            </a:endParaRPr>
          </a:p>
        </p:txBody>
      </p:sp>
      <p:sp>
        <p:nvSpPr>
          <p:cNvPr id="6" name="Slide Number Placeholder 5">
            <a:extLst>
              <a:ext uri="{FF2B5EF4-FFF2-40B4-BE49-F238E27FC236}">
                <a16:creationId xmlns:a16="http://schemas.microsoft.com/office/drawing/2014/main" id="{4C30A9C5-B79B-44EC-B962-CE346DCC8718}"/>
              </a:ext>
            </a:extLst>
          </p:cNvPr>
          <p:cNvSpPr>
            <a:spLocks noGrp="1"/>
          </p:cNvSpPr>
          <p:nvPr>
            <p:ph type="sldNum" sz="quarter" idx="12"/>
          </p:nvPr>
        </p:nvSpPr>
        <p:spPr/>
        <p:txBody>
          <a:bodyPr/>
          <a:lstStyle/>
          <a:p>
            <a:fld id="{A65677E5-0167-4AD0-AAF4-F2AACBAF0706}"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	</a:t>
            </a:r>
            <a:r>
              <a:rPr lang="en-US" b="1" i="1" dirty="0"/>
              <a:t>Gratuity</a:t>
            </a:r>
            <a:r>
              <a:rPr lang="en-US" dirty="0"/>
              <a:t> means a payment, loan, subscription, advance, deposit of money, services, or anything of more than nominal value, present or promised, unless consideration of substantially equal or greater value is received.</a:t>
            </a:r>
          </a:p>
        </p:txBody>
      </p:sp>
      <p:sp>
        <p:nvSpPr>
          <p:cNvPr id="4" name="TextBox 3"/>
          <p:cNvSpPr txBox="1"/>
          <p:nvPr/>
        </p:nvSpPr>
        <p:spPr>
          <a:xfrm>
            <a:off x="685800" y="677862"/>
            <a:ext cx="7162800" cy="5078313"/>
          </a:xfrm>
          <a:prstGeom prst="rect">
            <a:avLst/>
          </a:prstGeom>
          <a:solidFill>
            <a:srgbClr val="FF0000"/>
          </a:solidFill>
        </p:spPr>
        <p:txBody>
          <a:bodyPr wrap="square" rtlCol="0">
            <a:spAutoFit/>
          </a:bodyPr>
          <a:lstStyle/>
          <a:p>
            <a:r>
              <a:rPr lang="en-US" b="1" i="1" dirty="0">
                <a:solidFill>
                  <a:schemeClr val="bg1"/>
                </a:solidFill>
              </a:rPr>
              <a:t>Gratuities</a:t>
            </a:r>
            <a:r>
              <a:rPr lang="en-US" b="1" dirty="0">
                <a:solidFill>
                  <a:schemeClr val="bg1"/>
                </a:solidFill>
              </a:rPr>
              <a:t>.  It shall be a breach of ethical standards for any person to offer, give, or agree </a:t>
            </a:r>
            <a:r>
              <a:rPr lang="en-US" b="1" u="sng" dirty="0">
                <a:solidFill>
                  <a:schemeClr val="bg2"/>
                </a:solidFill>
              </a:rPr>
              <a:t>to give any employee or former employee, or for any employee or former employee to </a:t>
            </a:r>
            <a:r>
              <a:rPr lang="en-US" b="1" u="sng" dirty="0">
                <a:solidFill>
                  <a:srgbClr val="FFC000"/>
                </a:solidFill>
              </a:rPr>
              <a:t>solicit, demand, accept, or agree to accept </a:t>
            </a:r>
            <a:r>
              <a:rPr lang="en-US" b="1" u="sng" dirty="0">
                <a:solidFill>
                  <a:schemeClr val="bg2"/>
                </a:solidFill>
              </a:rPr>
              <a:t>from another perso</a:t>
            </a:r>
            <a:r>
              <a:rPr lang="en-US" b="1" dirty="0">
                <a:solidFill>
                  <a:schemeClr val="bg1"/>
                </a:solidFill>
              </a:rPr>
              <a:t>n, </a:t>
            </a:r>
            <a:r>
              <a:rPr lang="en-US" b="1" u="sng" dirty="0">
                <a:solidFill>
                  <a:schemeClr val="bg1"/>
                </a:solidFill>
              </a:rPr>
              <a:t>a </a:t>
            </a:r>
            <a:r>
              <a:rPr lang="en-US" b="1" u="sng" dirty="0">
                <a:solidFill>
                  <a:srgbClr val="FFC000"/>
                </a:solidFill>
              </a:rPr>
              <a:t>gratuity or an offer of employment </a:t>
            </a:r>
            <a:r>
              <a:rPr lang="en-US" b="1" u="sng" dirty="0">
                <a:solidFill>
                  <a:srgbClr val="FFFF00"/>
                </a:solidFill>
              </a:rPr>
              <a:t>in connection with </a:t>
            </a:r>
            <a:r>
              <a:rPr lang="en-US" b="1" u="sng" dirty="0">
                <a:solidFill>
                  <a:schemeClr val="bg1"/>
                </a:solidFill>
              </a:rPr>
              <a:t>any decision, approval, disapproval, recommendation, preparation of any part of a program requirement or a purchase request, </a:t>
            </a:r>
            <a:r>
              <a:rPr lang="en-US" b="1" u="sng" dirty="0">
                <a:solidFill>
                  <a:srgbClr val="FFC000"/>
                </a:solidFill>
              </a:rPr>
              <a:t>influencing the </a:t>
            </a:r>
            <a:r>
              <a:rPr lang="en-US" b="1" u="sng" dirty="0">
                <a:solidFill>
                  <a:schemeClr val="bg1"/>
                </a:solidFill>
              </a:rPr>
              <a:t>content of any specification or procurement standard, rendering of advice, investigation, auditing, or in any other advisory capacity in any proceeding or application, request for ruling, determination, claim or controversy, or other particular matter, </a:t>
            </a:r>
            <a:r>
              <a:rPr lang="en-US" b="1" u="sng" dirty="0">
                <a:solidFill>
                  <a:srgbClr val="FFFF00"/>
                </a:solidFill>
              </a:rPr>
              <a:t>pertaining to any program requirement or a contract or subcontract, or to any solicitation or proposal therefor.</a:t>
            </a:r>
          </a:p>
          <a:p>
            <a:endParaRPr lang="en-US" b="1" u="sng" dirty="0">
              <a:solidFill>
                <a:schemeClr val="bg1"/>
              </a:solidFill>
            </a:endParaRPr>
          </a:p>
          <a:p>
            <a:r>
              <a:rPr lang="en-US" dirty="0">
                <a:solidFill>
                  <a:schemeClr val="bg1"/>
                </a:solidFill>
              </a:rPr>
              <a:t>Model Procurement Code Sec. 12-206</a:t>
            </a:r>
          </a:p>
          <a:p>
            <a:endParaRPr lang="en-US" dirty="0"/>
          </a:p>
        </p:txBody>
      </p:sp>
      <p:sp>
        <p:nvSpPr>
          <p:cNvPr id="6" name="Slide Number Placeholder 5">
            <a:extLst>
              <a:ext uri="{FF2B5EF4-FFF2-40B4-BE49-F238E27FC236}">
                <a16:creationId xmlns:a16="http://schemas.microsoft.com/office/drawing/2014/main" id="{5F3444E6-2015-4289-8B40-569E9FD94FA8}"/>
              </a:ext>
            </a:extLst>
          </p:cNvPr>
          <p:cNvSpPr>
            <a:spLocks noGrp="1"/>
          </p:cNvSpPr>
          <p:nvPr>
            <p:ph type="sldNum" sz="quarter" idx="12"/>
          </p:nvPr>
        </p:nvSpPr>
        <p:spPr/>
        <p:txBody>
          <a:bodyPr/>
          <a:lstStyle/>
          <a:p>
            <a:fld id="{A65677E5-0167-4AD0-AAF4-F2AACBAF0706}"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AE570-606B-DF64-8F58-5011FA674BB7}"/>
              </a:ext>
            </a:extLst>
          </p:cNvPr>
          <p:cNvSpPr>
            <a:spLocks noGrp="1"/>
          </p:cNvSpPr>
          <p:nvPr>
            <p:ph type="title"/>
          </p:nvPr>
        </p:nvSpPr>
        <p:spPr/>
        <p:txBody>
          <a:bodyPr/>
          <a:lstStyle/>
          <a:p>
            <a:r>
              <a:rPr lang="en-US" i="1" dirty="0"/>
              <a:t>Snyder v. United States </a:t>
            </a:r>
            <a:r>
              <a:rPr lang="en-US" dirty="0"/>
              <a:t>(Supreme Court 2024) </a:t>
            </a:r>
            <a:r>
              <a:rPr lang="en-US" i="1" dirty="0"/>
              <a:t>- Facts</a:t>
            </a:r>
          </a:p>
        </p:txBody>
      </p:sp>
      <p:sp>
        <p:nvSpPr>
          <p:cNvPr id="4" name="Slide Number Placeholder 3">
            <a:extLst>
              <a:ext uri="{FF2B5EF4-FFF2-40B4-BE49-F238E27FC236}">
                <a16:creationId xmlns:a16="http://schemas.microsoft.com/office/drawing/2014/main" id="{9D79A3E8-B224-3A1C-517A-D006DD225099}"/>
              </a:ext>
            </a:extLst>
          </p:cNvPr>
          <p:cNvSpPr>
            <a:spLocks noGrp="1"/>
          </p:cNvSpPr>
          <p:nvPr>
            <p:ph type="sldNum" sz="quarter" idx="12"/>
          </p:nvPr>
        </p:nvSpPr>
        <p:spPr/>
        <p:txBody>
          <a:bodyPr/>
          <a:lstStyle/>
          <a:p>
            <a:fld id="{A65677E5-0167-4AD0-AAF4-F2AACBAF0706}" type="slidenum">
              <a:rPr lang="en-US" smtClean="0"/>
              <a:t>4</a:t>
            </a:fld>
            <a:endParaRPr lang="en-US"/>
          </a:p>
        </p:txBody>
      </p:sp>
      <p:sp>
        <p:nvSpPr>
          <p:cNvPr id="5" name="Content Placeholder 4">
            <a:extLst>
              <a:ext uri="{FF2B5EF4-FFF2-40B4-BE49-F238E27FC236}">
                <a16:creationId xmlns:a16="http://schemas.microsoft.com/office/drawing/2014/main" id="{D3CEA39A-760F-9E21-5356-C7A89DDF8132}"/>
              </a:ext>
            </a:extLst>
          </p:cNvPr>
          <p:cNvSpPr>
            <a:spLocks noGrp="1"/>
          </p:cNvSpPr>
          <p:nvPr>
            <p:ph idx="1"/>
          </p:nvPr>
        </p:nvSpPr>
        <p:spPr>
          <a:xfrm>
            <a:off x="946404" y="1828801"/>
            <a:ext cx="6673596" cy="4351337"/>
          </a:xfrm>
        </p:spPr>
        <p:txBody>
          <a:bodyPr>
            <a:normAutofit/>
          </a:bodyPr>
          <a:lstStyle/>
          <a:p>
            <a:pPr marL="0" indent="0">
              <a:buNone/>
            </a:pPr>
            <a:r>
              <a:rPr lang="en-US" dirty="0"/>
              <a:t>This case involves James Snyder, who is the former mayor of Portage, Indiana. In 2013, while Snyder was mayor, </a:t>
            </a:r>
            <a:r>
              <a:rPr lang="en-US" b="1" dirty="0"/>
              <a:t>Portage awarded two contracts to a local truck company, Great Lakes Peterbilt, and ultimately purchased five trash trucks from the company </a:t>
            </a:r>
            <a:r>
              <a:rPr lang="en-US" dirty="0"/>
              <a:t>for about $1.1 million. </a:t>
            </a:r>
            <a:r>
              <a:rPr lang="en-US" b="1" dirty="0"/>
              <a:t>In 2014, Peterbilt cut a $13,000 check to Snyder. </a:t>
            </a:r>
            <a:r>
              <a:rPr lang="en-US" dirty="0"/>
              <a:t>The FBI and federal prosecutors suspected that the payment was a gratuity for the City’s trash truck contracts. But </a:t>
            </a:r>
            <a:r>
              <a:rPr lang="en-US" b="1" dirty="0"/>
              <a:t>Snyder said that the payment was for his consulting services as a contractor for Peterbilt.</a:t>
            </a:r>
            <a:r>
              <a:rPr lang="en-US" dirty="0"/>
              <a:t> A federal jury ultimately convicted Snyder of accepting an illegal gratuity in violation of §666(a)(1)(B). The District Court sentenced Snyder to 1 year and 9 months in prison. On appeal, </a:t>
            </a:r>
            <a:r>
              <a:rPr lang="en-US" b="1" dirty="0"/>
              <a:t>Snyder argued that §666 criminalizes only bribes, not gratuities. </a:t>
            </a:r>
            <a:r>
              <a:rPr lang="en-US" dirty="0"/>
              <a:t>The Seventh Circuit affirmed Snyder’s conviction</a:t>
            </a:r>
          </a:p>
        </p:txBody>
      </p:sp>
    </p:spTree>
    <p:extLst>
      <p:ext uri="{BB962C8B-B14F-4D97-AF65-F5344CB8AC3E}">
        <p14:creationId xmlns:p14="http://schemas.microsoft.com/office/powerpoint/2010/main" val="3236326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AE570-606B-DF64-8F58-5011FA674BB7}"/>
              </a:ext>
            </a:extLst>
          </p:cNvPr>
          <p:cNvSpPr>
            <a:spLocks noGrp="1"/>
          </p:cNvSpPr>
          <p:nvPr>
            <p:ph type="title"/>
          </p:nvPr>
        </p:nvSpPr>
        <p:spPr/>
        <p:txBody>
          <a:bodyPr/>
          <a:lstStyle/>
          <a:p>
            <a:r>
              <a:rPr lang="en-US" i="1" dirty="0"/>
              <a:t>Snyder – </a:t>
            </a:r>
            <a:r>
              <a:rPr lang="en-US" dirty="0"/>
              <a:t>Facts (cont’d)</a:t>
            </a:r>
          </a:p>
        </p:txBody>
      </p:sp>
      <p:pic>
        <p:nvPicPr>
          <p:cNvPr id="6" name="Content Placeholder 5">
            <a:extLst>
              <a:ext uri="{FF2B5EF4-FFF2-40B4-BE49-F238E27FC236}">
                <a16:creationId xmlns:a16="http://schemas.microsoft.com/office/drawing/2014/main" id="{FC74277B-1D9E-39AF-EFBE-D2B650DBAE1F}"/>
              </a:ext>
            </a:extLst>
          </p:cNvPr>
          <p:cNvPicPr>
            <a:picLocks noGrp="1" noChangeAspect="1"/>
          </p:cNvPicPr>
          <p:nvPr>
            <p:ph idx="1"/>
          </p:nvPr>
        </p:nvPicPr>
        <p:blipFill>
          <a:blip r:embed="rId2"/>
          <a:stretch>
            <a:fillRect/>
          </a:stretch>
        </p:blipFill>
        <p:spPr>
          <a:xfrm>
            <a:off x="946150" y="2377410"/>
            <a:ext cx="6446838" cy="3254118"/>
          </a:xfrm>
        </p:spPr>
      </p:pic>
      <p:sp>
        <p:nvSpPr>
          <p:cNvPr id="4" name="Slide Number Placeholder 3">
            <a:extLst>
              <a:ext uri="{FF2B5EF4-FFF2-40B4-BE49-F238E27FC236}">
                <a16:creationId xmlns:a16="http://schemas.microsoft.com/office/drawing/2014/main" id="{9D79A3E8-B224-3A1C-517A-D006DD225099}"/>
              </a:ext>
            </a:extLst>
          </p:cNvPr>
          <p:cNvSpPr>
            <a:spLocks noGrp="1"/>
          </p:cNvSpPr>
          <p:nvPr>
            <p:ph type="sldNum" sz="quarter" idx="12"/>
          </p:nvPr>
        </p:nvSpPr>
        <p:spPr/>
        <p:txBody>
          <a:bodyPr/>
          <a:lstStyle/>
          <a:p>
            <a:fld id="{A65677E5-0167-4AD0-AAF4-F2AACBAF0706}" type="slidenum">
              <a:rPr lang="en-US" smtClean="0"/>
              <a:t>5</a:t>
            </a:fld>
            <a:endParaRPr lang="en-US"/>
          </a:p>
        </p:txBody>
      </p:sp>
      <p:sp>
        <p:nvSpPr>
          <p:cNvPr id="7" name="Arrow: Right 6">
            <a:extLst>
              <a:ext uri="{FF2B5EF4-FFF2-40B4-BE49-F238E27FC236}">
                <a16:creationId xmlns:a16="http://schemas.microsoft.com/office/drawing/2014/main" id="{FF95A889-3DB9-5715-97B6-5607194D1275}"/>
              </a:ext>
            </a:extLst>
          </p:cNvPr>
          <p:cNvSpPr/>
          <p:nvPr/>
        </p:nvSpPr>
        <p:spPr>
          <a:xfrm>
            <a:off x="381000" y="4648200"/>
            <a:ext cx="1066800" cy="98332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8945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9387-88AC-31EA-220E-1B295BA062E1}"/>
              </a:ext>
            </a:extLst>
          </p:cNvPr>
          <p:cNvSpPr>
            <a:spLocks noGrp="1"/>
          </p:cNvSpPr>
          <p:nvPr>
            <p:ph type="title"/>
          </p:nvPr>
        </p:nvSpPr>
        <p:spPr>
          <a:xfrm>
            <a:off x="304800" y="-228600"/>
            <a:ext cx="7269480" cy="1325562"/>
          </a:xfrm>
        </p:spPr>
        <p:txBody>
          <a:bodyPr>
            <a:normAutofit/>
          </a:bodyPr>
          <a:lstStyle/>
          <a:p>
            <a:r>
              <a:rPr lang="en-US" sz="2800" i="1" dirty="0"/>
              <a:t>Snyder</a:t>
            </a:r>
            <a:r>
              <a:rPr lang="en-US" sz="2800" dirty="0"/>
              <a:t> – Facts From Government Brief Before the Supreme Court</a:t>
            </a:r>
          </a:p>
        </p:txBody>
      </p:sp>
      <p:sp>
        <p:nvSpPr>
          <p:cNvPr id="3" name="Content Placeholder 2">
            <a:extLst>
              <a:ext uri="{FF2B5EF4-FFF2-40B4-BE49-F238E27FC236}">
                <a16:creationId xmlns:a16="http://schemas.microsoft.com/office/drawing/2014/main" id="{C8893C5B-8C79-C19C-6C51-9859D419F514}"/>
              </a:ext>
            </a:extLst>
          </p:cNvPr>
          <p:cNvSpPr>
            <a:spLocks noGrp="1"/>
          </p:cNvSpPr>
          <p:nvPr>
            <p:ph idx="1"/>
          </p:nvPr>
        </p:nvSpPr>
        <p:spPr>
          <a:xfrm>
            <a:off x="534924" y="1219200"/>
            <a:ext cx="7466076" cy="5410200"/>
          </a:xfrm>
        </p:spPr>
        <p:txBody>
          <a:bodyPr>
            <a:normAutofit/>
          </a:bodyPr>
          <a:lstStyle/>
          <a:p>
            <a:pPr marL="0" indent="0">
              <a:buNone/>
            </a:pPr>
            <a:r>
              <a:rPr lang="en-US" sz="800" dirty="0"/>
              <a:t>Around the time that petitioner assumed office, </a:t>
            </a:r>
            <a:r>
              <a:rPr lang="en-US" sz="800" b="1" dirty="0"/>
              <a:t>Portage needed to buy new garbage trucks. Pet. App. 27a. Although the city purported to conduct a fair public bidding process, “there were significant irregularities in the bidding process” indicating that petitioner “had it set up to come out in * * * favor” of Great Lakes Peterbilt (GLPB), a trucking company owned by two brothers, Robert and Stephen </a:t>
            </a:r>
            <a:r>
              <a:rPr lang="en-US" sz="800" b="1" dirty="0" err="1"/>
              <a:t>Buha</a:t>
            </a:r>
            <a:r>
              <a:rPr lang="en-US" sz="800" dirty="0"/>
              <a:t>, who were “in serious financial difficulty” of their own. Id. at 56a-57a. At the outset, petitioner “hand-picked” his “close friend” Randy Reeder to administer the bidding process, even though Reeder had “no experience” with administering public bids. Pet. App. 27a, 57a. And when petitioner did so, he told a “longtime veteran” of the city’s Streets and Sanitation Department, who had “extensive experience overseeing public bid processes[,] * * * not to get involved in the bid processes and that he and Reeder would handle it.” Id. at 57a.</a:t>
            </a:r>
          </a:p>
          <a:p>
            <a:pPr marL="0" indent="0">
              <a:buNone/>
            </a:pPr>
            <a:r>
              <a:rPr lang="en-US" sz="800" dirty="0"/>
              <a:t>Reeder then </a:t>
            </a:r>
            <a:r>
              <a:rPr lang="en-US" sz="800" b="1" dirty="0"/>
              <a:t>“tailored the bid specifications to favor GLPB</a:t>
            </a:r>
            <a:r>
              <a:rPr lang="en-US" sz="800" dirty="0"/>
              <a:t>.” Pet. App. 27a. Among other things, Reeder “based the chassis specifications on a Peterbilt chassis,” the precise type that GLPB sold, and “specified that the trucks must be </a:t>
            </a:r>
            <a:r>
              <a:rPr lang="en-US" sz="800" b="1" dirty="0"/>
              <a:t>delivered within 150 days</a:t>
            </a:r>
            <a:r>
              <a:rPr lang="en-US" sz="800" dirty="0"/>
              <a:t>, a deadline that was suggested to him by GLPB, but was an </a:t>
            </a:r>
            <a:r>
              <a:rPr lang="en-US" sz="800" b="1" dirty="0"/>
              <a:t>unusually fast turnaround for a new </a:t>
            </a:r>
            <a:r>
              <a:rPr lang="en-US" sz="800" dirty="0"/>
              <a:t>garbage truck.” Ibid. Petitioner knew that GLPB “could meet 150 days and the other companies could not.” 3/16/21 Tr. 1457. Portage could have saved about $60,000 by not demanding such expedited delivery. 3/11/21 Tr. 679, 690; 3/16/21 Tr. 1431.</a:t>
            </a:r>
          </a:p>
          <a:p>
            <a:pPr marL="0" indent="0">
              <a:buNone/>
            </a:pPr>
            <a:r>
              <a:rPr lang="en-US" sz="800" b="1" dirty="0"/>
              <a:t>Reeder also directed that bids be submitted to petitioner, rather than the city clerk-treasurer</a:t>
            </a:r>
            <a:r>
              <a:rPr lang="en-US" sz="800" dirty="0"/>
              <a:t>, and he “</a:t>
            </a:r>
            <a:r>
              <a:rPr lang="en-US" sz="800" b="1" dirty="0"/>
              <a:t>turned down equipment demonstrations offered by a number of [other] prospective suppliers</a:t>
            </a:r>
            <a:r>
              <a:rPr lang="en-US" sz="800" dirty="0"/>
              <a:t>.” Pet. App. 58a; see id. at 57a. Both of those practices were unusual or unprecedented. See 3/10/21 Tr. 494; 3/12/21 Tr. 893, 945- 946. </a:t>
            </a:r>
            <a:r>
              <a:rPr lang="en-US" sz="800" b="1" dirty="0"/>
              <a:t>GLPB was the only bidder whose bid was able to satisfy all of the requirements that Reeder had imposed, 3/16/21 Tr. 1431-1432, and a board consisting of petitioner and two of his appointees voted to award the contract to GLPB</a:t>
            </a:r>
            <a:r>
              <a:rPr lang="en-US" sz="800" dirty="0"/>
              <a:t>. Pet. App. 27a-28a.</a:t>
            </a:r>
          </a:p>
          <a:p>
            <a:pPr marL="0" indent="0">
              <a:buNone/>
            </a:pPr>
            <a:r>
              <a:rPr lang="en-US" sz="800" dirty="0"/>
              <a:t>Later in his term</a:t>
            </a:r>
            <a:r>
              <a:rPr lang="en-US" sz="800" b="1" dirty="0"/>
              <a:t>, petitioner attempted to have the city buy “an unused, 2012 model truck that had been sitting on GLPB’s lot for two years,” </a:t>
            </a:r>
            <a:r>
              <a:rPr lang="en-US" sz="800" dirty="0"/>
              <a:t>exposed to the elements. Pet. App. 28a; see 3/18/21 Tr. 1992. The </a:t>
            </a:r>
            <a:r>
              <a:rPr lang="en-US" sz="800" b="1" dirty="0" err="1"/>
              <a:t>Buhas</a:t>
            </a:r>
            <a:r>
              <a:rPr lang="en-US" sz="800" b="1" dirty="0"/>
              <a:t> had been unable to sell the truck </a:t>
            </a:r>
            <a:r>
              <a:rPr lang="en-US" sz="800" dirty="0"/>
              <a:t>and soon “would have had to start making balloon payments on [a] loan in order to avoid losing [it].” Pet. App. 59a. After a city lawyer advised “that the truck was too expensive to be purchased without going through the public bidding process,” Portage opened a new round of bidding for two additional trucks in November 2013. Id. at 28a. Reeder “adjusted </a:t>
            </a:r>
            <a:r>
              <a:rPr lang="en-US" sz="800" dirty="0" err="1"/>
              <a:t>th</a:t>
            </a:r>
            <a:r>
              <a:rPr lang="en-US" sz="800" dirty="0"/>
              <a:t>[e] specifications” for bidding on one of the trucks “to match the truck sitting on GLPB’s lot,” notwithstanding that the truck was not the current model (a fact that petitioner and Reeder never disclosed to the other contracting-board members) and that, </a:t>
            </a:r>
            <a:r>
              <a:rPr lang="en-US" sz="800" b="1" dirty="0"/>
              <a:t>“from a maintenance standpoint, it made little sense to purchase trucks with different specifications</a:t>
            </a:r>
            <a:r>
              <a:rPr lang="en-US" sz="800" dirty="0"/>
              <a:t>.” Pet. App. 28a. </a:t>
            </a:r>
            <a:r>
              <a:rPr lang="en-US" sz="800" b="1" dirty="0"/>
              <a:t>During the contracting process, petitioner personally exchanged dozens of phone calls and text messages with the </a:t>
            </a:r>
            <a:r>
              <a:rPr lang="en-US" sz="800" b="1" dirty="0" err="1"/>
              <a:t>Buhas</a:t>
            </a:r>
            <a:r>
              <a:rPr lang="en-US" sz="800" b="1" dirty="0"/>
              <a:t>—but none with any other bidders</a:t>
            </a:r>
            <a:r>
              <a:rPr lang="en-US" sz="800" dirty="0"/>
              <a:t>. Id. at 29a, 60a. GLPB again won the contract, id. at 28a; the total value of the two contracts awarded to GLPB was $1.125 million. Id. at 27a. </a:t>
            </a:r>
          </a:p>
          <a:p>
            <a:pPr marL="0" indent="0">
              <a:buNone/>
            </a:pPr>
            <a:r>
              <a:rPr lang="en-US" sz="800" dirty="0"/>
              <a:t>Less than </a:t>
            </a:r>
            <a:r>
              <a:rPr lang="en-US" sz="800" b="1" dirty="0"/>
              <a:t>three weeks after the second contract was awarded, GLPB issued a check for $13,000 to a defunct firm owned by petitioner</a:t>
            </a:r>
            <a:r>
              <a:rPr lang="en-US" sz="800" dirty="0"/>
              <a:t>. Pet. App. 28a-29a, 56a. Most of the funds were “quickly transferred to [petitioner’s] personal account.” Id. at 57a. Petitioner </a:t>
            </a:r>
            <a:r>
              <a:rPr lang="en-US" sz="800" b="1" dirty="0"/>
              <a:t>offered various conflicting explanations for the payment</a:t>
            </a:r>
            <a:r>
              <a:rPr lang="en-US" sz="800" dirty="0"/>
              <a:t>, telling a city planning consultant that GLPB paid him “to lobby the state legislature on its behalf ”; telling Reeder that the money was for “phone and payroll consulting” for GLPB; and later telling the FBI that it was for “health insurance and information technology consulting.” Id. at 29a; see 3/16/21 Tr. 1489. But </a:t>
            </a:r>
            <a:r>
              <a:rPr lang="en-US" sz="800" b="1" dirty="0"/>
              <a:t>neither petitioner nor the </a:t>
            </a:r>
            <a:r>
              <a:rPr lang="en-US" sz="800" b="1" dirty="0" err="1"/>
              <a:t>Buhas</a:t>
            </a:r>
            <a:r>
              <a:rPr lang="en-US" sz="800" b="1" dirty="0"/>
              <a:t> produced any “documentation relating to any consulting agreement or services performed by [petitioner] for GLPB</a:t>
            </a:r>
            <a:r>
              <a:rPr lang="en-US" sz="800" dirty="0"/>
              <a:t>,” and petitioner </a:t>
            </a:r>
            <a:r>
              <a:rPr lang="en-US" sz="800" b="1" dirty="0"/>
              <a:t>did not include the $13,000 payment on a form to disclose compensation he received from parties doing business with the city</a:t>
            </a:r>
            <a:r>
              <a:rPr lang="en-US" sz="800" dirty="0"/>
              <a:t>. Pet. App. 61a; see id. at 30a, 44a; J.A. 65, 67-76. And at the time GLPB’s controller issued the check, </a:t>
            </a:r>
            <a:r>
              <a:rPr lang="en-US" sz="800" b="1" dirty="0"/>
              <a:t>Robert </a:t>
            </a:r>
            <a:r>
              <a:rPr lang="en-US" sz="800" b="1" dirty="0" err="1"/>
              <a:t>Buha</a:t>
            </a:r>
            <a:r>
              <a:rPr lang="en-US" sz="800" b="1" dirty="0"/>
              <a:t> told the controller that “they were paying [petitioner] for his influence.” Pet. App. 29a; see id. at 60a-61a.</a:t>
            </a:r>
          </a:p>
        </p:txBody>
      </p:sp>
      <p:sp>
        <p:nvSpPr>
          <p:cNvPr id="4" name="Slide Number Placeholder 3">
            <a:extLst>
              <a:ext uri="{FF2B5EF4-FFF2-40B4-BE49-F238E27FC236}">
                <a16:creationId xmlns:a16="http://schemas.microsoft.com/office/drawing/2014/main" id="{AE7A5726-3395-C9DA-591B-D2638836AEE9}"/>
              </a:ext>
            </a:extLst>
          </p:cNvPr>
          <p:cNvSpPr>
            <a:spLocks noGrp="1"/>
          </p:cNvSpPr>
          <p:nvPr>
            <p:ph type="sldNum" sz="quarter" idx="12"/>
          </p:nvPr>
        </p:nvSpPr>
        <p:spPr/>
        <p:txBody>
          <a:bodyPr/>
          <a:lstStyle/>
          <a:p>
            <a:fld id="{A65677E5-0167-4AD0-AAF4-F2AACBAF0706}" type="slidenum">
              <a:rPr lang="en-US" smtClean="0"/>
              <a:t>6</a:t>
            </a:fld>
            <a:endParaRPr lang="en-US"/>
          </a:p>
        </p:txBody>
      </p:sp>
      <p:sp>
        <p:nvSpPr>
          <p:cNvPr id="5" name="Oval 4">
            <a:extLst>
              <a:ext uri="{FF2B5EF4-FFF2-40B4-BE49-F238E27FC236}">
                <a16:creationId xmlns:a16="http://schemas.microsoft.com/office/drawing/2014/main" id="{86B33EE1-58B8-837E-2ED8-DDEDD758E43C}"/>
              </a:ext>
            </a:extLst>
          </p:cNvPr>
          <p:cNvSpPr/>
          <p:nvPr/>
        </p:nvSpPr>
        <p:spPr>
          <a:xfrm>
            <a:off x="7010400" y="434181"/>
            <a:ext cx="1981200" cy="533400"/>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Red Flags</a:t>
            </a:r>
          </a:p>
        </p:txBody>
      </p:sp>
    </p:spTree>
    <p:extLst>
      <p:ext uri="{BB962C8B-B14F-4D97-AF65-F5344CB8AC3E}">
        <p14:creationId xmlns:p14="http://schemas.microsoft.com/office/powerpoint/2010/main" val="3373562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A7A0-D9EE-0284-82D8-7F0B7D61EFE3}"/>
              </a:ext>
            </a:extLst>
          </p:cNvPr>
          <p:cNvSpPr>
            <a:spLocks noGrp="1"/>
          </p:cNvSpPr>
          <p:nvPr>
            <p:ph type="title"/>
          </p:nvPr>
        </p:nvSpPr>
        <p:spPr/>
        <p:txBody>
          <a:bodyPr>
            <a:normAutofit/>
          </a:bodyPr>
          <a:lstStyle/>
          <a:p>
            <a:r>
              <a:rPr lang="en-US" sz="3600" i="1" dirty="0"/>
              <a:t>Bribes Before, Gratuities After (?)</a:t>
            </a:r>
          </a:p>
        </p:txBody>
      </p:sp>
      <p:sp>
        <p:nvSpPr>
          <p:cNvPr id="3" name="Content Placeholder 2">
            <a:extLst>
              <a:ext uri="{FF2B5EF4-FFF2-40B4-BE49-F238E27FC236}">
                <a16:creationId xmlns:a16="http://schemas.microsoft.com/office/drawing/2014/main" id="{5BFA1FCD-3CA5-869D-9F65-8D594E13A782}"/>
              </a:ext>
            </a:extLst>
          </p:cNvPr>
          <p:cNvSpPr>
            <a:spLocks noGrp="1"/>
          </p:cNvSpPr>
          <p:nvPr>
            <p:ph idx="1"/>
          </p:nvPr>
        </p:nvSpPr>
        <p:spPr/>
        <p:txBody>
          <a:bodyPr>
            <a:normAutofit/>
          </a:bodyPr>
          <a:lstStyle/>
          <a:p>
            <a:r>
              <a:rPr lang="en-US" dirty="0">
                <a:solidFill>
                  <a:srgbClr val="FF0000"/>
                </a:solidFill>
              </a:rPr>
              <a:t>“</a:t>
            </a:r>
            <a:r>
              <a:rPr lang="en-US" b="1" dirty="0">
                <a:solidFill>
                  <a:srgbClr val="FF0000"/>
                </a:solidFill>
              </a:rPr>
              <a:t>Bribes</a:t>
            </a:r>
            <a:r>
              <a:rPr lang="en-US" dirty="0">
                <a:solidFill>
                  <a:srgbClr val="FF0000"/>
                </a:solidFill>
              </a:rPr>
              <a:t> </a:t>
            </a:r>
            <a:r>
              <a:rPr lang="en-US" dirty="0"/>
              <a:t>are typically </a:t>
            </a:r>
            <a:r>
              <a:rPr lang="en-US" b="1" dirty="0"/>
              <a:t>payments made or agreed to </a:t>
            </a:r>
            <a:r>
              <a:rPr lang="en-US" b="1" dirty="0">
                <a:solidFill>
                  <a:srgbClr val="FF0000"/>
                </a:solidFill>
              </a:rPr>
              <a:t>before an official act </a:t>
            </a:r>
            <a:r>
              <a:rPr lang="en-US" dirty="0">
                <a:solidFill>
                  <a:srgbClr val="FF0000"/>
                </a:solidFill>
              </a:rPr>
              <a:t>in order to influence </a:t>
            </a:r>
            <a:r>
              <a:rPr lang="en-US" dirty="0"/>
              <a:t>the public official with respect to that future official act. </a:t>
            </a:r>
            <a:r>
              <a:rPr lang="en-US" b="1" dirty="0">
                <a:solidFill>
                  <a:srgbClr val="FF0000"/>
                </a:solidFill>
              </a:rPr>
              <a:t>Gratuities </a:t>
            </a:r>
            <a:r>
              <a:rPr lang="en-US" dirty="0"/>
              <a:t>are </a:t>
            </a:r>
            <a:r>
              <a:rPr lang="en-US" b="1" dirty="0"/>
              <a:t>typically payments made to a public official </a:t>
            </a:r>
            <a:r>
              <a:rPr lang="en-US" b="1" dirty="0">
                <a:solidFill>
                  <a:srgbClr val="FF0000"/>
                </a:solidFill>
              </a:rPr>
              <a:t>after an official act</a:t>
            </a:r>
            <a:r>
              <a:rPr lang="en-US" dirty="0">
                <a:solidFill>
                  <a:srgbClr val="FF0000"/>
                </a:solidFill>
              </a:rPr>
              <a:t> </a:t>
            </a:r>
            <a:r>
              <a:rPr lang="en-US" dirty="0"/>
              <a:t>as a reward or token of appreciation.”</a:t>
            </a:r>
          </a:p>
        </p:txBody>
      </p:sp>
      <p:sp>
        <p:nvSpPr>
          <p:cNvPr id="4" name="Slide Number Placeholder 3">
            <a:extLst>
              <a:ext uri="{FF2B5EF4-FFF2-40B4-BE49-F238E27FC236}">
                <a16:creationId xmlns:a16="http://schemas.microsoft.com/office/drawing/2014/main" id="{CD3A77B3-DB31-73B0-4887-F2783DDD529E}"/>
              </a:ext>
            </a:extLst>
          </p:cNvPr>
          <p:cNvSpPr>
            <a:spLocks noGrp="1"/>
          </p:cNvSpPr>
          <p:nvPr>
            <p:ph type="sldNum" sz="quarter" idx="12"/>
          </p:nvPr>
        </p:nvSpPr>
        <p:spPr/>
        <p:txBody>
          <a:bodyPr/>
          <a:lstStyle/>
          <a:p>
            <a:fld id="{A65677E5-0167-4AD0-AAF4-F2AACBAF0706}" type="slidenum">
              <a:rPr lang="en-US" smtClean="0"/>
              <a:t>7</a:t>
            </a:fld>
            <a:endParaRPr lang="en-US"/>
          </a:p>
        </p:txBody>
      </p:sp>
    </p:spTree>
    <p:extLst>
      <p:ext uri="{BB962C8B-B14F-4D97-AF65-F5344CB8AC3E}">
        <p14:creationId xmlns:p14="http://schemas.microsoft.com/office/powerpoint/2010/main" val="1906395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9992F-4C61-4F98-4305-E56A44118490}"/>
              </a:ext>
            </a:extLst>
          </p:cNvPr>
          <p:cNvSpPr>
            <a:spLocks noGrp="1"/>
          </p:cNvSpPr>
          <p:nvPr>
            <p:ph type="title"/>
          </p:nvPr>
        </p:nvSpPr>
        <p:spPr/>
        <p:txBody>
          <a:bodyPr/>
          <a:lstStyle/>
          <a:p>
            <a:r>
              <a:rPr lang="en-US" dirty="0"/>
              <a:t>Gifts and Gratuities – Different Approaches</a:t>
            </a:r>
          </a:p>
        </p:txBody>
      </p:sp>
      <p:sp>
        <p:nvSpPr>
          <p:cNvPr id="3" name="Content Placeholder 2">
            <a:extLst>
              <a:ext uri="{FF2B5EF4-FFF2-40B4-BE49-F238E27FC236}">
                <a16:creationId xmlns:a16="http://schemas.microsoft.com/office/drawing/2014/main" id="{305D9239-2438-9BDC-EACD-31C706257386}"/>
              </a:ext>
            </a:extLst>
          </p:cNvPr>
          <p:cNvSpPr>
            <a:spLocks noGrp="1"/>
          </p:cNvSpPr>
          <p:nvPr>
            <p:ph idx="1"/>
          </p:nvPr>
        </p:nvSpPr>
        <p:spPr/>
        <p:txBody>
          <a:bodyPr/>
          <a:lstStyle/>
          <a:p>
            <a:r>
              <a:rPr lang="en-US" sz="2800" dirty="0"/>
              <a:t>“Some </a:t>
            </a:r>
            <a:r>
              <a:rPr lang="en-US" sz="2800" b="1" dirty="0"/>
              <a:t>gratuities might be innocuous</a:t>
            </a:r>
            <a:r>
              <a:rPr lang="en-US" sz="2800" dirty="0"/>
              <a:t>, and others may raise ethical and appearance concerns. Federal, state, and local governments have drawn </a:t>
            </a:r>
            <a:r>
              <a:rPr lang="en-US" sz="2800" b="1" dirty="0"/>
              <a:t>different lines </a:t>
            </a:r>
            <a:r>
              <a:rPr lang="en-US" sz="2800" dirty="0"/>
              <a:t>on which </a:t>
            </a:r>
            <a:r>
              <a:rPr lang="en-US" sz="2800" b="1" dirty="0">
                <a:solidFill>
                  <a:srgbClr val="FF0000"/>
                </a:solidFill>
              </a:rPr>
              <a:t>gratuities and gifts </a:t>
            </a:r>
            <a:r>
              <a:rPr lang="en-US" sz="2800" dirty="0">
                <a:solidFill>
                  <a:srgbClr val="FF0000"/>
                </a:solidFill>
              </a:rPr>
              <a:t>are acceptable </a:t>
            </a:r>
            <a:r>
              <a:rPr lang="en-US" sz="2800" dirty="0"/>
              <a:t>and which are not.”</a:t>
            </a:r>
          </a:p>
          <a:p>
            <a:endParaRPr lang="en-US" dirty="0"/>
          </a:p>
        </p:txBody>
      </p:sp>
      <p:sp>
        <p:nvSpPr>
          <p:cNvPr id="4" name="Slide Number Placeholder 3">
            <a:extLst>
              <a:ext uri="{FF2B5EF4-FFF2-40B4-BE49-F238E27FC236}">
                <a16:creationId xmlns:a16="http://schemas.microsoft.com/office/drawing/2014/main" id="{9226239E-CB54-1033-D9DC-FF0F183D5B52}"/>
              </a:ext>
            </a:extLst>
          </p:cNvPr>
          <p:cNvSpPr>
            <a:spLocks noGrp="1"/>
          </p:cNvSpPr>
          <p:nvPr>
            <p:ph type="sldNum" sz="quarter" idx="12"/>
          </p:nvPr>
        </p:nvSpPr>
        <p:spPr/>
        <p:txBody>
          <a:bodyPr/>
          <a:lstStyle/>
          <a:p>
            <a:fld id="{A65677E5-0167-4AD0-AAF4-F2AACBAF0706}" type="slidenum">
              <a:rPr lang="en-US" smtClean="0"/>
              <a:t>8</a:t>
            </a:fld>
            <a:endParaRPr lang="en-US"/>
          </a:p>
        </p:txBody>
      </p:sp>
    </p:spTree>
    <p:extLst>
      <p:ext uri="{BB962C8B-B14F-4D97-AF65-F5344CB8AC3E}">
        <p14:creationId xmlns:p14="http://schemas.microsoft.com/office/powerpoint/2010/main" val="129723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4E816-3539-B162-BE12-ADA84629599F}"/>
              </a:ext>
            </a:extLst>
          </p:cNvPr>
          <p:cNvSpPr>
            <a:spLocks noGrp="1"/>
          </p:cNvSpPr>
          <p:nvPr>
            <p:ph type="title"/>
          </p:nvPr>
        </p:nvSpPr>
        <p:spPr>
          <a:xfrm>
            <a:off x="609600" y="76200"/>
            <a:ext cx="7269480" cy="701040"/>
          </a:xfrm>
        </p:spPr>
        <p:txBody>
          <a:bodyPr>
            <a:noAutofit/>
          </a:bodyPr>
          <a:lstStyle/>
          <a:p>
            <a:r>
              <a:rPr lang="en-US" sz="2800" dirty="0"/>
              <a:t>Text of 18 USC 666</a:t>
            </a:r>
            <a:endParaRPr lang="en-US" sz="2800" i="1" dirty="0"/>
          </a:p>
        </p:txBody>
      </p:sp>
      <p:sp>
        <p:nvSpPr>
          <p:cNvPr id="3" name="Content Placeholder 2">
            <a:extLst>
              <a:ext uri="{FF2B5EF4-FFF2-40B4-BE49-F238E27FC236}">
                <a16:creationId xmlns:a16="http://schemas.microsoft.com/office/drawing/2014/main" id="{2F8424BB-C520-B13B-02A6-A28699ED6105}"/>
              </a:ext>
            </a:extLst>
          </p:cNvPr>
          <p:cNvSpPr>
            <a:spLocks noGrp="1"/>
          </p:cNvSpPr>
          <p:nvPr>
            <p:ph idx="1"/>
          </p:nvPr>
        </p:nvSpPr>
        <p:spPr>
          <a:xfrm>
            <a:off x="869442" y="914400"/>
            <a:ext cx="6749796" cy="5410200"/>
          </a:xfrm>
        </p:spPr>
        <p:txBody>
          <a:bodyPr>
            <a:normAutofit fontScale="85000" lnSpcReduction="10000"/>
          </a:bodyPr>
          <a:lstStyle/>
          <a:p>
            <a:pPr marL="0" indent="0" algn="l">
              <a:spcBef>
                <a:spcPts val="300"/>
              </a:spcBef>
              <a:spcAft>
                <a:spcPts val="300"/>
              </a:spcAft>
              <a:buNone/>
            </a:pPr>
            <a:r>
              <a:rPr lang="en-US" i="0" dirty="0">
                <a:solidFill>
                  <a:srgbClr val="333333"/>
                </a:solidFill>
                <a:effectLst/>
                <a:latin typeface="Open Sans" panose="020B0606030504020204" pitchFamily="34" charset="0"/>
              </a:rPr>
              <a:t>(a) </a:t>
            </a:r>
            <a:r>
              <a:rPr lang="en-US" b="0" i="0" dirty="0">
                <a:solidFill>
                  <a:srgbClr val="333333"/>
                </a:solidFill>
                <a:effectLst/>
                <a:latin typeface="Open Sans" panose="020B0606030504020204" pitchFamily="34" charset="0"/>
              </a:rPr>
              <a:t>Whoever, if the </a:t>
            </a:r>
            <a:r>
              <a:rPr lang="en-US" b="1" i="0" dirty="0">
                <a:solidFill>
                  <a:srgbClr val="333333"/>
                </a:solidFill>
                <a:effectLst/>
                <a:latin typeface="Open Sans" panose="020B0606030504020204" pitchFamily="34" charset="0"/>
              </a:rPr>
              <a:t>circumstance described in subsection (b) </a:t>
            </a:r>
            <a:r>
              <a:rPr lang="en-US" b="0" i="0" dirty="0">
                <a:solidFill>
                  <a:srgbClr val="333333"/>
                </a:solidFill>
                <a:effectLst/>
                <a:latin typeface="Open Sans" panose="020B0606030504020204" pitchFamily="34" charset="0"/>
              </a:rPr>
              <a:t>of this section exists</a:t>
            </a:r>
            <a:r>
              <a:rPr lang="en-US" i="0" dirty="0">
                <a:solidFill>
                  <a:srgbClr val="333333"/>
                </a:solidFill>
                <a:effectLst/>
                <a:latin typeface="Open Sans" panose="020B0606030504020204" pitchFamily="34" charset="0"/>
              </a:rPr>
              <a:t>—(1) </a:t>
            </a:r>
            <a:r>
              <a:rPr lang="en-US" b="0" i="0" dirty="0">
                <a:solidFill>
                  <a:srgbClr val="333333"/>
                </a:solidFill>
                <a:effectLst/>
                <a:latin typeface="Open Sans" panose="020B0606030504020204" pitchFamily="34" charset="0"/>
              </a:rPr>
              <a:t>being an </a:t>
            </a:r>
            <a:r>
              <a:rPr lang="en-US" b="0" i="0" u="none" strike="noStrike" dirty="0">
                <a:solidFill>
                  <a:srgbClr val="001C72"/>
                </a:solidFill>
                <a:effectLst/>
                <a:latin typeface="Open Sans" panose="020B0606030504020204" pitchFamily="34" charset="0"/>
                <a:hlinkClick r:id="rId2"/>
              </a:rPr>
              <a:t>agent</a:t>
            </a:r>
            <a:r>
              <a:rPr lang="en-US" b="0" i="0" dirty="0">
                <a:solidFill>
                  <a:srgbClr val="333333"/>
                </a:solidFill>
                <a:effectLst/>
                <a:latin typeface="Open Sans" panose="020B0606030504020204" pitchFamily="34" charset="0"/>
              </a:rPr>
              <a:t> of an organization, or of a </a:t>
            </a:r>
            <a:r>
              <a:rPr lang="en-US" b="0" i="0" u="none" strike="noStrike" dirty="0">
                <a:solidFill>
                  <a:srgbClr val="001C72"/>
                </a:solidFill>
                <a:effectLst/>
                <a:latin typeface="Open Sans" panose="020B0606030504020204" pitchFamily="34" charset="0"/>
                <a:hlinkClick r:id="rId3"/>
              </a:rPr>
              <a:t>State</a:t>
            </a:r>
            <a:r>
              <a:rPr lang="en-US" b="0" i="0" dirty="0">
                <a:solidFill>
                  <a:srgbClr val="333333"/>
                </a:solidFill>
                <a:effectLst/>
                <a:latin typeface="Open Sans" panose="020B0606030504020204" pitchFamily="34" charset="0"/>
              </a:rPr>
              <a:t>,</a:t>
            </a:r>
            <a:r>
              <a:rPr lang="en-US" b="0" i="0" u="none" strike="noStrike" dirty="0">
                <a:solidFill>
                  <a:srgbClr val="001C72"/>
                </a:solidFill>
                <a:effectLst/>
                <a:latin typeface="Open Sans" panose="020B0606030504020204" pitchFamily="34" charset="0"/>
                <a:hlinkClick r:id="rId4"/>
              </a:rPr>
              <a:t> local,</a:t>
            </a:r>
            <a:r>
              <a:rPr lang="en-US" b="0" i="0" dirty="0">
                <a:solidFill>
                  <a:srgbClr val="333333"/>
                </a:solidFill>
                <a:effectLst/>
                <a:latin typeface="Open Sans" panose="020B0606030504020204" pitchFamily="34" charset="0"/>
              </a:rPr>
              <a:t> or Indian tribal government, or any agency thereof  . . . </a:t>
            </a:r>
          </a:p>
          <a:p>
            <a:pPr marL="0" indent="0" algn="l">
              <a:spcBef>
                <a:spcPts val="300"/>
              </a:spcBef>
              <a:spcAft>
                <a:spcPts val="300"/>
              </a:spcAft>
              <a:buNone/>
            </a:pPr>
            <a:endParaRPr lang="en-US" dirty="0">
              <a:solidFill>
                <a:srgbClr val="333333"/>
              </a:solidFill>
              <a:latin typeface="Open Sans" panose="020B0606030504020204" pitchFamily="34" charset="0"/>
            </a:endParaRPr>
          </a:p>
          <a:p>
            <a:pPr marL="0" indent="0" algn="l">
              <a:spcBef>
                <a:spcPts val="300"/>
              </a:spcBef>
              <a:spcAft>
                <a:spcPts val="300"/>
              </a:spcAft>
              <a:buNone/>
            </a:pPr>
            <a:r>
              <a:rPr lang="en-US" i="0" dirty="0">
                <a:solidFill>
                  <a:srgbClr val="333333"/>
                </a:solidFill>
                <a:effectLst/>
                <a:latin typeface="Open Sans" panose="020B0606030504020204" pitchFamily="34" charset="0"/>
              </a:rPr>
              <a:t>(B) </a:t>
            </a:r>
            <a:r>
              <a:rPr lang="en-US" b="1" i="0" dirty="0">
                <a:solidFill>
                  <a:srgbClr val="333333"/>
                </a:solidFill>
                <a:effectLst/>
                <a:latin typeface="Open Sans" panose="020B0606030504020204" pitchFamily="34" charset="0"/>
              </a:rPr>
              <a:t>corruptly solicits or demands </a:t>
            </a:r>
            <a:r>
              <a:rPr lang="en-US" b="0" i="0" dirty="0">
                <a:solidFill>
                  <a:srgbClr val="333333"/>
                </a:solidFill>
                <a:effectLst/>
                <a:latin typeface="Open Sans" panose="020B0606030504020204" pitchFamily="34" charset="0"/>
              </a:rPr>
              <a:t>for the benefit of any person, or </a:t>
            </a:r>
            <a:r>
              <a:rPr lang="en-US" b="1" i="0" dirty="0">
                <a:solidFill>
                  <a:srgbClr val="333333"/>
                </a:solidFill>
                <a:effectLst/>
                <a:latin typeface="Open Sans" panose="020B0606030504020204" pitchFamily="34" charset="0"/>
              </a:rPr>
              <a:t>accepts or agrees to accept</a:t>
            </a:r>
            <a:r>
              <a:rPr lang="en-US" b="0" i="0" dirty="0">
                <a:solidFill>
                  <a:srgbClr val="333333"/>
                </a:solidFill>
                <a:effectLst/>
                <a:latin typeface="Open Sans" panose="020B0606030504020204" pitchFamily="34" charset="0"/>
              </a:rPr>
              <a:t>, </a:t>
            </a:r>
            <a:r>
              <a:rPr lang="en-US" b="1" i="0" dirty="0">
                <a:solidFill>
                  <a:srgbClr val="333333"/>
                </a:solidFill>
                <a:effectLst/>
                <a:latin typeface="Open Sans" panose="020B0606030504020204" pitchFamily="34" charset="0"/>
              </a:rPr>
              <a:t>anything of </a:t>
            </a:r>
            <a:r>
              <a:rPr lang="en-US" b="1" i="0" u="none" strike="noStrike" dirty="0">
                <a:solidFill>
                  <a:srgbClr val="001C72"/>
                </a:solidFill>
                <a:effectLst/>
                <a:latin typeface="Open Sans" panose="020B0606030504020204" pitchFamily="34" charset="0"/>
                <a:hlinkClick r:id="rId5"/>
              </a:rPr>
              <a:t>value</a:t>
            </a:r>
            <a:r>
              <a:rPr lang="en-US" b="1" i="0" dirty="0">
                <a:solidFill>
                  <a:srgbClr val="333333"/>
                </a:solidFill>
                <a:effectLst/>
                <a:latin typeface="Open Sans" panose="020B0606030504020204" pitchFamily="34" charset="0"/>
              </a:rPr>
              <a:t> </a:t>
            </a:r>
            <a:r>
              <a:rPr lang="en-US" b="0" i="0" dirty="0">
                <a:solidFill>
                  <a:srgbClr val="333333"/>
                </a:solidFill>
                <a:effectLst/>
                <a:latin typeface="Open Sans" panose="020B0606030504020204" pitchFamily="34" charset="0"/>
              </a:rPr>
              <a:t>from any person, intending to be </a:t>
            </a:r>
            <a:r>
              <a:rPr lang="en-US" b="1" i="0" dirty="0">
                <a:solidFill>
                  <a:srgbClr val="FFC000"/>
                </a:solidFill>
                <a:effectLst/>
                <a:latin typeface="Open Sans" panose="020B0606030504020204" pitchFamily="34" charset="0"/>
              </a:rPr>
              <a:t>influenced</a:t>
            </a:r>
            <a:r>
              <a:rPr lang="en-US" b="1" i="0" dirty="0">
                <a:solidFill>
                  <a:srgbClr val="333333"/>
                </a:solidFill>
                <a:effectLst/>
                <a:latin typeface="Open Sans" panose="020B0606030504020204" pitchFamily="34" charset="0"/>
              </a:rPr>
              <a:t> </a:t>
            </a:r>
            <a:r>
              <a:rPr lang="en-US" b="1" i="0" dirty="0">
                <a:solidFill>
                  <a:srgbClr val="FF0000"/>
                </a:solidFill>
                <a:effectLst/>
                <a:latin typeface="Open Sans" panose="020B0606030504020204" pitchFamily="34" charset="0"/>
              </a:rPr>
              <a:t>or rewarded </a:t>
            </a:r>
            <a:r>
              <a:rPr lang="en-US" b="0" i="0" dirty="0">
                <a:solidFill>
                  <a:srgbClr val="333333"/>
                </a:solidFill>
                <a:effectLst/>
                <a:latin typeface="Open Sans" panose="020B0606030504020204" pitchFamily="34" charset="0"/>
              </a:rPr>
              <a:t>in connection with any business, transaction, or series of transactions of such organization, government, or agency involving any thing of </a:t>
            </a:r>
            <a:r>
              <a:rPr lang="en-US" b="0" i="0" u="none" strike="noStrike" dirty="0">
                <a:solidFill>
                  <a:srgbClr val="001C72"/>
                </a:solidFill>
                <a:effectLst/>
                <a:latin typeface="Open Sans" panose="020B0606030504020204" pitchFamily="34" charset="0"/>
                <a:hlinkClick r:id="rId5"/>
              </a:rPr>
              <a:t>value</a:t>
            </a:r>
            <a:r>
              <a:rPr lang="en-US" b="0" i="0" dirty="0">
                <a:solidFill>
                  <a:srgbClr val="333333"/>
                </a:solidFill>
                <a:effectLst/>
                <a:latin typeface="Open Sans" panose="020B0606030504020204" pitchFamily="34" charset="0"/>
              </a:rPr>
              <a:t> of $5,000 or more; or</a:t>
            </a:r>
          </a:p>
          <a:p>
            <a:pPr marL="0" indent="0" algn="l">
              <a:spcBef>
                <a:spcPts val="300"/>
              </a:spcBef>
              <a:spcAft>
                <a:spcPts val="300"/>
              </a:spcAft>
              <a:buNone/>
            </a:pPr>
            <a:r>
              <a:rPr lang="en-US" b="1" i="0" dirty="0">
                <a:solidFill>
                  <a:srgbClr val="333333"/>
                </a:solidFill>
                <a:effectLst/>
                <a:latin typeface="Open Sans" panose="020B0606030504020204" pitchFamily="34" charset="0"/>
              </a:rPr>
              <a:t>(2) corruptly gives, offers, or agrees to give anything of </a:t>
            </a:r>
            <a:r>
              <a:rPr lang="en-US" b="1" i="0" u="none" strike="noStrike" dirty="0">
                <a:solidFill>
                  <a:srgbClr val="001C72"/>
                </a:solidFill>
                <a:effectLst/>
                <a:latin typeface="Open Sans" panose="020B0606030504020204" pitchFamily="34" charset="0"/>
                <a:hlinkClick r:id="rId5"/>
              </a:rPr>
              <a:t>value</a:t>
            </a:r>
            <a:r>
              <a:rPr lang="en-US" b="1" i="0" dirty="0">
                <a:solidFill>
                  <a:srgbClr val="333333"/>
                </a:solidFill>
                <a:effectLst/>
                <a:latin typeface="Open Sans" panose="020B0606030504020204" pitchFamily="34" charset="0"/>
              </a:rPr>
              <a:t> </a:t>
            </a:r>
            <a:r>
              <a:rPr lang="en-US" b="0" i="0" dirty="0">
                <a:solidFill>
                  <a:srgbClr val="333333"/>
                </a:solidFill>
                <a:effectLst/>
                <a:latin typeface="Open Sans" panose="020B0606030504020204" pitchFamily="34" charset="0"/>
              </a:rPr>
              <a:t>to any person, with intent to influence or reward an </a:t>
            </a:r>
            <a:r>
              <a:rPr lang="en-US" b="0" i="0" u="none" strike="noStrike" dirty="0">
                <a:solidFill>
                  <a:srgbClr val="001C72"/>
                </a:solidFill>
                <a:effectLst/>
                <a:latin typeface="Open Sans" panose="020B0606030504020204" pitchFamily="34" charset="0"/>
                <a:hlinkClick r:id="rId2"/>
              </a:rPr>
              <a:t>agent</a:t>
            </a:r>
            <a:r>
              <a:rPr lang="en-US" b="0" i="0" dirty="0">
                <a:solidFill>
                  <a:srgbClr val="333333"/>
                </a:solidFill>
                <a:effectLst/>
                <a:latin typeface="Open Sans" panose="020B0606030504020204" pitchFamily="34" charset="0"/>
              </a:rPr>
              <a:t> of an organization or of a </a:t>
            </a:r>
            <a:r>
              <a:rPr lang="en-US" b="0" i="0" u="none" strike="noStrike" dirty="0">
                <a:solidFill>
                  <a:srgbClr val="001C72"/>
                </a:solidFill>
                <a:effectLst/>
                <a:latin typeface="Open Sans" panose="020B0606030504020204" pitchFamily="34" charset="0"/>
                <a:hlinkClick r:id="rId3"/>
              </a:rPr>
              <a:t>State</a:t>
            </a:r>
            <a:r>
              <a:rPr lang="en-US" b="0" i="0" dirty="0">
                <a:solidFill>
                  <a:srgbClr val="333333"/>
                </a:solidFill>
                <a:effectLst/>
                <a:latin typeface="Open Sans" panose="020B0606030504020204" pitchFamily="34" charset="0"/>
              </a:rPr>
              <a:t>,</a:t>
            </a:r>
            <a:r>
              <a:rPr lang="en-US" b="0" i="0" u="none" strike="noStrike" dirty="0">
                <a:solidFill>
                  <a:srgbClr val="001C72"/>
                </a:solidFill>
                <a:effectLst/>
                <a:latin typeface="Open Sans" panose="020B0606030504020204" pitchFamily="34" charset="0"/>
                <a:hlinkClick r:id="rId4"/>
              </a:rPr>
              <a:t> local </a:t>
            </a:r>
            <a:r>
              <a:rPr lang="en-US" b="0" i="0" dirty="0">
                <a:solidFill>
                  <a:srgbClr val="333333"/>
                </a:solidFill>
                <a:effectLst/>
                <a:latin typeface="Open Sans" panose="020B0606030504020204" pitchFamily="34" charset="0"/>
              </a:rPr>
              <a:t>or Indian tribal government, or any agency thereof, in connection with any business, transaction, or series of transactions of such organization, government, or agency involving anything of</a:t>
            </a:r>
            <a:r>
              <a:rPr lang="en-US" b="0" i="0" u="none" strike="noStrike" dirty="0">
                <a:solidFill>
                  <a:srgbClr val="001C72"/>
                </a:solidFill>
                <a:effectLst/>
                <a:latin typeface="Open Sans" panose="020B0606030504020204" pitchFamily="34" charset="0"/>
                <a:hlinkClick r:id="rId5"/>
              </a:rPr>
              <a:t> value </a:t>
            </a:r>
            <a:r>
              <a:rPr lang="en-US" b="0" i="0" dirty="0">
                <a:solidFill>
                  <a:srgbClr val="333333"/>
                </a:solidFill>
                <a:effectLst/>
                <a:latin typeface="Open Sans" panose="020B0606030504020204" pitchFamily="34" charset="0"/>
              </a:rPr>
              <a:t>of $5,000 or more;</a:t>
            </a:r>
          </a:p>
          <a:p>
            <a:pPr marL="0" indent="0" algn="l">
              <a:spcBef>
                <a:spcPts val="300"/>
              </a:spcBef>
              <a:spcAft>
                <a:spcPts val="300"/>
              </a:spcAft>
              <a:buNone/>
            </a:pPr>
            <a:r>
              <a:rPr lang="en-US" b="0" i="0" dirty="0">
                <a:solidFill>
                  <a:srgbClr val="333333"/>
                </a:solidFill>
                <a:effectLst/>
                <a:latin typeface="Open Sans" panose="020B0606030504020204" pitchFamily="34" charset="0"/>
              </a:rPr>
              <a:t>shall be fined under this title, </a:t>
            </a:r>
            <a:r>
              <a:rPr lang="en-US" b="1" i="0" dirty="0">
                <a:solidFill>
                  <a:srgbClr val="333333"/>
                </a:solidFill>
                <a:effectLst/>
                <a:latin typeface="Open Sans" panose="020B0606030504020204" pitchFamily="34" charset="0"/>
              </a:rPr>
              <a:t>imprisoned not more than 10 years</a:t>
            </a:r>
            <a:r>
              <a:rPr lang="en-US" b="0" i="0" dirty="0">
                <a:solidFill>
                  <a:srgbClr val="333333"/>
                </a:solidFill>
                <a:effectLst/>
                <a:latin typeface="Open Sans" panose="020B0606030504020204" pitchFamily="34" charset="0"/>
              </a:rPr>
              <a:t>, or both.</a:t>
            </a:r>
          </a:p>
          <a:p>
            <a:pPr marL="0" indent="0" algn="l">
              <a:spcBef>
                <a:spcPts val="300"/>
              </a:spcBef>
              <a:spcAft>
                <a:spcPts val="300"/>
              </a:spcAft>
              <a:buNone/>
            </a:pPr>
            <a:r>
              <a:rPr lang="en-US" b="1" i="0" dirty="0">
                <a:solidFill>
                  <a:srgbClr val="333333"/>
                </a:solidFill>
                <a:effectLst/>
                <a:latin typeface="Open Sans" panose="020B0606030504020204" pitchFamily="34" charset="0"/>
              </a:rPr>
              <a:t>(b)</a:t>
            </a:r>
            <a:r>
              <a:rPr lang="en-US" b="0" i="0" dirty="0">
                <a:solidFill>
                  <a:srgbClr val="333333"/>
                </a:solidFill>
                <a:effectLst/>
                <a:latin typeface="Open Sans" panose="020B0606030504020204" pitchFamily="34" charset="0"/>
              </a:rPr>
              <a:t>The circumstance referred to in subsection (a) of this section is that the organization, government, or agency receives, in any one year period, </a:t>
            </a:r>
            <a:r>
              <a:rPr lang="en-US" b="1" i="0" dirty="0">
                <a:solidFill>
                  <a:srgbClr val="333333"/>
                </a:solidFill>
                <a:effectLst/>
                <a:latin typeface="Open Sans" panose="020B0606030504020204" pitchFamily="34" charset="0"/>
              </a:rPr>
              <a:t>benefits in excess of $10,000 under a Federal program </a:t>
            </a:r>
            <a:r>
              <a:rPr lang="en-US" b="0" i="0" dirty="0">
                <a:solidFill>
                  <a:srgbClr val="333333"/>
                </a:solidFill>
                <a:effectLst/>
                <a:latin typeface="Open Sans" panose="020B0606030504020204" pitchFamily="34" charset="0"/>
              </a:rPr>
              <a:t>involving a grant, contract, subsidy, loan, guarantee, insurance, or other form of Federal assistance.</a:t>
            </a:r>
          </a:p>
          <a:p>
            <a:pPr marL="0" indent="0" algn="l">
              <a:spcBef>
                <a:spcPts val="300"/>
              </a:spcBef>
              <a:spcAft>
                <a:spcPts val="300"/>
              </a:spcAft>
              <a:buNone/>
            </a:pPr>
            <a:r>
              <a:rPr lang="en-US" b="1" i="0" dirty="0">
                <a:solidFill>
                  <a:srgbClr val="333333"/>
                </a:solidFill>
                <a:effectLst/>
                <a:latin typeface="Open Sans" panose="020B0606030504020204" pitchFamily="34" charset="0"/>
              </a:rPr>
              <a:t>(c)</a:t>
            </a:r>
            <a:r>
              <a:rPr lang="en-US" b="0" i="0" dirty="0">
                <a:solidFill>
                  <a:srgbClr val="333333"/>
                </a:solidFill>
                <a:effectLst/>
                <a:latin typeface="Open Sans" panose="020B0606030504020204" pitchFamily="34" charset="0"/>
              </a:rPr>
              <a:t>This section </a:t>
            </a:r>
            <a:r>
              <a:rPr lang="en-US" b="1" i="0" dirty="0">
                <a:solidFill>
                  <a:srgbClr val="333333"/>
                </a:solidFill>
                <a:effectLst/>
                <a:latin typeface="Open Sans" panose="020B0606030504020204" pitchFamily="34" charset="0"/>
              </a:rPr>
              <a:t>does not apply to bona fide salary, wages, fees, or other compensation paid, or expenses paid or reimbursed</a:t>
            </a:r>
            <a:r>
              <a:rPr lang="en-US" b="0" i="0" dirty="0">
                <a:solidFill>
                  <a:srgbClr val="333333"/>
                </a:solidFill>
                <a:effectLst/>
                <a:latin typeface="Open Sans" panose="020B0606030504020204" pitchFamily="34" charset="0"/>
              </a:rPr>
              <a:t>, in the usual course of business.</a:t>
            </a:r>
          </a:p>
        </p:txBody>
      </p:sp>
      <p:sp>
        <p:nvSpPr>
          <p:cNvPr id="4" name="Slide Number Placeholder 3">
            <a:extLst>
              <a:ext uri="{FF2B5EF4-FFF2-40B4-BE49-F238E27FC236}">
                <a16:creationId xmlns:a16="http://schemas.microsoft.com/office/drawing/2014/main" id="{349788DA-B469-C53F-242D-481D0D0FA789}"/>
              </a:ext>
            </a:extLst>
          </p:cNvPr>
          <p:cNvSpPr>
            <a:spLocks noGrp="1"/>
          </p:cNvSpPr>
          <p:nvPr>
            <p:ph type="sldNum" sz="quarter" idx="12"/>
          </p:nvPr>
        </p:nvSpPr>
        <p:spPr/>
        <p:txBody>
          <a:bodyPr/>
          <a:lstStyle/>
          <a:p>
            <a:fld id="{A65677E5-0167-4AD0-AAF4-F2AACBAF0706}" type="slidenum">
              <a:rPr lang="en-US" smtClean="0"/>
              <a:t>9</a:t>
            </a:fld>
            <a:endParaRPr lang="en-US"/>
          </a:p>
        </p:txBody>
      </p:sp>
    </p:spTree>
    <p:extLst>
      <p:ext uri="{BB962C8B-B14F-4D97-AF65-F5344CB8AC3E}">
        <p14:creationId xmlns:p14="http://schemas.microsoft.com/office/powerpoint/2010/main" val="2727363409"/>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TM03457515[[fn=View]]</Template>
  <TotalTime>9124</TotalTime>
  <Words>2858</Words>
  <Application>Microsoft Office PowerPoint</Application>
  <PresentationFormat>On-screen Show (4:3)</PresentationFormat>
  <Paragraphs>64</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Schoolbook</vt:lpstr>
      <vt:lpstr>Open Sans</vt:lpstr>
      <vt:lpstr>Wingdings 2</vt:lpstr>
      <vt:lpstr>View</vt:lpstr>
      <vt:lpstr> The Supreme Court’s Decision in Snyder v. United States (2024) – Implications for the Model Procurement Code </vt:lpstr>
      <vt:lpstr>PowerPoint Presentation</vt:lpstr>
      <vt:lpstr>PowerPoint Presentation</vt:lpstr>
      <vt:lpstr>Snyder v. United States (Supreme Court 2024) - Facts</vt:lpstr>
      <vt:lpstr>Snyder – Facts (cont’d)</vt:lpstr>
      <vt:lpstr>Snyder – Facts From Government Brief Before the Supreme Court</vt:lpstr>
      <vt:lpstr>Bribes Before, Gratuities After (?)</vt:lpstr>
      <vt:lpstr>Gifts and Gratuities – Different Approaches</vt:lpstr>
      <vt:lpstr>Text of 18 USC 666</vt:lpstr>
      <vt:lpstr>Snyder: Court’s Holding and Rationale</vt:lpstr>
      <vt:lpstr>Lessons from Snyder for the Model Procurement Code</vt:lpstr>
      <vt:lpstr>Conclusion</vt:lpstr>
    </vt:vector>
  </TitlesOfParts>
  <Company>A&amp;P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State and Local Procurement  Guest Lecturer: Dean-Designate Danielle Conway University of Maine School of Law</dc:title>
  <dc:creator>CRY3860</dc:creator>
  <cp:lastModifiedBy>Yukins, Christopher R.</cp:lastModifiedBy>
  <cp:revision>44</cp:revision>
  <dcterms:created xsi:type="dcterms:W3CDTF">2015-03-10T16:48:06Z</dcterms:created>
  <dcterms:modified xsi:type="dcterms:W3CDTF">2024-11-08T20:35:46Z</dcterms:modified>
</cp:coreProperties>
</file>