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9AC5C2-EDB9-4E40-9C9F-97D64B9B61F8}" v="1" dt="2025-07-23T21:04:52.380"/>
    <p1510:client id="{D84755FE-4C54-4C6D-8852-F7E8DAE595C9}" v="33" dt="2025-07-23T18:28:49.7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88312"/>
  </p:normalViewPr>
  <p:slideViewPr>
    <p:cSldViewPr snapToGrid="0">
      <p:cViewPr varScale="1">
        <p:scale>
          <a:sx n="97" d="100"/>
          <a:sy n="97" d="100"/>
        </p:scale>
        <p:origin x="1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D6D977-33AE-B14B-91DE-1B48D9BD1BAB}" type="datetimeFigureOut">
              <a:rPr lang="en-US" smtClean="0"/>
              <a:t>7/23/2025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B481C8-BC04-6D47-A17E-C24EC2E78A1F}" type="slidenum">
              <a:rPr lang="en-US" smtClean="0"/>
              <a:t>‹#›</a:t>
            </a:fld>
            <a:endParaRPr lang="en-US"/>
          </a:p>
        </p:txBody>
      </p:sp>
    </p:spTree>
    <p:extLst>
      <p:ext uri="{BB962C8B-B14F-4D97-AF65-F5344CB8AC3E}">
        <p14:creationId xmlns:p14="http://schemas.microsoft.com/office/powerpoint/2010/main" val="3570343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B481C8-BC04-6D47-A17E-C24EC2E78A1F}" type="slidenum">
              <a:rPr lang="en-US" smtClean="0"/>
              <a:t>1</a:t>
            </a:fld>
            <a:endParaRPr lang="en-US"/>
          </a:p>
        </p:txBody>
      </p:sp>
    </p:spTree>
    <p:extLst>
      <p:ext uri="{BB962C8B-B14F-4D97-AF65-F5344CB8AC3E}">
        <p14:creationId xmlns:p14="http://schemas.microsoft.com/office/powerpoint/2010/main" val="1280463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a:t>
            </a:r>
            <a:r>
              <a:rPr lang="en-US" sz="1200" kern="1200" dirty="0">
                <a:solidFill>
                  <a:schemeClr val="tx1"/>
                </a:solidFill>
                <a:effectLst/>
                <a:latin typeface="+mn-lt"/>
                <a:ea typeface="+mn-ea"/>
                <a:cs typeface="+mn-cs"/>
              </a:rPr>
              <a:t>U.S. General Services Administration, </a:t>
            </a:r>
            <a:r>
              <a:rPr lang="en-US" sz="1200" i="1" kern="1200" dirty="0">
                <a:solidFill>
                  <a:schemeClr val="tx1"/>
                </a:solidFill>
                <a:effectLst/>
                <a:latin typeface="+mn-lt"/>
                <a:ea typeface="+mn-ea"/>
                <a:cs typeface="+mn-cs"/>
              </a:rPr>
              <a:t>Open Government</a:t>
            </a:r>
            <a:r>
              <a:rPr lang="en-US" sz="1200" kern="1200" dirty="0">
                <a:solidFill>
                  <a:schemeClr val="tx1"/>
                </a:solidFill>
                <a:effectLst/>
                <a:latin typeface="+mn-lt"/>
                <a:ea typeface="+mn-ea"/>
                <a:cs typeface="+mn-cs"/>
              </a:rPr>
              <a:t>, https://</a:t>
            </a:r>
            <a:r>
              <a:rPr lang="en-US" sz="1200" kern="1200" dirty="0" err="1">
                <a:solidFill>
                  <a:schemeClr val="tx1"/>
                </a:solidFill>
                <a:effectLst/>
                <a:latin typeface="+mn-lt"/>
                <a:ea typeface="+mn-ea"/>
                <a:cs typeface="+mn-cs"/>
              </a:rPr>
              <a:t>data.gov</a:t>
            </a:r>
            <a:r>
              <a:rPr lang="en-US" sz="1200" kern="1200" dirty="0">
                <a:solidFill>
                  <a:schemeClr val="tx1"/>
                </a:solidFill>
                <a:effectLst/>
                <a:latin typeface="+mn-lt"/>
                <a:ea typeface="+mn-ea"/>
                <a:cs typeface="+mn-cs"/>
              </a:rPr>
              <a:t>/open-gov/ (last visited May 1, 2025).</a:t>
            </a:r>
          </a:p>
          <a:p>
            <a:r>
              <a:rPr lang="en-US" sz="1200" kern="1200" dirty="0">
                <a:solidFill>
                  <a:schemeClr val="tx1"/>
                </a:solidFill>
                <a:effectLst/>
                <a:latin typeface="+mn-lt"/>
                <a:ea typeface="+mn-ea"/>
                <a:cs typeface="+mn-cs"/>
              </a:rPr>
              <a:t>2. Executive Office of the President, </a:t>
            </a:r>
            <a:r>
              <a:rPr lang="en-US" sz="1200" i="1" kern="1200" dirty="0">
                <a:solidFill>
                  <a:schemeClr val="tx1"/>
                </a:solidFill>
                <a:effectLst/>
                <a:latin typeface="+mn-lt"/>
                <a:ea typeface="+mn-ea"/>
                <a:cs typeface="+mn-cs"/>
              </a:rPr>
              <a:t>Open Government</a:t>
            </a:r>
            <a:r>
              <a:rPr lang="en-US" sz="1200" kern="1200" dirty="0">
                <a:solidFill>
                  <a:schemeClr val="tx1"/>
                </a:solidFill>
                <a:effectLst/>
                <a:latin typeface="+mn-lt"/>
                <a:ea typeface="+mn-ea"/>
                <a:cs typeface="+mn-cs"/>
              </a:rPr>
              <a:t>, https://</a:t>
            </a:r>
            <a:r>
              <a:rPr lang="en-US" sz="1200" kern="1200" dirty="0" err="1">
                <a:solidFill>
                  <a:schemeClr val="tx1"/>
                </a:solidFill>
                <a:effectLst/>
                <a:latin typeface="+mn-lt"/>
                <a:ea typeface="+mn-ea"/>
                <a:cs typeface="+mn-cs"/>
              </a:rPr>
              <a:t>obamawhitehouse.archives.gov</a:t>
            </a:r>
            <a:r>
              <a:rPr lang="en-US" sz="1200" kern="1200" dirty="0">
                <a:solidFill>
                  <a:schemeClr val="tx1"/>
                </a:solidFill>
                <a:effectLst/>
                <a:latin typeface="+mn-lt"/>
                <a:ea typeface="+mn-ea"/>
                <a:cs typeface="+mn-cs"/>
              </a:rPr>
              <a:t>/open (last visited May 1, 2025).</a:t>
            </a:r>
            <a:r>
              <a:rPr lang="en-US" dirty="0">
                <a:effectLst/>
              </a:rPr>
              <a:t> </a:t>
            </a:r>
          </a:p>
          <a:p>
            <a:r>
              <a:rPr lang="en-US" dirty="0"/>
              <a:t>3. </a:t>
            </a:r>
            <a:r>
              <a:rPr lang="en-US" sz="1200" kern="1200" dirty="0">
                <a:solidFill>
                  <a:schemeClr val="tx1"/>
                </a:solidFill>
                <a:effectLst/>
                <a:latin typeface="+mn-lt"/>
                <a:ea typeface="+mn-ea"/>
                <a:cs typeface="+mn-cs"/>
              </a:rPr>
              <a:t>GSA, Open Government, https://</a:t>
            </a:r>
            <a:r>
              <a:rPr lang="en-US" sz="1200" kern="1200" dirty="0" err="1">
                <a:solidFill>
                  <a:schemeClr val="tx1"/>
                </a:solidFill>
                <a:effectLst/>
                <a:latin typeface="+mn-lt"/>
                <a:ea typeface="+mn-ea"/>
                <a:cs typeface="+mn-cs"/>
              </a:rPr>
              <a:t>data.gov</a:t>
            </a:r>
            <a:r>
              <a:rPr lang="en-US" sz="1200" kern="1200" dirty="0">
                <a:solidFill>
                  <a:schemeClr val="tx1"/>
                </a:solidFill>
                <a:effectLst/>
                <a:latin typeface="+mn-lt"/>
                <a:ea typeface="+mn-ea"/>
                <a:cs typeface="+mn-cs"/>
              </a:rPr>
              <a:t>/open-gov/ (last visited May 1, 2025)</a:t>
            </a:r>
            <a:r>
              <a:rPr lang="en-US" dirty="0">
                <a:effectLst/>
              </a:rPr>
              <a:t> </a:t>
            </a:r>
          </a:p>
          <a:p>
            <a:r>
              <a:rPr lang="en-US" dirty="0">
                <a:effectLst/>
              </a:rPr>
              <a:t>4. </a:t>
            </a:r>
            <a:r>
              <a:rPr lang="en-US" dirty="0"/>
              <a:t>Laura Drees and Daniel Castro, State Open Data Policies and Portals (Aug 18, 2014), https://</a:t>
            </a:r>
            <a:r>
              <a:rPr lang="en-US" dirty="0" err="1"/>
              <a:t>datainnovation.org</a:t>
            </a:r>
            <a:r>
              <a:rPr lang="en-US" dirty="0"/>
              <a:t>/2014/08/state-open-data-policies-and-portals/</a:t>
            </a:r>
          </a:p>
          <a:p>
            <a:endParaRPr lang="en-US" dirty="0"/>
          </a:p>
        </p:txBody>
      </p:sp>
      <p:sp>
        <p:nvSpPr>
          <p:cNvPr id="4" name="Slide Number Placeholder 3"/>
          <p:cNvSpPr>
            <a:spLocks noGrp="1"/>
          </p:cNvSpPr>
          <p:nvPr>
            <p:ph type="sldNum" sz="quarter" idx="5"/>
          </p:nvPr>
        </p:nvSpPr>
        <p:spPr/>
        <p:txBody>
          <a:bodyPr/>
          <a:lstStyle/>
          <a:p>
            <a:fld id="{D6B481C8-BC04-6D47-A17E-C24EC2E78A1F}" type="slidenum">
              <a:rPr lang="en-US" smtClean="0"/>
              <a:t>2</a:t>
            </a:fld>
            <a:endParaRPr lang="en-US"/>
          </a:p>
        </p:txBody>
      </p:sp>
    </p:spTree>
    <p:extLst>
      <p:ext uri="{BB962C8B-B14F-4D97-AF65-F5344CB8AC3E}">
        <p14:creationId xmlns:p14="http://schemas.microsoft.com/office/powerpoint/2010/main" val="2459294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Laura Drees and Daniel Castro, State Open Data Policies and Portals (Aug 18, 2014), https://</a:t>
            </a:r>
            <a:r>
              <a:rPr lang="en-US" dirty="0" err="1"/>
              <a:t>datainnovation.org</a:t>
            </a:r>
            <a:r>
              <a:rPr lang="en-US" dirty="0"/>
              <a:t>/2014/08/state-open-data-policies-and-portals/</a:t>
            </a:r>
          </a:p>
          <a:p>
            <a:endParaRPr lang="en-US" dirty="0"/>
          </a:p>
        </p:txBody>
      </p:sp>
      <p:sp>
        <p:nvSpPr>
          <p:cNvPr id="4" name="Slide Number Placeholder 3"/>
          <p:cNvSpPr>
            <a:spLocks noGrp="1"/>
          </p:cNvSpPr>
          <p:nvPr>
            <p:ph type="sldNum" sz="quarter" idx="5"/>
          </p:nvPr>
        </p:nvSpPr>
        <p:spPr/>
        <p:txBody>
          <a:bodyPr/>
          <a:lstStyle/>
          <a:p>
            <a:fld id="{D6B481C8-BC04-6D47-A17E-C24EC2E78A1F}" type="slidenum">
              <a:rPr lang="en-US" smtClean="0"/>
              <a:t>3</a:t>
            </a:fld>
            <a:endParaRPr lang="en-US"/>
          </a:p>
        </p:txBody>
      </p:sp>
    </p:spTree>
    <p:extLst>
      <p:ext uri="{BB962C8B-B14F-4D97-AF65-F5344CB8AC3E}">
        <p14:creationId xmlns:p14="http://schemas.microsoft.com/office/powerpoint/2010/main" val="1115119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B481C8-BC04-6D47-A17E-C24EC2E78A1F}" type="slidenum">
              <a:rPr lang="en-US" smtClean="0"/>
              <a:t>4</a:t>
            </a:fld>
            <a:endParaRPr lang="en-US"/>
          </a:p>
        </p:txBody>
      </p:sp>
    </p:spTree>
    <p:extLst>
      <p:ext uri="{BB962C8B-B14F-4D97-AF65-F5344CB8AC3E}">
        <p14:creationId xmlns:p14="http://schemas.microsoft.com/office/powerpoint/2010/main" val="1543774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AD1329-0753-4F66-B497-B18E87D0DFD6}"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BD493F-7D7E-42EA-ACC1-2A4C1A1B3B22}"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B79C72-5C83-4D02-B4A3-1B4F8267EE2A}"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827D3-58D1-4697-B09C-424CAE92CFDE}"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A710D6-94E8-4B5F-9CC4-2FF38AB1200F}"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2E1735-508E-48A3-922C-31B5E46D9EA0}"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4B3119-97C4-4B0A-8A5D-10542820C49B}"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2BA601-5FC4-4E0B-9C0A-858D696CCB69}"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DB75B-3D1A-4C98-8B00-E09249CF29CF}"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BB97B5-89EB-4D47-85C8-2101C270BD2C}" type="datetime1">
              <a:rPr lang="en-US" smtClean="0"/>
              <a:t>7/23/2025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2AD60E-09A7-4C65-8E9F-330CC870133A}" type="datetime1">
              <a:rPr lang="en-US" smtClean="0"/>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E55B06-1573-4CDB-A4D4-141F15C104FE}" type="datetime1">
              <a:rPr lang="en-US" smtClean="0"/>
              <a:t>7/23/2025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B369B4-55C4-46CD-85AD-E93108F4FD5F}" type="datetime1">
              <a:rPr lang="en-US" smtClean="0"/>
              <a:t>7/23/2025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0954A-3D63-4E55-897A-4F65FD386103}" type="datetime1">
              <a:rPr lang="en-US" smtClean="0"/>
              <a:t>7/23/2025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8627A0-CFB8-4138-8A9D-9A212AADFDEE}" type="datetime1">
              <a:rPr lang="en-US" smtClean="0"/>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621F86-7A72-48C6-B0C1-8F72FBCAB345}" type="datetime1">
              <a:rPr lang="en-US" smtClean="0"/>
              <a:t>7/23/2025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53A05A-986B-4A1F-AFAA-565807708BF6}" type="datetime1">
              <a:rPr lang="en-US" smtClean="0"/>
              <a:t>7/23/2025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3E75-0347-3A21-153E-9C53B0D8FE66}"/>
              </a:ext>
            </a:extLst>
          </p:cNvPr>
          <p:cNvSpPr>
            <a:spLocks noGrp="1"/>
          </p:cNvSpPr>
          <p:nvPr>
            <p:ph type="title"/>
          </p:nvPr>
        </p:nvSpPr>
        <p:spPr>
          <a:xfrm>
            <a:off x="350017" y="377943"/>
            <a:ext cx="8596668" cy="1320800"/>
          </a:xfrm>
        </p:spPr>
        <p:txBody>
          <a:bodyPr>
            <a:noAutofit/>
          </a:bodyPr>
          <a:lstStyle/>
          <a:p>
            <a:r>
              <a:rPr lang="en-US" sz="2400" b="1" dirty="0">
                <a:effectLst>
                  <a:outerShdw blurRad="38100" dist="38100" dir="2700000" algn="tl">
                    <a:srgbClr val="000000">
                      <a:alpha val="43137"/>
                    </a:srgbClr>
                  </a:outerShdw>
                </a:effectLst>
              </a:rPr>
              <a:t>Prof. Christopher Yukins</a:t>
            </a:r>
            <a:br>
              <a:rPr lang="en-US" sz="2400" b="1" dirty="0">
                <a:effectLst>
                  <a:outerShdw blurRad="38100" dist="38100" dir="2700000" algn="tl">
                    <a:srgbClr val="000000">
                      <a:alpha val="43137"/>
                    </a:srgbClr>
                  </a:outerShdw>
                </a:effectLst>
              </a:rPr>
            </a:br>
            <a:r>
              <a:rPr lang="en-US" sz="2400" b="1" dirty="0">
                <a:effectLst>
                  <a:outerShdw blurRad="38100" dist="38100" dir="2700000" algn="tl">
                    <a:srgbClr val="000000">
                      <a:alpha val="43137"/>
                    </a:srgbClr>
                  </a:outerShdw>
                </a:effectLst>
              </a:rPr>
              <a:t>Anisley Sanchez, LLM Candidate</a:t>
            </a:r>
            <a:br>
              <a:rPr lang="en-US" sz="2400" b="1" dirty="0">
                <a:effectLst>
                  <a:outerShdw blurRad="38100" dist="38100" dir="2700000" algn="tl">
                    <a:srgbClr val="000000">
                      <a:alpha val="43137"/>
                    </a:srgbClr>
                  </a:outerShdw>
                </a:effectLst>
              </a:rPr>
            </a:br>
            <a:r>
              <a:rPr lang="en-US" sz="2400" b="1" dirty="0">
                <a:effectLst>
                  <a:outerShdw blurRad="38100" dist="38100" dir="2700000" algn="tl">
                    <a:srgbClr val="000000">
                      <a:alpha val="43137"/>
                    </a:srgbClr>
                  </a:outerShdw>
                </a:effectLst>
              </a:rPr>
              <a:t>George Washington University Law School</a:t>
            </a:r>
          </a:p>
        </p:txBody>
      </p:sp>
      <p:sp>
        <p:nvSpPr>
          <p:cNvPr id="3" name="Content Placeholder 2">
            <a:extLst>
              <a:ext uri="{FF2B5EF4-FFF2-40B4-BE49-F238E27FC236}">
                <a16:creationId xmlns:a16="http://schemas.microsoft.com/office/drawing/2014/main" id="{FCCAA205-7D84-BA93-2DD9-14E52BCF5E49}"/>
              </a:ext>
            </a:extLst>
          </p:cNvPr>
          <p:cNvSpPr>
            <a:spLocks noGrp="1"/>
          </p:cNvSpPr>
          <p:nvPr>
            <p:ph sz="half" idx="1"/>
          </p:nvPr>
        </p:nvSpPr>
        <p:spPr/>
        <p:txBody>
          <a:bodyPr>
            <a:normAutofit/>
          </a:bodyPr>
          <a:lstStyle/>
          <a:p>
            <a:r>
              <a:rPr lang="en-US" sz="4000" dirty="0"/>
              <a:t>Open Contracting in The United States</a:t>
            </a:r>
          </a:p>
        </p:txBody>
      </p:sp>
      <p:sp>
        <p:nvSpPr>
          <p:cNvPr id="4" name="Content Placeholder 3">
            <a:extLst>
              <a:ext uri="{FF2B5EF4-FFF2-40B4-BE49-F238E27FC236}">
                <a16:creationId xmlns:a16="http://schemas.microsoft.com/office/drawing/2014/main" id="{9AF03F97-86AA-B0B3-5D10-440ECD531E62}"/>
              </a:ext>
            </a:extLst>
          </p:cNvPr>
          <p:cNvSpPr>
            <a:spLocks noGrp="1"/>
          </p:cNvSpPr>
          <p:nvPr>
            <p:ph sz="half" idx="2"/>
          </p:nvPr>
        </p:nvSpPr>
        <p:spPr>
          <a:xfrm>
            <a:off x="4762651" y="2138416"/>
            <a:ext cx="4184034" cy="3880773"/>
          </a:xfrm>
        </p:spPr>
        <p:txBody>
          <a:bodyPr>
            <a:normAutofit/>
          </a:bodyPr>
          <a:lstStyle/>
          <a:p>
            <a:r>
              <a:rPr lang="es-ES" sz="4400" dirty="0"/>
              <a:t>Contratación abierta en Estados Unidos</a:t>
            </a:r>
            <a:endParaRPr lang="en-US" sz="4400" dirty="0"/>
          </a:p>
        </p:txBody>
      </p:sp>
      <p:pic>
        <p:nvPicPr>
          <p:cNvPr id="6" name="Picture 5" descr="A flag with stars and stripes&#10;&#10;AI-generated content may be incorrect.">
            <a:extLst>
              <a:ext uri="{FF2B5EF4-FFF2-40B4-BE49-F238E27FC236}">
                <a16:creationId xmlns:a16="http://schemas.microsoft.com/office/drawing/2014/main" id="{DA1FF0F0-1A29-7DF3-8F77-367640953314}"/>
              </a:ext>
            </a:extLst>
          </p:cNvPr>
          <p:cNvPicPr>
            <a:picLocks noChangeAspect="1"/>
          </p:cNvPicPr>
          <p:nvPr/>
        </p:nvPicPr>
        <p:blipFill>
          <a:blip r:embed="rId3"/>
          <a:stretch>
            <a:fillRect/>
          </a:stretch>
        </p:blipFill>
        <p:spPr>
          <a:xfrm>
            <a:off x="8386916" y="4771637"/>
            <a:ext cx="3614686" cy="1902229"/>
          </a:xfrm>
          <a:prstGeom prst="rect">
            <a:avLst/>
          </a:prstGeom>
        </p:spPr>
      </p:pic>
      <p:pic>
        <p:nvPicPr>
          <p:cNvPr id="8" name="Picture 7" descr="A close up of a logo&#10;&#10;AI-generated content may be incorrect.">
            <a:extLst>
              <a:ext uri="{FF2B5EF4-FFF2-40B4-BE49-F238E27FC236}">
                <a16:creationId xmlns:a16="http://schemas.microsoft.com/office/drawing/2014/main" id="{F94420B8-015C-2A94-590F-DA19D31588EF}"/>
              </a:ext>
            </a:extLst>
          </p:cNvPr>
          <p:cNvPicPr>
            <a:picLocks noChangeAspect="1"/>
          </p:cNvPicPr>
          <p:nvPr/>
        </p:nvPicPr>
        <p:blipFill>
          <a:blip r:embed="rId4"/>
          <a:stretch>
            <a:fillRect/>
          </a:stretch>
        </p:blipFill>
        <p:spPr>
          <a:xfrm>
            <a:off x="8668160" y="124252"/>
            <a:ext cx="3333441" cy="1335385"/>
          </a:xfrm>
          <a:prstGeom prst="rect">
            <a:avLst/>
          </a:prstGeom>
        </p:spPr>
      </p:pic>
      <p:sp>
        <p:nvSpPr>
          <p:cNvPr id="9" name="Slide Number Placeholder 8">
            <a:extLst>
              <a:ext uri="{FF2B5EF4-FFF2-40B4-BE49-F238E27FC236}">
                <a16:creationId xmlns:a16="http://schemas.microsoft.com/office/drawing/2014/main" id="{3F5126BC-024C-ADA4-24E5-934F6D06D4B6}"/>
              </a:ext>
            </a:extLst>
          </p:cNvPr>
          <p:cNvSpPr>
            <a:spLocks noGrp="1"/>
          </p:cNvSpPr>
          <p:nvPr>
            <p:ph type="sldNum" sz="quarter" idx="12"/>
          </p:nvPr>
        </p:nvSpPr>
        <p:spPr/>
        <p:txBody>
          <a:bodyPr/>
          <a:lstStyle/>
          <a:p>
            <a:fld id="{6FF9F0C5-380F-41C2-899A-BAC0F0927E16}" type="slidenum">
              <a:rPr lang="en-US" smtClean="0"/>
              <a:t>1</a:t>
            </a:fld>
            <a:endParaRPr lang="en-US" dirty="0"/>
          </a:p>
        </p:txBody>
      </p:sp>
    </p:spTree>
    <p:extLst>
      <p:ext uri="{BB962C8B-B14F-4D97-AF65-F5344CB8AC3E}">
        <p14:creationId xmlns:p14="http://schemas.microsoft.com/office/powerpoint/2010/main" val="3510670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46E40CB-D518-05BD-5383-1F085453316B}"/>
              </a:ext>
            </a:extLst>
          </p:cNvPr>
          <p:cNvSpPr>
            <a:spLocks noGrp="1"/>
          </p:cNvSpPr>
          <p:nvPr>
            <p:ph type="body" idx="1"/>
          </p:nvPr>
        </p:nvSpPr>
        <p:spPr>
          <a:xfrm>
            <a:off x="258251" y="101053"/>
            <a:ext cx="4185623" cy="576262"/>
          </a:xfrm>
        </p:spPr>
        <p:txBody>
          <a:bodyPr/>
          <a:lstStyle/>
          <a:p>
            <a:r>
              <a:rPr lang="en-US" dirty="0"/>
              <a:t>Background</a:t>
            </a:r>
          </a:p>
        </p:txBody>
      </p:sp>
      <p:sp>
        <p:nvSpPr>
          <p:cNvPr id="3" name="Content Placeholder 2">
            <a:extLst>
              <a:ext uri="{FF2B5EF4-FFF2-40B4-BE49-F238E27FC236}">
                <a16:creationId xmlns:a16="http://schemas.microsoft.com/office/drawing/2014/main" id="{00FCA91A-F388-83B9-E1A0-F1C79B276FBA}"/>
              </a:ext>
            </a:extLst>
          </p:cNvPr>
          <p:cNvSpPr>
            <a:spLocks noGrp="1"/>
          </p:cNvSpPr>
          <p:nvPr>
            <p:ph sz="half" idx="2"/>
          </p:nvPr>
        </p:nvSpPr>
        <p:spPr>
          <a:xfrm>
            <a:off x="371976" y="874832"/>
            <a:ext cx="4185623" cy="6371541"/>
          </a:xfrm>
        </p:spPr>
        <p:txBody>
          <a:bodyPr>
            <a:normAutofit fontScale="55000" lnSpcReduction="20000"/>
          </a:bodyPr>
          <a:lstStyle/>
          <a:p>
            <a:r>
              <a:rPr lang="en-US" sz="2900" dirty="0"/>
              <a:t>Data.gov is the United States federal open data site and aims to make government more open and accountable.</a:t>
            </a:r>
          </a:p>
          <a:p>
            <a:r>
              <a:rPr lang="en-US" sz="2900" dirty="0"/>
              <a:t>Data.gov implements The OPEN Government Data Act (Title II of the Foundations for Evidence-Based Policymaking Act of 2018, Public Law 115-435). </a:t>
            </a:r>
          </a:p>
          <a:p>
            <a:r>
              <a:rPr lang="en-US" sz="2900" dirty="0"/>
              <a:t>The OPEN Government Data Act requires federal agencies to publish their information online as open data, using standardized, machine-readable data formats, with their metadata included in the Data.gov catalogue.</a:t>
            </a:r>
          </a:p>
          <a:p>
            <a:r>
              <a:rPr lang="en-US" sz="2900" dirty="0"/>
              <a:t>President Trump signed an open data law in 2019.</a:t>
            </a:r>
          </a:p>
          <a:p>
            <a:r>
              <a:rPr lang="en-US" sz="2900" dirty="0"/>
              <a:t>Beyond the federal government, numerous states, cities, and counties in the United States have launched open data sites.</a:t>
            </a:r>
          </a:p>
          <a:p>
            <a:r>
              <a:rPr lang="en-US" sz="2900" dirty="0"/>
              <a:t>The City of Portland which makes information on City procurements and contracts accessible online and in open formats so it can be used, reused, and redistributed by any interested party.</a:t>
            </a:r>
          </a:p>
          <a:p>
            <a:endParaRPr lang="en-US" dirty="0"/>
          </a:p>
        </p:txBody>
      </p:sp>
      <p:sp>
        <p:nvSpPr>
          <p:cNvPr id="5" name="Text Placeholder 4">
            <a:extLst>
              <a:ext uri="{FF2B5EF4-FFF2-40B4-BE49-F238E27FC236}">
                <a16:creationId xmlns:a16="http://schemas.microsoft.com/office/drawing/2014/main" id="{910C2B9E-C222-046D-25B3-70856E18DDD7}"/>
              </a:ext>
            </a:extLst>
          </p:cNvPr>
          <p:cNvSpPr>
            <a:spLocks noGrp="1"/>
          </p:cNvSpPr>
          <p:nvPr>
            <p:ph type="body" sz="quarter" idx="3"/>
          </p:nvPr>
        </p:nvSpPr>
        <p:spPr>
          <a:xfrm>
            <a:off x="5019557" y="101054"/>
            <a:ext cx="4185618" cy="576261"/>
          </a:xfrm>
        </p:spPr>
        <p:txBody>
          <a:bodyPr/>
          <a:lstStyle/>
          <a:p>
            <a:r>
              <a:rPr lang="en-US" dirty="0"/>
              <a:t>Fondo</a:t>
            </a:r>
          </a:p>
        </p:txBody>
      </p:sp>
      <p:sp>
        <p:nvSpPr>
          <p:cNvPr id="6" name="Content Placeholder 5">
            <a:extLst>
              <a:ext uri="{FF2B5EF4-FFF2-40B4-BE49-F238E27FC236}">
                <a16:creationId xmlns:a16="http://schemas.microsoft.com/office/drawing/2014/main" id="{A34367E2-6F2C-E799-C92F-7F587DEB0CBB}"/>
              </a:ext>
            </a:extLst>
          </p:cNvPr>
          <p:cNvSpPr>
            <a:spLocks noGrp="1"/>
          </p:cNvSpPr>
          <p:nvPr>
            <p:ph sz="quarter" idx="4"/>
          </p:nvPr>
        </p:nvSpPr>
        <p:spPr>
          <a:xfrm>
            <a:off x="4754086" y="780053"/>
            <a:ext cx="4861862" cy="4845608"/>
          </a:xfrm>
        </p:spPr>
        <p:txBody>
          <a:bodyPr>
            <a:noAutofit/>
          </a:bodyPr>
          <a:lstStyle/>
          <a:p>
            <a:r>
              <a:rPr lang="es-ES" sz="1400" dirty="0"/>
              <a:t>Data.gov es el sitio federal de datos abiertos de los Estados Unidos y tiene como objetivo hacer que el gobierno sea más abierto y responsable. </a:t>
            </a:r>
          </a:p>
          <a:p>
            <a:r>
              <a:rPr lang="es-ES" sz="1400" dirty="0"/>
              <a:t>Data.gov implementa la Ley de Datos Gubernamentales ABIERTOS (Título II de la Ley de Fundamentos para la Formulación de Políticas Basadas en Evidencia de 2018, Ley Pública 115-435).</a:t>
            </a:r>
          </a:p>
          <a:p>
            <a:r>
              <a:rPr lang="es-ES" sz="1400" dirty="0"/>
              <a:t>La Ley de Datos Gubernamentales ABIERTOS requiere que las agencias federales publiquen su información en línea como datos abiertos, utilizando formatos de datos estandarizados y legibles por máquina, con sus metadatos incluidos en el catálogo Data.gov. </a:t>
            </a:r>
          </a:p>
          <a:p>
            <a:r>
              <a:rPr lang="es-ES" sz="1400" dirty="0"/>
              <a:t>El presidente Trump firmó una ley de datos abiertos en 2019. </a:t>
            </a:r>
          </a:p>
          <a:p>
            <a:r>
              <a:rPr lang="es-ES" sz="1400" dirty="0"/>
              <a:t>Más allá del gobierno federal, numerosos estados, ciudades y condados de los Estados Unidos han lanzado sitios de datos abiertos. </a:t>
            </a:r>
          </a:p>
          <a:p>
            <a:r>
              <a:rPr lang="es-ES" sz="1400" dirty="0"/>
              <a:t>La ciudad de Portland que hace que la información sobre las adquisiciones y contratos de la ciudad sea accesible en línea y en formatos abiertos para que pueda ser utilizada, reutilizada y redistribuida por cualquier parte interesada.</a:t>
            </a:r>
            <a:endParaRPr lang="en-US" sz="1200" dirty="0"/>
          </a:p>
        </p:txBody>
      </p:sp>
      <p:sp>
        <p:nvSpPr>
          <p:cNvPr id="9" name="Slide Number Placeholder 8">
            <a:extLst>
              <a:ext uri="{FF2B5EF4-FFF2-40B4-BE49-F238E27FC236}">
                <a16:creationId xmlns:a16="http://schemas.microsoft.com/office/drawing/2014/main" id="{B79458DF-D17E-A0D8-5AA2-6C985C86FAA0}"/>
              </a:ext>
            </a:extLst>
          </p:cNvPr>
          <p:cNvSpPr>
            <a:spLocks noGrp="1"/>
          </p:cNvSpPr>
          <p:nvPr>
            <p:ph type="sldNum" sz="quarter" idx="12"/>
          </p:nvPr>
        </p:nvSpPr>
        <p:spPr/>
        <p:txBody>
          <a:bodyPr/>
          <a:lstStyle/>
          <a:p>
            <a:fld id="{D57F1E4F-1CFF-5643-939E-217C01CDF565}" type="slidenum">
              <a:rPr lang="en-US" sz="1000" b="1" smtClean="0"/>
              <a:pPr/>
              <a:t>2</a:t>
            </a:fld>
            <a:endParaRPr lang="en-US" sz="1000" b="1" dirty="0"/>
          </a:p>
        </p:txBody>
      </p:sp>
    </p:spTree>
    <p:extLst>
      <p:ext uri="{BB962C8B-B14F-4D97-AF65-F5344CB8AC3E}">
        <p14:creationId xmlns:p14="http://schemas.microsoft.com/office/powerpoint/2010/main" val="616344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C2942A-ED7C-3010-ED7A-E3DEC7278843}"/>
              </a:ext>
            </a:extLst>
          </p:cNvPr>
          <p:cNvSpPr>
            <a:spLocks noGrp="1"/>
          </p:cNvSpPr>
          <p:nvPr>
            <p:ph idx="1"/>
          </p:nvPr>
        </p:nvSpPr>
        <p:spPr>
          <a:xfrm>
            <a:off x="490521" y="577595"/>
            <a:ext cx="3835673" cy="4849811"/>
          </a:xfrm>
        </p:spPr>
        <p:txBody>
          <a:bodyPr>
            <a:normAutofit fontScale="92500" lnSpcReduction="10000"/>
          </a:bodyPr>
          <a:lstStyle/>
          <a:p>
            <a:r>
              <a:rPr lang="en-US" b="1" dirty="0"/>
              <a:t>States with Legislation or Executive Orders</a:t>
            </a:r>
          </a:p>
          <a:p>
            <a:r>
              <a:rPr lang="en-US" dirty="0"/>
              <a:t>The six highest-ranking states are Hawaii, Illinois, Maryland, New York, Oklahoma, and Utah. Each of these states has implemented an open data policy, with New York doing so solely through an executive order, while the others either passed legislation or issued both an executive order and legislation.</a:t>
            </a:r>
          </a:p>
          <a:p>
            <a:r>
              <a:rPr lang="en-US" dirty="0"/>
              <a:t>These policies mandate that open data portals publish fundamental government information, such as expenditure data, along with other agency data, and ensure that the data is available in machine-readable formats. </a:t>
            </a:r>
          </a:p>
          <a:p>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AEF434AE-6D29-C42E-89AA-8E53AC48E869}"/>
              </a:ext>
            </a:extLst>
          </p:cNvPr>
          <p:cNvSpPr>
            <a:spLocks noGrp="1"/>
          </p:cNvSpPr>
          <p:nvPr>
            <p:ph type="sldNum" sz="quarter" idx="12"/>
          </p:nvPr>
        </p:nvSpPr>
        <p:spPr>
          <a:xfrm>
            <a:off x="0" y="6280405"/>
            <a:ext cx="683339" cy="365125"/>
          </a:xfrm>
        </p:spPr>
        <p:txBody>
          <a:bodyPr/>
          <a:lstStyle/>
          <a:p>
            <a:fld id="{D57F1E4F-1CFF-5643-939E-217C01CDF565}" type="slidenum">
              <a:rPr lang="en-US" smtClean="0"/>
              <a:pPr/>
              <a:t>3</a:t>
            </a:fld>
            <a:endParaRPr lang="en-US" dirty="0"/>
          </a:p>
        </p:txBody>
      </p:sp>
      <p:sp>
        <p:nvSpPr>
          <p:cNvPr id="5" name="Content Placeholder 2">
            <a:extLst>
              <a:ext uri="{FF2B5EF4-FFF2-40B4-BE49-F238E27FC236}">
                <a16:creationId xmlns:a16="http://schemas.microsoft.com/office/drawing/2014/main" id="{E937FC0B-7B3D-509D-B07D-29F55A5FA743}"/>
              </a:ext>
            </a:extLst>
          </p:cNvPr>
          <p:cNvSpPr txBox="1">
            <a:spLocks/>
          </p:cNvSpPr>
          <p:nvPr/>
        </p:nvSpPr>
        <p:spPr>
          <a:xfrm>
            <a:off x="4739148" y="577594"/>
            <a:ext cx="4807975" cy="4751490"/>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s-ES" sz="2900" b="1" dirty="0"/>
              <a:t>Estados con legislación u órdenes ejecutivas</a:t>
            </a:r>
            <a:r>
              <a:rPr lang="es-ES" b="1" dirty="0"/>
              <a:t>
</a:t>
            </a:r>
            <a:r>
              <a:rPr lang="es-ES" sz="2600" dirty="0"/>
              <a:t>Los seis estados mejor clasificados son Hawái, Illinois, Maryland, Nueva York, Oklahoma y Utah. Cada uno de estos estados ha implementado una política de datos abiertos, y Nueva York lo hace únicamente a través de una orden ejecutiva, mientras que los demás aprobaron leyes o emitieron tanto una orden ejecutiva como una legislación.
Estas políticas exigen que los portales de datos abiertos publiquen información gubernamental fundamental, como datos de gastos, junto con otros datos de agencias, y garanticen que los datos estén disponibles en formatos legibles por máquina</a:t>
            </a:r>
            <a:r>
              <a:rPr lang="es-ES" sz="1900" dirty="0"/>
              <a:t>.</a:t>
            </a:r>
            <a:endParaRPr lang="en-US" dirty="0"/>
          </a:p>
        </p:txBody>
      </p:sp>
      <p:pic>
        <p:nvPicPr>
          <p:cNvPr id="1028" name="Picture 4" descr="U.S. state - Wikipedia">
            <a:extLst>
              <a:ext uri="{FF2B5EF4-FFF2-40B4-BE49-F238E27FC236}">
                <a16:creationId xmlns:a16="http://schemas.microsoft.com/office/drawing/2014/main" id="{485D0976-75BD-1C73-471E-6646E1293D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9200" y="4754388"/>
            <a:ext cx="3247076" cy="2009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355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C16C40-7C29-4ACC-B851-7E08E459B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CDD733AE-DD5E-4C77-8BCD-72BF12A06B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51DE90A4-932E-4370-BA07-30F43254C0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A19CA4A-B208-452A-8BE4-BC6940D33D4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B74F8D3E-E618-4DE3-A0CC-B4904BB5D5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299DA406-C54B-4E31-867D-FAF8DCE70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A1E16883-5140-47C4-A9AD-AD6598AC3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7">
              <a:extLst>
                <a:ext uri="{FF2B5EF4-FFF2-40B4-BE49-F238E27FC236}">
                  <a16:creationId xmlns:a16="http://schemas.microsoft.com/office/drawing/2014/main" id="{4CD848DC-8A2A-4093-9BDD-7AF4B6A27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8">
              <a:extLst>
                <a:ext uri="{FF2B5EF4-FFF2-40B4-BE49-F238E27FC236}">
                  <a16:creationId xmlns:a16="http://schemas.microsoft.com/office/drawing/2014/main" id="{34635A4D-E9CE-4B78-912A-479EA4512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9">
              <a:extLst>
                <a:ext uri="{FF2B5EF4-FFF2-40B4-BE49-F238E27FC236}">
                  <a16:creationId xmlns:a16="http://schemas.microsoft.com/office/drawing/2014/main" id="{D663A5EE-5581-44F3-8F98-688755F63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B1E84E6A-F5AE-4F4D-98F2-82FE4FCC26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DDE7DDC9-17D4-4686-833D-48F8733B4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4" name="Slide Number Placeholder 3">
            <a:extLst>
              <a:ext uri="{FF2B5EF4-FFF2-40B4-BE49-F238E27FC236}">
                <a16:creationId xmlns:a16="http://schemas.microsoft.com/office/drawing/2014/main" id="{E59DAF72-D256-95DA-10DC-171D1DF0803A}"/>
              </a:ext>
            </a:extLst>
          </p:cNvPr>
          <p:cNvSpPr>
            <a:spLocks noGrp="1"/>
          </p:cNvSpPr>
          <p:nvPr>
            <p:ph type="sldNum" sz="quarter" idx="12"/>
          </p:nvPr>
        </p:nvSpPr>
        <p:spPr>
          <a:xfrm>
            <a:off x="8590663" y="6041362"/>
            <a:ext cx="683339" cy="365125"/>
          </a:xfrm>
        </p:spPr>
        <p:txBody>
          <a:bodyPr>
            <a:normAutofit/>
          </a:bodyPr>
          <a:lstStyle/>
          <a:p>
            <a:pPr>
              <a:spcAft>
                <a:spcPts val="600"/>
              </a:spcAft>
            </a:pPr>
            <a:fld id="{D57F1E4F-1CFF-5643-939E-217C01CDF565}" type="slidenum">
              <a:rPr lang="en-US" smtClean="0"/>
              <a:pPr>
                <a:spcAft>
                  <a:spcPts val="600"/>
                </a:spcAft>
              </a:pPr>
              <a:t>4</a:t>
            </a:fld>
            <a:endParaRPr lang="en-US"/>
          </a:p>
        </p:txBody>
      </p:sp>
      <p:sp>
        <p:nvSpPr>
          <p:cNvPr id="3" name="Content Placeholder 2">
            <a:extLst>
              <a:ext uri="{FF2B5EF4-FFF2-40B4-BE49-F238E27FC236}">
                <a16:creationId xmlns:a16="http://schemas.microsoft.com/office/drawing/2014/main" id="{086BCB9A-08F7-C8A6-89B0-9CA01700DFC9}"/>
              </a:ext>
            </a:extLst>
          </p:cNvPr>
          <p:cNvSpPr>
            <a:spLocks noGrp="1"/>
          </p:cNvSpPr>
          <p:nvPr>
            <p:ph idx="1"/>
          </p:nvPr>
        </p:nvSpPr>
        <p:spPr>
          <a:xfrm>
            <a:off x="224366" y="230668"/>
            <a:ext cx="4853671" cy="5538587"/>
          </a:xfrm>
        </p:spPr>
        <p:txBody>
          <a:bodyPr>
            <a:normAutofit fontScale="62500" lnSpcReduction="20000"/>
          </a:bodyPr>
          <a:lstStyle/>
          <a:p>
            <a:pPr marL="0" indent="0">
              <a:buNone/>
            </a:pPr>
            <a:r>
              <a:rPr lang="en-US" sz="3300" u="sng" dirty="0"/>
              <a:t>Current Efforts</a:t>
            </a:r>
          </a:p>
          <a:p>
            <a:r>
              <a:rPr lang="en-US" sz="2900" dirty="0"/>
              <a:t>Prior legislation puts the United States on a trajectory to open contracting – all data accessible and machine-readable</a:t>
            </a:r>
          </a:p>
          <a:p>
            <a:r>
              <a:rPr lang="en-US" sz="2900" dirty="0"/>
              <a:t>President Trump has ordered transparency regarding canceled contracts</a:t>
            </a:r>
          </a:p>
          <a:p>
            <a:pPr lvl="1"/>
            <a:r>
              <a:rPr lang="en-US" sz="2900" dirty="0"/>
              <a:t>Grounds for termination not always clear</a:t>
            </a:r>
          </a:p>
          <a:p>
            <a:r>
              <a:rPr lang="en-US" sz="2900" dirty="0"/>
              <a:t>Serious gaps in transparency remain – for example, GSA </a:t>
            </a:r>
            <a:r>
              <a:rPr lang="en-US" sz="2900" dirty="0" err="1"/>
              <a:t>eBuy</a:t>
            </a:r>
            <a:r>
              <a:rPr lang="en-US" sz="2900" dirty="0"/>
              <a:t>!, a catalogue site with billions of dollars in opportunities, is accessible only to agency buyers and contractors – not citizens</a:t>
            </a:r>
          </a:p>
          <a:p>
            <a:r>
              <a:rPr lang="en-US" sz="2900" dirty="0"/>
              <a:t>The open contracting paradigm shift – that all procurement information will be presumptively transparent – has not penetrated U.S. policy discussions</a:t>
            </a:r>
          </a:p>
        </p:txBody>
      </p:sp>
      <p:sp>
        <p:nvSpPr>
          <p:cNvPr id="5" name="TextBox 4">
            <a:extLst>
              <a:ext uri="{FF2B5EF4-FFF2-40B4-BE49-F238E27FC236}">
                <a16:creationId xmlns:a16="http://schemas.microsoft.com/office/drawing/2014/main" id="{BD4DBA62-194C-C41D-7495-244B3A744DC0}"/>
              </a:ext>
            </a:extLst>
          </p:cNvPr>
          <p:cNvSpPr txBox="1"/>
          <p:nvPr/>
        </p:nvSpPr>
        <p:spPr>
          <a:xfrm>
            <a:off x="639097" y="6115665"/>
            <a:ext cx="3657600" cy="369332"/>
          </a:xfrm>
          <a:prstGeom prst="rect">
            <a:avLst/>
          </a:prstGeom>
          <a:noFill/>
        </p:spPr>
        <p:txBody>
          <a:bodyPr wrap="square" rtlCol="0">
            <a:spAutoFit/>
          </a:bodyPr>
          <a:lstStyle/>
          <a:p>
            <a:r>
              <a:rPr lang="en-US" dirty="0"/>
              <a:t>Christopher Yukins</a:t>
            </a:r>
          </a:p>
        </p:txBody>
      </p:sp>
      <p:sp>
        <p:nvSpPr>
          <p:cNvPr id="8" name="Content Placeholder 2">
            <a:extLst>
              <a:ext uri="{FF2B5EF4-FFF2-40B4-BE49-F238E27FC236}">
                <a16:creationId xmlns:a16="http://schemas.microsoft.com/office/drawing/2014/main" id="{DEF5847B-B7CE-9711-1C11-E53C8A7F5E1B}"/>
              </a:ext>
            </a:extLst>
          </p:cNvPr>
          <p:cNvSpPr txBox="1">
            <a:spLocks/>
          </p:cNvSpPr>
          <p:nvPr/>
        </p:nvSpPr>
        <p:spPr>
          <a:xfrm>
            <a:off x="5138536" y="230667"/>
            <a:ext cx="4491674" cy="5538587"/>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s-ES" b="1" u="sng" dirty="0"/>
              <a:t>Esfuerzos actuales </a:t>
            </a:r>
          </a:p>
          <a:p>
            <a:r>
              <a:rPr lang="es-ES" dirty="0"/>
              <a:t>La legislación anterior pone a los Estados Unidos en una trayectoria hacia la contratación abierta: todos los datos accesibles y legibles por máquinas </a:t>
            </a:r>
          </a:p>
          <a:p>
            <a:r>
              <a:rPr lang="es-ES" dirty="0"/>
              <a:t>El presidente Trump ha ordenado transparencia con respecto a los contratos cancelados </a:t>
            </a:r>
          </a:p>
          <a:p>
            <a:pPr lvl="1"/>
            <a:r>
              <a:rPr lang="es-ES" dirty="0"/>
              <a:t>Los motivos de despido no siempre están claros </a:t>
            </a:r>
          </a:p>
          <a:p>
            <a:r>
              <a:rPr lang="es-ES" dirty="0"/>
              <a:t>Siguen existiendo serias brechas en la transparencia: por ejemplo, GSA </a:t>
            </a:r>
            <a:r>
              <a:rPr lang="es-ES" dirty="0" err="1"/>
              <a:t>eBuy</a:t>
            </a:r>
            <a:r>
              <a:rPr lang="es-ES" dirty="0"/>
              <a:t>!, un sitio de catálogo con miles de millones de dólares en oportunidades, es accesible solo para compradores y contratistas de agencias, no para ciudadanos </a:t>
            </a:r>
          </a:p>
          <a:p>
            <a:r>
              <a:rPr lang="es-ES" dirty="0"/>
              <a:t>El cambio de paradigma de contratación abierta, que toda la información de adquisiciones será presuntamente transparente, no ha penetrado en las discusiones políticas de EE. UU</a:t>
            </a:r>
            <a:endParaRPr lang="en-US" sz="2900" dirty="0"/>
          </a:p>
        </p:txBody>
      </p:sp>
    </p:spTree>
    <p:extLst>
      <p:ext uri="{BB962C8B-B14F-4D97-AF65-F5344CB8AC3E}">
        <p14:creationId xmlns:p14="http://schemas.microsoft.com/office/powerpoint/2010/main" val="157656083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3675</TotalTime>
  <Words>912</Words>
  <Application>Microsoft Office PowerPoint</Application>
  <PresentationFormat>Widescreen</PresentationFormat>
  <Paragraphs>48</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Arial</vt:lpstr>
      <vt:lpstr>Trebuchet MS</vt:lpstr>
      <vt:lpstr>Wingdings 3</vt:lpstr>
      <vt:lpstr>Facet</vt:lpstr>
      <vt:lpstr>Prof. Christopher Yukins Anisley Sanchez, LLM Candidate George Washington University Law School</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Sanchez, Anisley</dc:creator>
  <cp:lastModifiedBy>Yukins, Christopher R.</cp:lastModifiedBy>
  <cp:revision>5</cp:revision>
  <dcterms:created xsi:type="dcterms:W3CDTF">2025-06-19T15:55:58Z</dcterms:created>
  <dcterms:modified xsi:type="dcterms:W3CDTF">2025-07-23T21:06:07Z</dcterms:modified>
</cp:coreProperties>
</file>